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2" r:id="rId2"/>
    <p:sldId id="329" r:id="rId3"/>
    <p:sldId id="341" r:id="rId4"/>
    <p:sldId id="342" r:id="rId5"/>
    <p:sldId id="335" r:id="rId6"/>
    <p:sldId id="279" r:id="rId7"/>
    <p:sldId id="331" r:id="rId8"/>
    <p:sldId id="287" r:id="rId9"/>
    <p:sldId id="337" r:id="rId10"/>
    <p:sldId id="338" r:id="rId11"/>
    <p:sldId id="281" r:id="rId12"/>
    <p:sldId id="275" r:id="rId13"/>
    <p:sldId id="319" r:id="rId14"/>
    <p:sldId id="339" r:id="rId15"/>
    <p:sldId id="320" r:id="rId16"/>
    <p:sldId id="321" r:id="rId17"/>
    <p:sldId id="322" r:id="rId18"/>
    <p:sldId id="340" r:id="rId19"/>
    <p:sldId id="344" r:id="rId20"/>
    <p:sldId id="345" r:id="rId21"/>
    <p:sldId id="346" r:id="rId22"/>
    <p:sldId id="296" r:id="rId23"/>
    <p:sldId id="334" r:id="rId24"/>
    <p:sldId id="294" r:id="rId25"/>
    <p:sldId id="333" r:id="rId26"/>
    <p:sldId id="347" r:id="rId27"/>
    <p:sldId id="332" r:id="rId28"/>
    <p:sldId id="301" r:id="rId29"/>
  </p:sldIdLst>
  <p:sldSz cx="12192000" cy="6858000"/>
  <p:notesSz cx="6808788" cy="99409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816" y="132"/>
      </p:cViewPr>
      <p:guideLst>
        <p:guide orient="horz" pos="2160"/>
        <p:guide pos="3840"/>
        <p:guide pos="7679"/>
      </p:guideLst>
    </p:cSldViewPr>
  </p:slideViewPr>
  <p:notesTextViewPr>
    <p:cViewPr>
      <p:scale>
        <a:sx n="1" d="1"/>
        <a:sy n="1" d="1"/>
      </p:scale>
      <p:origin x="0" y="0"/>
    </p:cViewPr>
  </p:notesTextViewPr>
  <p:sorterViewPr>
    <p:cViewPr>
      <p:scale>
        <a:sx n="74" d="100"/>
        <a:sy n="74" d="100"/>
      </p:scale>
      <p:origin x="0" y="-32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6B5CC97A-473C-4319-A87F-B7B48BE469B6}" type="datetimeFigureOut">
              <a:rPr lang="ca-ES" smtClean="0"/>
              <a:t>19/9/2019</a:t>
            </a:fld>
            <a:endParaRPr lang="ca-ES"/>
          </a:p>
        </p:txBody>
      </p:sp>
      <p:sp>
        <p:nvSpPr>
          <p:cNvPr id="4" name="Marcador de imagen de diapositiva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3F505E9-D4C9-4AF0-9199-423FD97B00C2}" type="slidenum">
              <a:rPr lang="ca-ES" smtClean="0"/>
              <a:t>‹Nº›</a:t>
            </a:fld>
            <a:endParaRPr lang="ca-ES"/>
          </a:p>
        </p:txBody>
      </p:sp>
    </p:spTree>
    <p:extLst>
      <p:ext uri="{BB962C8B-B14F-4D97-AF65-F5344CB8AC3E}">
        <p14:creationId xmlns:p14="http://schemas.microsoft.com/office/powerpoint/2010/main" val="366076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672E4-A384-4CC8-8DF1-A629FDC5E31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a:extLst>
              <a:ext uri="{FF2B5EF4-FFF2-40B4-BE49-F238E27FC236}">
                <a16:creationId xmlns:a16="http://schemas.microsoft.com/office/drawing/2014/main" id="{912C3013-38C4-45F9-9B27-4A4F449430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a:extLst>
              <a:ext uri="{FF2B5EF4-FFF2-40B4-BE49-F238E27FC236}">
                <a16:creationId xmlns:a16="http://schemas.microsoft.com/office/drawing/2014/main" id="{94C4188C-DC06-4012-8EA9-BF792B50C300}"/>
              </a:ext>
            </a:extLst>
          </p:cNvPr>
          <p:cNvSpPr>
            <a:spLocks noGrp="1"/>
          </p:cNvSpPr>
          <p:nvPr>
            <p:ph type="dt" sz="half" idx="10"/>
          </p:nvPr>
        </p:nvSpPr>
        <p:spPr/>
        <p:txBody>
          <a:bodyPr/>
          <a:lstStyle/>
          <a:p>
            <a:fld id="{5F21A92A-464A-4AE8-8808-73C16570C844}" type="datetime2">
              <a:rPr lang="ca-ES" smtClean="0"/>
              <a:t>dijous, 19 setembre de 2019</a:t>
            </a:fld>
            <a:endParaRPr lang="ca-ES"/>
          </a:p>
        </p:txBody>
      </p:sp>
      <p:sp>
        <p:nvSpPr>
          <p:cNvPr id="5" name="Marcador de pie de página 4">
            <a:extLst>
              <a:ext uri="{FF2B5EF4-FFF2-40B4-BE49-F238E27FC236}">
                <a16:creationId xmlns:a16="http://schemas.microsoft.com/office/drawing/2014/main" id="{FEC11BA3-CA19-46B0-840D-C910C0A7A2EE}"/>
              </a:ext>
            </a:extLst>
          </p:cNvPr>
          <p:cNvSpPr>
            <a:spLocks noGrp="1"/>
          </p:cNvSpPr>
          <p:nvPr>
            <p:ph type="ftr" sz="quarter" idx="11"/>
          </p:nvPr>
        </p:nvSpPr>
        <p:spPr/>
        <p:txBody>
          <a:bodyPr/>
          <a:lstStyle/>
          <a:p>
            <a:r>
              <a:rPr lang="ca-ES"/>
              <a:t>Model BCN</a:t>
            </a:r>
          </a:p>
        </p:txBody>
      </p:sp>
      <p:sp>
        <p:nvSpPr>
          <p:cNvPr id="6" name="Marcador de número de diapositiva 5">
            <a:extLst>
              <a:ext uri="{FF2B5EF4-FFF2-40B4-BE49-F238E27FC236}">
                <a16:creationId xmlns:a16="http://schemas.microsoft.com/office/drawing/2014/main" id="{7545A37A-47E2-4479-96C9-645D639DB2A2}"/>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340796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E98DF-1FF2-4AFE-B329-48A4146A07C5}"/>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AF973BA3-99D1-436A-8805-2CD4EC77C856}"/>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8A7DE9A-70AF-467F-8F23-CD526FFC521F}"/>
              </a:ext>
            </a:extLst>
          </p:cNvPr>
          <p:cNvSpPr>
            <a:spLocks noGrp="1"/>
          </p:cNvSpPr>
          <p:nvPr>
            <p:ph type="dt" sz="half" idx="10"/>
          </p:nvPr>
        </p:nvSpPr>
        <p:spPr/>
        <p:txBody>
          <a:bodyPr/>
          <a:lstStyle/>
          <a:p>
            <a:fld id="{46BE14EF-A224-470A-A7C4-803B06239D88}" type="datetime2">
              <a:rPr lang="ca-ES" smtClean="0"/>
              <a:t>dijous, 19 setembre de 2019</a:t>
            </a:fld>
            <a:endParaRPr lang="ca-ES"/>
          </a:p>
        </p:txBody>
      </p:sp>
      <p:sp>
        <p:nvSpPr>
          <p:cNvPr id="5" name="Marcador de pie de página 4">
            <a:extLst>
              <a:ext uri="{FF2B5EF4-FFF2-40B4-BE49-F238E27FC236}">
                <a16:creationId xmlns:a16="http://schemas.microsoft.com/office/drawing/2014/main" id="{E64845C0-1281-417C-AB89-4990809A00D6}"/>
              </a:ext>
            </a:extLst>
          </p:cNvPr>
          <p:cNvSpPr>
            <a:spLocks noGrp="1"/>
          </p:cNvSpPr>
          <p:nvPr>
            <p:ph type="ftr" sz="quarter" idx="11"/>
          </p:nvPr>
        </p:nvSpPr>
        <p:spPr/>
        <p:txBody>
          <a:bodyPr/>
          <a:lstStyle/>
          <a:p>
            <a:r>
              <a:rPr lang="ca-ES"/>
              <a:t>Model BCN</a:t>
            </a:r>
          </a:p>
        </p:txBody>
      </p:sp>
      <p:sp>
        <p:nvSpPr>
          <p:cNvPr id="6" name="Marcador de número de diapositiva 5">
            <a:extLst>
              <a:ext uri="{FF2B5EF4-FFF2-40B4-BE49-F238E27FC236}">
                <a16:creationId xmlns:a16="http://schemas.microsoft.com/office/drawing/2014/main" id="{58E52EB9-5FC2-4AAF-B1C5-56C46CE4F4CB}"/>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188337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4420916-908D-46DD-BCF0-969A25C1114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a:extLst>
              <a:ext uri="{FF2B5EF4-FFF2-40B4-BE49-F238E27FC236}">
                <a16:creationId xmlns:a16="http://schemas.microsoft.com/office/drawing/2014/main" id="{B85C65BE-8DCD-4D13-A2B7-D2F9580245C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D54F8B8-4190-4328-A924-76F020A13483}"/>
              </a:ext>
            </a:extLst>
          </p:cNvPr>
          <p:cNvSpPr>
            <a:spLocks noGrp="1"/>
          </p:cNvSpPr>
          <p:nvPr>
            <p:ph type="dt" sz="half" idx="10"/>
          </p:nvPr>
        </p:nvSpPr>
        <p:spPr/>
        <p:txBody>
          <a:bodyPr/>
          <a:lstStyle/>
          <a:p>
            <a:fld id="{47469255-75CA-4E77-9B7C-6E34D8FC7B74}" type="datetime2">
              <a:rPr lang="ca-ES" smtClean="0"/>
              <a:t>dijous, 19 setembre de 2019</a:t>
            </a:fld>
            <a:endParaRPr lang="ca-ES"/>
          </a:p>
        </p:txBody>
      </p:sp>
      <p:sp>
        <p:nvSpPr>
          <p:cNvPr id="5" name="Marcador de pie de página 4">
            <a:extLst>
              <a:ext uri="{FF2B5EF4-FFF2-40B4-BE49-F238E27FC236}">
                <a16:creationId xmlns:a16="http://schemas.microsoft.com/office/drawing/2014/main" id="{CB2B240B-8E74-4E04-9953-748CA5BE0AC4}"/>
              </a:ext>
            </a:extLst>
          </p:cNvPr>
          <p:cNvSpPr>
            <a:spLocks noGrp="1"/>
          </p:cNvSpPr>
          <p:nvPr>
            <p:ph type="ftr" sz="quarter" idx="11"/>
          </p:nvPr>
        </p:nvSpPr>
        <p:spPr/>
        <p:txBody>
          <a:bodyPr/>
          <a:lstStyle/>
          <a:p>
            <a:r>
              <a:rPr lang="ca-ES"/>
              <a:t>Model BCN</a:t>
            </a:r>
          </a:p>
        </p:txBody>
      </p:sp>
      <p:sp>
        <p:nvSpPr>
          <p:cNvPr id="6" name="Marcador de número de diapositiva 5">
            <a:extLst>
              <a:ext uri="{FF2B5EF4-FFF2-40B4-BE49-F238E27FC236}">
                <a16:creationId xmlns:a16="http://schemas.microsoft.com/office/drawing/2014/main" id="{3C364E66-EAB2-4ECD-9C7A-3C98ECAB40D0}"/>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292896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891BF1-38A4-4658-9D3A-A1EBE309E0B1}"/>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7DEB8D9A-8239-4266-8C6B-6B5FD527F98C}"/>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478F9DF6-301A-4D39-83A5-47792892BEB0}"/>
              </a:ext>
            </a:extLst>
          </p:cNvPr>
          <p:cNvSpPr>
            <a:spLocks noGrp="1"/>
          </p:cNvSpPr>
          <p:nvPr>
            <p:ph type="dt" sz="half" idx="10"/>
          </p:nvPr>
        </p:nvSpPr>
        <p:spPr/>
        <p:txBody>
          <a:bodyPr/>
          <a:lstStyle/>
          <a:p>
            <a:fld id="{4EEA763F-504D-413D-BF86-D503F81DBE74}" type="datetime2">
              <a:rPr lang="ca-ES" smtClean="0"/>
              <a:t>dijous, 19 setembre de 2019</a:t>
            </a:fld>
            <a:endParaRPr lang="ca-ES"/>
          </a:p>
        </p:txBody>
      </p:sp>
      <p:sp>
        <p:nvSpPr>
          <p:cNvPr id="5" name="Marcador de pie de página 4">
            <a:extLst>
              <a:ext uri="{FF2B5EF4-FFF2-40B4-BE49-F238E27FC236}">
                <a16:creationId xmlns:a16="http://schemas.microsoft.com/office/drawing/2014/main" id="{A63DDECF-A8B0-48F2-9F46-C484646693B3}"/>
              </a:ext>
            </a:extLst>
          </p:cNvPr>
          <p:cNvSpPr>
            <a:spLocks noGrp="1"/>
          </p:cNvSpPr>
          <p:nvPr>
            <p:ph type="ftr" sz="quarter" idx="11"/>
          </p:nvPr>
        </p:nvSpPr>
        <p:spPr/>
        <p:txBody>
          <a:bodyPr/>
          <a:lstStyle/>
          <a:p>
            <a:r>
              <a:rPr lang="ca-ES"/>
              <a:t>Model BCN</a:t>
            </a:r>
          </a:p>
        </p:txBody>
      </p:sp>
      <p:sp>
        <p:nvSpPr>
          <p:cNvPr id="6" name="Marcador de número de diapositiva 5">
            <a:extLst>
              <a:ext uri="{FF2B5EF4-FFF2-40B4-BE49-F238E27FC236}">
                <a16:creationId xmlns:a16="http://schemas.microsoft.com/office/drawing/2014/main" id="{0202B1A6-6A8F-4A08-B1CC-86D2ADA499B9}"/>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380866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BF5322-852A-4E98-A886-80632DE738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B41CD6AD-182A-48FF-91AE-AADC35B8F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5547B3C-7D4C-44F3-AC04-0C5421953ED7}"/>
              </a:ext>
            </a:extLst>
          </p:cNvPr>
          <p:cNvSpPr>
            <a:spLocks noGrp="1"/>
          </p:cNvSpPr>
          <p:nvPr>
            <p:ph type="dt" sz="half" idx="10"/>
          </p:nvPr>
        </p:nvSpPr>
        <p:spPr/>
        <p:txBody>
          <a:bodyPr/>
          <a:lstStyle/>
          <a:p>
            <a:fld id="{78147F05-AFD0-4E2D-BD65-1B8B5954A6AD}" type="datetime2">
              <a:rPr lang="ca-ES" smtClean="0"/>
              <a:t>dijous, 19 setembre de 2019</a:t>
            </a:fld>
            <a:endParaRPr lang="ca-ES"/>
          </a:p>
        </p:txBody>
      </p:sp>
      <p:sp>
        <p:nvSpPr>
          <p:cNvPr id="5" name="Marcador de pie de página 4">
            <a:extLst>
              <a:ext uri="{FF2B5EF4-FFF2-40B4-BE49-F238E27FC236}">
                <a16:creationId xmlns:a16="http://schemas.microsoft.com/office/drawing/2014/main" id="{3E21CBE5-A2B7-4FBD-9902-D3E377D920C8}"/>
              </a:ext>
            </a:extLst>
          </p:cNvPr>
          <p:cNvSpPr>
            <a:spLocks noGrp="1"/>
          </p:cNvSpPr>
          <p:nvPr>
            <p:ph type="ftr" sz="quarter" idx="11"/>
          </p:nvPr>
        </p:nvSpPr>
        <p:spPr/>
        <p:txBody>
          <a:bodyPr/>
          <a:lstStyle/>
          <a:p>
            <a:r>
              <a:rPr lang="ca-ES"/>
              <a:t>Model BCN</a:t>
            </a:r>
          </a:p>
        </p:txBody>
      </p:sp>
      <p:sp>
        <p:nvSpPr>
          <p:cNvPr id="6" name="Marcador de número de diapositiva 5">
            <a:extLst>
              <a:ext uri="{FF2B5EF4-FFF2-40B4-BE49-F238E27FC236}">
                <a16:creationId xmlns:a16="http://schemas.microsoft.com/office/drawing/2014/main" id="{413049C8-3A11-433F-8C52-52C067355BDC}"/>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175784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BB39C-58BB-4E9F-AE6C-040684ACDFB7}"/>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80A972F2-8180-410A-8F5A-FEE0418E118E}"/>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a:extLst>
              <a:ext uri="{FF2B5EF4-FFF2-40B4-BE49-F238E27FC236}">
                <a16:creationId xmlns:a16="http://schemas.microsoft.com/office/drawing/2014/main" id="{FFE4B266-8D4D-4C23-A5F8-53EC024DF0F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a:extLst>
              <a:ext uri="{FF2B5EF4-FFF2-40B4-BE49-F238E27FC236}">
                <a16:creationId xmlns:a16="http://schemas.microsoft.com/office/drawing/2014/main" id="{10D4285B-4295-4717-8F40-5D497980C485}"/>
              </a:ext>
            </a:extLst>
          </p:cNvPr>
          <p:cNvSpPr>
            <a:spLocks noGrp="1"/>
          </p:cNvSpPr>
          <p:nvPr>
            <p:ph type="dt" sz="half" idx="10"/>
          </p:nvPr>
        </p:nvSpPr>
        <p:spPr/>
        <p:txBody>
          <a:bodyPr/>
          <a:lstStyle/>
          <a:p>
            <a:fld id="{DEF371CA-8E8B-4C24-8EA5-FEB51AED4CBC}" type="datetime2">
              <a:rPr lang="ca-ES" smtClean="0"/>
              <a:t>dijous, 19 setembre de 2019</a:t>
            </a:fld>
            <a:endParaRPr lang="ca-ES"/>
          </a:p>
        </p:txBody>
      </p:sp>
      <p:sp>
        <p:nvSpPr>
          <p:cNvPr id="6" name="Marcador de pie de página 5">
            <a:extLst>
              <a:ext uri="{FF2B5EF4-FFF2-40B4-BE49-F238E27FC236}">
                <a16:creationId xmlns:a16="http://schemas.microsoft.com/office/drawing/2014/main" id="{39E90189-1F08-4C77-BE9F-5E273DDD9EEE}"/>
              </a:ext>
            </a:extLst>
          </p:cNvPr>
          <p:cNvSpPr>
            <a:spLocks noGrp="1"/>
          </p:cNvSpPr>
          <p:nvPr>
            <p:ph type="ftr" sz="quarter" idx="11"/>
          </p:nvPr>
        </p:nvSpPr>
        <p:spPr/>
        <p:txBody>
          <a:bodyPr/>
          <a:lstStyle/>
          <a:p>
            <a:r>
              <a:rPr lang="ca-ES"/>
              <a:t>Model BCN</a:t>
            </a:r>
          </a:p>
        </p:txBody>
      </p:sp>
      <p:sp>
        <p:nvSpPr>
          <p:cNvPr id="7" name="Marcador de número de diapositiva 6">
            <a:extLst>
              <a:ext uri="{FF2B5EF4-FFF2-40B4-BE49-F238E27FC236}">
                <a16:creationId xmlns:a16="http://schemas.microsoft.com/office/drawing/2014/main" id="{301E850B-90A5-47F2-A547-F0880C2CF4F1}"/>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404801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F3E9A-138A-4CFD-8397-6045964DBAB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E715EED2-B708-4F37-AA45-E51DECF632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DB224D19-DC47-4ED7-8DC2-BABBF51B8BC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a:extLst>
              <a:ext uri="{FF2B5EF4-FFF2-40B4-BE49-F238E27FC236}">
                <a16:creationId xmlns:a16="http://schemas.microsoft.com/office/drawing/2014/main" id="{F39EE8BE-C300-4749-ADEA-82696CF42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E759698-64B8-41EF-972F-D4A2F1B01FC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a:extLst>
              <a:ext uri="{FF2B5EF4-FFF2-40B4-BE49-F238E27FC236}">
                <a16:creationId xmlns:a16="http://schemas.microsoft.com/office/drawing/2014/main" id="{719A6797-4EFF-4064-B118-6F46FF0044EB}"/>
              </a:ext>
            </a:extLst>
          </p:cNvPr>
          <p:cNvSpPr>
            <a:spLocks noGrp="1"/>
          </p:cNvSpPr>
          <p:nvPr>
            <p:ph type="dt" sz="half" idx="10"/>
          </p:nvPr>
        </p:nvSpPr>
        <p:spPr/>
        <p:txBody>
          <a:bodyPr/>
          <a:lstStyle/>
          <a:p>
            <a:fld id="{F804CE81-1DC3-49B2-8080-E22D66FEEFEA}" type="datetime2">
              <a:rPr lang="ca-ES" smtClean="0"/>
              <a:t>dijous, 19 setembre de 2019</a:t>
            </a:fld>
            <a:endParaRPr lang="ca-ES"/>
          </a:p>
        </p:txBody>
      </p:sp>
      <p:sp>
        <p:nvSpPr>
          <p:cNvPr id="8" name="Marcador de pie de página 7">
            <a:extLst>
              <a:ext uri="{FF2B5EF4-FFF2-40B4-BE49-F238E27FC236}">
                <a16:creationId xmlns:a16="http://schemas.microsoft.com/office/drawing/2014/main" id="{9C1AFE51-8E90-4D79-85C5-A065AACCC932}"/>
              </a:ext>
            </a:extLst>
          </p:cNvPr>
          <p:cNvSpPr>
            <a:spLocks noGrp="1"/>
          </p:cNvSpPr>
          <p:nvPr>
            <p:ph type="ftr" sz="quarter" idx="11"/>
          </p:nvPr>
        </p:nvSpPr>
        <p:spPr/>
        <p:txBody>
          <a:bodyPr/>
          <a:lstStyle/>
          <a:p>
            <a:r>
              <a:rPr lang="ca-ES"/>
              <a:t>Model BCN</a:t>
            </a:r>
          </a:p>
        </p:txBody>
      </p:sp>
      <p:sp>
        <p:nvSpPr>
          <p:cNvPr id="9" name="Marcador de número de diapositiva 8">
            <a:extLst>
              <a:ext uri="{FF2B5EF4-FFF2-40B4-BE49-F238E27FC236}">
                <a16:creationId xmlns:a16="http://schemas.microsoft.com/office/drawing/2014/main" id="{E673F77A-B4CE-44FB-8379-746711639C04}"/>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50498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FA1CD-5C91-46B5-9EBB-2607FA21FD2D}"/>
              </a:ext>
            </a:extLst>
          </p:cNvPr>
          <p:cNvSpPr>
            <a:spLocks noGrp="1"/>
          </p:cNvSpPr>
          <p:nvPr>
            <p:ph type="title"/>
          </p:nvPr>
        </p:nvSpPr>
        <p:spPr/>
        <p:txBody>
          <a:bodyPr/>
          <a:lstStyle/>
          <a:p>
            <a:r>
              <a:rPr lang="es-ES"/>
              <a:t>Haga clic para modificar el estilo de título del patrón</a:t>
            </a:r>
            <a:endParaRPr lang="ca-ES"/>
          </a:p>
        </p:txBody>
      </p:sp>
      <p:sp>
        <p:nvSpPr>
          <p:cNvPr id="3" name="Marcador de fecha 2">
            <a:extLst>
              <a:ext uri="{FF2B5EF4-FFF2-40B4-BE49-F238E27FC236}">
                <a16:creationId xmlns:a16="http://schemas.microsoft.com/office/drawing/2014/main" id="{9BB3FF86-9283-43BD-88E4-2316979AB707}"/>
              </a:ext>
            </a:extLst>
          </p:cNvPr>
          <p:cNvSpPr>
            <a:spLocks noGrp="1"/>
          </p:cNvSpPr>
          <p:nvPr>
            <p:ph type="dt" sz="half" idx="10"/>
          </p:nvPr>
        </p:nvSpPr>
        <p:spPr/>
        <p:txBody>
          <a:bodyPr/>
          <a:lstStyle/>
          <a:p>
            <a:fld id="{96EC40F6-D1BC-47F1-9432-3E1C73B65B85}" type="datetime2">
              <a:rPr lang="ca-ES" smtClean="0"/>
              <a:t>dijous, 19 setembre de 2019</a:t>
            </a:fld>
            <a:endParaRPr lang="ca-ES"/>
          </a:p>
        </p:txBody>
      </p:sp>
      <p:sp>
        <p:nvSpPr>
          <p:cNvPr id="4" name="Marcador de pie de página 3">
            <a:extLst>
              <a:ext uri="{FF2B5EF4-FFF2-40B4-BE49-F238E27FC236}">
                <a16:creationId xmlns:a16="http://schemas.microsoft.com/office/drawing/2014/main" id="{304FC983-D90C-4896-8E91-33F347BA3F9C}"/>
              </a:ext>
            </a:extLst>
          </p:cNvPr>
          <p:cNvSpPr>
            <a:spLocks noGrp="1"/>
          </p:cNvSpPr>
          <p:nvPr>
            <p:ph type="ftr" sz="quarter" idx="11"/>
          </p:nvPr>
        </p:nvSpPr>
        <p:spPr/>
        <p:txBody>
          <a:bodyPr/>
          <a:lstStyle/>
          <a:p>
            <a:r>
              <a:rPr lang="ca-ES"/>
              <a:t>Model BCN</a:t>
            </a:r>
          </a:p>
        </p:txBody>
      </p:sp>
      <p:sp>
        <p:nvSpPr>
          <p:cNvPr id="5" name="Marcador de número de diapositiva 4">
            <a:extLst>
              <a:ext uri="{FF2B5EF4-FFF2-40B4-BE49-F238E27FC236}">
                <a16:creationId xmlns:a16="http://schemas.microsoft.com/office/drawing/2014/main" id="{1C679ED9-E540-428B-848D-A8BCAFB04921}"/>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53206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DA045F-F977-4557-AFE6-0D06DEBAC683}"/>
              </a:ext>
            </a:extLst>
          </p:cNvPr>
          <p:cNvSpPr>
            <a:spLocks noGrp="1"/>
          </p:cNvSpPr>
          <p:nvPr>
            <p:ph type="dt" sz="half" idx="10"/>
          </p:nvPr>
        </p:nvSpPr>
        <p:spPr/>
        <p:txBody>
          <a:bodyPr/>
          <a:lstStyle/>
          <a:p>
            <a:fld id="{CE8000C4-707F-488C-82CE-EED1284A1618}"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B27F361D-B836-4BBD-A5AD-E49B53EC3E63}"/>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CBF1D628-DE5B-468B-B8B6-4422F4836F67}"/>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1695560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8AD10C-A5BA-4504-AABE-C3C8F4F0C3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a:extLst>
              <a:ext uri="{FF2B5EF4-FFF2-40B4-BE49-F238E27FC236}">
                <a16:creationId xmlns:a16="http://schemas.microsoft.com/office/drawing/2014/main" id="{A73189C7-23D9-4902-A48B-F14E5942EB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a:extLst>
              <a:ext uri="{FF2B5EF4-FFF2-40B4-BE49-F238E27FC236}">
                <a16:creationId xmlns:a16="http://schemas.microsoft.com/office/drawing/2014/main" id="{16092832-119F-41A0-8138-767360A01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39CA918-A18A-42F0-B4FE-6FFB92B29305}"/>
              </a:ext>
            </a:extLst>
          </p:cNvPr>
          <p:cNvSpPr>
            <a:spLocks noGrp="1"/>
          </p:cNvSpPr>
          <p:nvPr>
            <p:ph type="dt" sz="half" idx="10"/>
          </p:nvPr>
        </p:nvSpPr>
        <p:spPr/>
        <p:txBody>
          <a:bodyPr/>
          <a:lstStyle/>
          <a:p>
            <a:fld id="{A9511D2B-BEDB-48D2-948B-E73E77454DF7}" type="datetime2">
              <a:rPr lang="ca-ES" smtClean="0"/>
              <a:t>dijous, 19 setembre de 2019</a:t>
            </a:fld>
            <a:endParaRPr lang="ca-ES"/>
          </a:p>
        </p:txBody>
      </p:sp>
      <p:sp>
        <p:nvSpPr>
          <p:cNvPr id="6" name="Marcador de pie de página 5">
            <a:extLst>
              <a:ext uri="{FF2B5EF4-FFF2-40B4-BE49-F238E27FC236}">
                <a16:creationId xmlns:a16="http://schemas.microsoft.com/office/drawing/2014/main" id="{CCB43986-A1DF-45D0-B47A-2A4053F002F1}"/>
              </a:ext>
            </a:extLst>
          </p:cNvPr>
          <p:cNvSpPr>
            <a:spLocks noGrp="1"/>
          </p:cNvSpPr>
          <p:nvPr>
            <p:ph type="ftr" sz="quarter" idx="11"/>
          </p:nvPr>
        </p:nvSpPr>
        <p:spPr/>
        <p:txBody>
          <a:bodyPr/>
          <a:lstStyle/>
          <a:p>
            <a:r>
              <a:rPr lang="ca-ES"/>
              <a:t>Model BCN</a:t>
            </a:r>
          </a:p>
        </p:txBody>
      </p:sp>
      <p:sp>
        <p:nvSpPr>
          <p:cNvPr id="7" name="Marcador de número de diapositiva 6">
            <a:extLst>
              <a:ext uri="{FF2B5EF4-FFF2-40B4-BE49-F238E27FC236}">
                <a16:creationId xmlns:a16="http://schemas.microsoft.com/office/drawing/2014/main" id="{327C5E94-99B0-4BAA-8DB6-52B0F3C52B2E}"/>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66809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BE413F-56D8-4B66-95DB-3788116BBB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a:extLst>
              <a:ext uri="{FF2B5EF4-FFF2-40B4-BE49-F238E27FC236}">
                <a16:creationId xmlns:a16="http://schemas.microsoft.com/office/drawing/2014/main" id="{398C5E24-0974-42D5-8894-D73AAABC1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a:extLst>
              <a:ext uri="{FF2B5EF4-FFF2-40B4-BE49-F238E27FC236}">
                <a16:creationId xmlns:a16="http://schemas.microsoft.com/office/drawing/2014/main" id="{FD28BFDD-A3CD-4365-AB49-2BA8FFB25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C5CC3C8-5D05-413C-877C-FC38F3050805}"/>
              </a:ext>
            </a:extLst>
          </p:cNvPr>
          <p:cNvSpPr>
            <a:spLocks noGrp="1"/>
          </p:cNvSpPr>
          <p:nvPr>
            <p:ph type="dt" sz="half" idx="10"/>
          </p:nvPr>
        </p:nvSpPr>
        <p:spPr/>
        <p:txBody>
          <a:bodyPr/>
          <a:lstStyle/>
          <a:p>
            <a:fld id="{533288B2-91E9-4CE8-8528-9184997D6D7C}" type="datetime2">
              <a:rPr lang="ca-ES" smtClean="0"/>
              <a:t>dijous, 19 setembre de 2019</a:t>
            </a:fld>
            <a:endParaRPr lang="ca-ES"/>
          </a:p>
        </p:txBody>
      </p:sp>
      <p:sp>
        <p:nvSpPr>
          <p:cNvPr id="6" name="Marcador de pie de página 5">
            <a:extLst>
              <a:ext uri="{FF2B5EF4-FFF2-40B4-BE49-F238E27FC236}">
                <a16:creationId xmlns:a16="http://schemas.microsoft.com/office/drawing/2014/main" id="{85184BE6-B62D-4912-96CA-6880BC3F0B94}"/>
              </a:ext>
            </a:extLst>
          </p:cNvPr>
          <p:cNvSpPr>
            <a:spLocks noGrp="1"/>
          </p:cNvSpPr>
          <p:nvPr>
            <p:ph type="ftr" sz="quarter" idx="11"/>
          </p:nvPr>
        </p:nvSpPr>
        <p:spPr/>
        <p:txBody>
          <a:bodyPr/>
          <a:lstStyle/>
          <a:p>
            <a:r>
              <a:rPr lang="ca-ES"/>
              <a:t>Model BCN</a:t>
            </a:r>
          </a:p>
        </p:txBody>
      </p:sp>
      <p:sp>
        <p:nvSpPr>
          <p:cNvPr id="7" name="Marcador de número de diapositiva 6">
            <a:extLst>
              <a:ext uri="{FF2B5EF4-FFF2-40B4-BE49-F238E27FC236}">
                <a16:creationId xmlns:a16="http://schemas.microsoft.com/office/drawing/2014/main" id="{78B60562-01BC-4C6D-A5F4-9952447466FF}"/>
              </a:ext>
            </a:extLst>
          </p:cNvPr>
          <p:cNvSpPr>
            <a:spLocks noGrp="1"/>
          </p:cNvSpPr>
          <p:nvPr>
            <p:ph type="sldNum" sz="quarter" idx="12"/>
          </p:nvPr>
        </p:nvSpPr>
        <p:spPr/>
        <p:txBody>
          <a:bodyPr/>
          <a:lstStyle/>
          <a:p>
            <a:fld id="{A16141FE-1E26-4942-B4D7-1D81C6F16BF5}" type="slidenum">
              <a:rPr lang="ca-ES" smtClean="0"/>
              <a:t>‹Nº›</a:t>
            </a:fld>
            <a:endParaRPr lang="ca-ES"/>
          </a:p>
        </p:txBody>
      </p:sp>
    </p:spTree>
    <p:extLst>
      <p:ext uri="{BB962C8B-B14F-4D97-AF65-F5344CB8AC3E}">
        <p14:creationId xmlns:p14="http://schemas.microsoft.com/office/powerpoint/2010/main" val="369080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9D96AD-C137-4360-BEE4-AA0111B1B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a:extLst>
              <a:ext uri="{FF2B5EF4-FFF2-40B4-BE49-F238E27FC236}">
                <a16:creationId xmlns:a16="http://schemas.microsoft.com/office/drawing/2014/main" id="{3A98F54E-BBDE-4900-97DD-178FE5CE08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a:extLst>
              <a:ext uri="{FF2B5EF4-FFF2-40B4-BE49-F238E27FC236}">
                <a16:creationId xmlns:a16="http://schemas.microsoft.com/office/drawing/2014/main" id="{35B7A15F-7C31-453B-9A9A-5B78498D6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4C67E-AD1B-4490-B670-5BA3D469FBEF}" type="datetime2">
              <a:rPr lang="ca-ES" smtClean="0"/>
              <a:t>dijous, 19 setembre de 2019</a:t>
            </a:fld>
            <a:endParaRPr lang="ca-ES"/>
          </a:p>
        </p:txBody>
      </p:sp>
      <p:sp>
        <p:nvSpPr>
          <p:cNvPr id="5" name="Marcador de pie de página 4">
            <a:extLst>
              <a:ext uri="{FF2B5EF4-FFF2-40B4-BE49-F238E27FC236}">
                <a16:creationId xmlns:a16="http://schemas.microsoft.com/office/drawing/2014/main" id="{7CFC6615-8100-487E-8FDA-6C1550314A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a-ES"/>
              <a:t>Model BCN</a:t>
            </a:r>
          </a:p>
        </p:txBody>
      </p:sp>
      <p:sp>
        <p:nvSpPr>
          <p:cNvPr id="6" name="Marcador de número de diapositiva 5">
            <a:extLst>
              <a:ext uri="{FF2B5EF4-FFF2-40B4-BE49-F238E27FC236}">
                <a16:creationId xmlns:a16="http://schemas.microsoft.com/office/drawing/2014/main" id="{2B5221BC-484C-473C-8DC6-A44AA0FCC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141FE-1E26-4942-B4D7-1D81C6F16BF5}" type="slidenum">
              <a:rPr lang="ca-ES" smtClean="0"/>
              <a:t>‹Nº›</a:t>
            </a:fld>
            <a:endParaRPr lang="ca-ES"/>
          </a:p>
        </p:txBody>
      </p:sp>
    </p:spTree>
    <p:extLst>
      <p:ext uri="{BB962C8B-B14F-4D97-AF65-F5344CB8AC3E}">
        <p14:creationId xmlns:p14="http://schemas.microsoft.com/office/powerpoint/2010/main" val="1705769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aisbcn.cat/2018/01/26/pla-ima-bcn-i-postim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emf"/><Relationship Id="rId2" Type="http://schemas.openxmlformats.org/officeDocument/2006/relationships/image" Target="../media/image17.jpeg"/><Relationship Id="rId16"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9.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7.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0.png"/><Relationship Id="rId3" Type="http://schemas.openxmlformats.org/officeDocument/2006/relationships/image" Target="../media/image32.emf"/><Relationship Id="rId7" Type="http://schemas.openxmlformats.org/officeDocument/2006/relationships/image" Target="../media/image26.png"/><Relationship Id="rId12"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9.gif"/><Relationship Id="rId5" Type="http://schemas.openxmlformats.org/officeDocument/2006/relationships/image" Target="../media/image36.png"/><Relationship Id="rId15" Type="http://schemas.openxmlformats.org/officeDocument/2006/relationships/image" Target="../media/image42.png"/><Relationship Id="rId10" Type="http://schemas.openxmlformats.org/officeDocument/2006/relationships/image" Target="../media/image7.png"/><Relationship Id="rId4" Type="http://schemas.openxmlformats.org/officeDocument/2006/relationships/image" Target="../media/image14.jpeg"/><Relationship Id="rId9" Type="http://schemas.openxmlformats.org/officeDocument/2006/relationships/image" Target="../media/image34.jpe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emf"/><Relationship Id="rId7"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9.jpeg"/><Relationship Id="rId4" Type="http://schemas.openxmlformats.org/officeDocument/2006/relationships/image" Target="../media/image14.jpeg"/><Relationship Id="rId9"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17.jpeg"/><Relationship Id="rId3" Type="http://schemas.openxmlformats.org/officeDocument/2006/relationships/image" Target="../media/image32.emf"/><Relationship Id="rId7" Type="http://schemas.openxmlformats.org/officeDocument/2006/relationships/image" Target="../media/image38.png"/><Relationship Id="rId12"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46.png"/><Relationship Id="rId4" Type="http://schemas.openxmlformats.org/officeDocument/2006/relationships/image" Target="../media/image43.jpe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5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hyperlink" Target="http://www.imaipostima.cat/wp-content/uploads/2019/04/Pres1M.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gif"/></Relationships>
</file>

<file path=ppt/slides/_rels/slide26.xml.rels><?xml version="1.0" encoding="UTF-8" standalone="yes"?>
<Relationships xmlns="http://schemas.openxmlformats.org/package/2006/relationships"><Relationship Id="rId8" Type="http://schemas.openxmlformats.org/officeDocument/2006/relationships/image" Target="../media/image68.jpeg"/><Relationship Id="rId13" Type="http://schemas.openxmlformats.org/officeDocument/2006/relationships/image" Target="../media/image72.jpeg"/><Relationship Id="rId18" Type="http://schemas.openxmlformats.org/officeDocument/2006/relationships/image" Target="../media/image23.png"/><Relationship Id="rId3" Type="http://schemas.openxmlformats.org/officeDocument/2006/relationships/image" Target="../media/image66.jpeg"/><Relationship Id="rId21" Type="http://schemas.openxmlformats.org/officeDocument/2006/relationships/image" Target="../media/image78.png"/><Relationship Id="rId7" Type="http://schemas.openxmlformats.org/officeDocument/2006/relationships/image" Target="../media/image32.emf"/><Relationship Id="rId12" Type="http://schemas.openxmlformats.org/officeDocument/2006/relationships/image" Target="../media/image71.png"/><Relationship Id="rId17" Type="http://schemas.openxmlformats.org/officeDocument/2006/relationships/image" Target="../media/image76.jpeg"/><Relationship Id="rId2" Type="http://schemas.openxmlformats.org/officeDocument/2006/relationships/image" Target="../media/image65.jpeg"/><Relationship Id="rId16" Type="http://schemas.openxmlformats.org/officeDocument/2006/relationships/image" Target="../media/image75.jpeg"/><Relationship Id="rId20" Type="http://schemas.openxmlformats.org/officeDocument/2006/relationships/image" Target="../media/image77.emf"/><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70.png"/><Relationship Id="rId24" Type="http://schemas.openxmlformats.org/officeDocument/2006/relationships/image" Target="../media/image81.jpeg"/><Relationship Id="rId5" Type="http://schemas.openxmlformats.org/officeDocument/2006/relationships/image" Target="../media/image60.jpeg"/><Relationship Id="rId15" Type="http://schemas.openxmlformats.org/officeDocument/2006/relationships/image" Target="../media/image74.jpeg"/><Relationship Id="rId23" Type="http://schemas.openxmlformats.org/officeDocument/2006/relationships/image" Target="../media/image80.png"/><Relationship Id="rId10" Type="http://schemas.openxmlformats.org/officeDocument/2006/relationships/image" Target="../media/image69.jpeg"/><Relationship Id="rId19" Type="http://schemas.openxmlformats.org/officeDocument/2006/relationships/image" Target="../media/image29.png"/><Relationship Id="rId4" Type="http://schemas.openxmlformats.org/officeDocument/2006/relationships/image" Target="../media/image67.jpeg"/><Relationship Id="rId9" Type="http://schemas.openxmlformats.org/officeDocument/2006/relationships/image" Target="../media/image38.png"/><Relationship Id="rId14" Type="http://schemas.openxmlformats.org/officeDocument/2006/relationships/image" Target="../media/image73.jpeg"/><Relationship Id="rId22" Type="http://schemas.openxmlformats.org/officeDocument/2006/relationships/image" Target="../media/image7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90.emf"/><Relationship Id="rId18" Type="http://schemas.openxmlformats.org/officeDocument/2006/relationships/image" Target="../media/image1.jpeg"/><Relationship Id="rId3" Type="http://schemas.openxmlformats.org/officeDocument/2006/relationships/image" Target="../media/image83.png"/><Relationship Id="rId21" Type="http://schemas.openxmlformats.org/officeDocument/2006/relationships/image" Target="../media/image33.jpeg"/><Relationship Id="rId7" Type="http://schemas.openxmlformats.org/officeDocument/2006/relationships/image" Target="../media/image85.png"/><Relationship Id="rId12" Type="http://schemas.openxmlformats.org/officeDocument/2006/relationships/image" Target="../media/image89.emf"/><Relationship Id="rId17" Type="http://schemas.openxmlformats.org/officeDocument/2006/relationships/image" Target="../media/image94.emf"/><Relationship Id="rId2" Type="http://schemas.openxmlformats.org/officeDocument/2006/relationships/image" Target="../media/image82.png"/><Relationship Id="rId16" Type="http://schemas.openxmlformats.org/officeDocument/2006/relationships/image" Target="../media/image93.emf"/><Relationship Id="rId20"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image" Target="../media/image88.emf"/><Relationship Id="rId5" Type="http://schemas.openxmlformats.org/officeDocument/2006/relationships/image" Target="../media/image23.png"/><Relationship Id="rId15" Type="http://schemas.openxmlformats.org/officeDocument/2006/relationships/image" Target="../media/image92.png"/><Relationship Id="rId23" Type="http://schemas.openxmlformats.org/officeDocument/2006/relationships/image" Target="../media/image29.png"/><Relationship Id="rId10" Type="http://schemas.openxmlformats.org/officeDocument/2006/relationships/image" Target="../media/image87.emf"/><Relationship Id="rId19" Type="http://schemas.openxmlformats.org/officeDocument/2006/relationships/image" Target="../media/image95.png"/><Relationship Id="rId4" Type="http://schemas.openxmlformats.org/officeDocument/2006/relationships/image" Target="../media/image84.emf"/><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interior.gencat.cat/web/.content/home/030_arees_dactuacio/proteccio_civil/plans_de_proteccio_civil/plans_de_proteccio_civil_a_catalunya/documents/procicat.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hyperlink" Target="http://ajuntament.barcelona.cat/bombers/es/prevencio_emergenciamunicipal.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atsalut.gencat.cat/ca/coneix-catsalut/25-anys/ambits/siscat/" TargetMode="External"/><Relationship Id="rId2" Type="http://schemas.openxmlformats.org/officeDocument/2006/relationships/hyperlink" Target="http://www.aisbcn.cat/2018/01/26/pla-ima-bcn-i-postima/" TargetMode="Externa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em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fecha 5">
            <a:extLst>
              <a:ext uri="{FF2B5EF4-FFF2-40B4-BE49-F238E27FC236}">
                <a16:creationId xmlns:a16="http://schemas.microsoft.com/office/drawing/2014/main" id="{8F593467-7614-4E1A-A6E6-24157B27C714}"/>
              </a:ext>
            </a:extLst>
          </p:cNvPr>
          <p:cNvSpPr>
            <a:spLocks noGrp="1"/>
          </p:cNvSpPr>
          <p:nvPr>
            <p:ph type="dt" sz="half" idx="10"/>
          </p:nvPr>
        </p:nvSpPr>
        <p:spPr/>
        <p:txBody>
          <a:bodyPr/>
          <a:lstStyle/>
          <a:p>
            <a:fld id="{F094DDF2-2005-47F9-8A6E-A418B4C3E065}" type="datetime2">
              <a:rPr lang="ca-ES" smtClean="0"/>
              <a:t>dijous, 19 setembre de 2019</a:t>
            </a:fld>
            <a:endParaRPr lang="ca-ES" dirty="0"/>
          </a:p>
        </p:txBody>
      </p:sp>
      <p:sp>
        <p:nvSpPr>
          <p:cNvPr id="7" name="Marcador de pie de página 6">
            <a:extLst>
              <a:ext uri="{FF2B5EF4-FFF2-40B4-BE49-F238E27FC236}">
                <a16:creationId xmlns:a16="http://schemas.microsoft.com/office/drawing/2014/main" id="{28131162-5314-4BA8-A8F8-8C60974097C4}"/>
              </a:ext>
            </a:extLst>
          </p:cNvPr>
          <p:cNvSpPr>
            <a:spLocks noGrp="1"/>
          </p:cNvSpPr>
          <p:nvPr>
            <p:ph type="ftr" sz="quarter" idx="11"/>
          </p:nvPr>
        </p:nvSpPr>
        <p:spPr/>
        <p:txBody>
          <a:bodyPr/>
          <a:lstStyle/>
          <a:p>
            <a:r>
              <a:rPr lang="ca-ES" dirty="0"/>
              <a:t>Model BCN</a:t>
            </a:r>
          </a:p>
        </p:txBody>
      </p:sp>
      <p:sp>
        <p:nvSpPr>
          <p:cNvPr id="8" name="Marcador de número de diapositiva 7">
            <a:extLst>
              <a:ext uri="{FF2B5EF4-FFF2-40B4-BE49-F238E27FC236}">
                <a16:creationId xmlns:a16="http://schemas.microsoft.com/office/drawing/2014/main" id="{CF571E07-7F08-45BC-AC92-99E82DF1604E}"/>
              </a:ext>
            </a:extLst>
          </p:cNvPr>
          <p:cNvSpPr>
            <a:spLocks noGrp="1"/>
          </p:cNvSpPr>
          <p:nvPr>
            <p:ph type="sldNum" sz="quarter" idx="12"/>
          </p:nvPr>
        </p:nvSpPr>
        <p:spPr/>
        <p:txBody>
          <a:bodyPr/>
          <a:lstStyle/>
          <a:p>
            <a:fld id="{A16141FE-1E26-4942-B4D7-1D81C6F16BF5}" type="slidenum">
              <a:rPr lang="ca-ES" smtClean="0"/>
              <a:t>1</a:t>
            </a:fld>
            <a:endParaRPr lang="ca-ES" dirty="0"/>
          </a:p>
        </p:txBody>
      </p:sp>
      <p:pic>
        <p:nvPicPr>
          <p:cNvPr id="6146" name="Picture 2" descr="Resultat d'imatges de consorci d'educació de barcelona">
            <a:extLst>
              <a:ext uri="{FF2B5EF4-FFF2-40B4-BE49-F238E27FC236}">
                <a16:creationId xmlns:a16="http://schemas.microsoft.com/office/drawing/2014/main" id="{E946BD03-5FFF-457B-BFD8-C1FD42E55E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8" t="30162" r="6759" b="28465"/>
          <a:stretch/>
        </p:blipFill>
        <p:spPr bwMode="auto">
          <a:xfrm>
            <a:off x="397043" y="418628"/>
            <a:ext cx="2662657" cy="769441"/>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4EA64D6F-C531-4827-8B40-5FCFAC289F43}"/>
              </a:ext>
            </a:extLst>
          </p:cNvPr>
          <p:cNvSpPr txBox="1"/>
          <p:nvPr/>
        </p:nvSpPr>
        <p:spPr>
          <a:xfrm>
            <a:off x="397043" y="5929745"/>
            <a:ext cx="2662657" cy="369332"/>
          </a:xfrm>
          <a:prstGeom prst="rect">
            <a:avLst/>
          </a:prstGeom>
          <a:solidFill>
            <a:srgbClr val="FFFF00"/>
          </a:solidFill>
        </p:spPr>
        <p:txBody>
          <a:bodyPr wrap="square" rtlCol="0">
            <a:spAutoFit/>
          </a:bodyPr>
          <a:lstStyle/>
          <a:p>
            <a:pPr algn="ctr"/>
            <a:r>
              <a:rPr lang="ca-ES" dirty="0">
                <a:latin typeface="Arial Black" panose="020B0A04020102020204" pitchFamily="34" charset="0"/>
              </a:rPr>
              <a:t>Resum executiu</a:t>
            </a:r>
          </a:p>
        </p:txBody>
      </p:sp>
      <p:sp>
        <p:nvSpPr>
          <p:cNvPr id="11" name="Rectángulo 10">
            <a:extLst>
              <a:ext uri="{FF2B5EF4-FFF2-40B4-BE49-F238E27FC236}">
                <a16:creationId xmlns:a16="http://schemas.microsoft.com/office/drawing/2014/main" id="{92358E99-285F-4BA3-A757-E3F599560855}"/>
              </a:ext>
            </a:extLst>
          </p:cNvPr>
          <p:cNvSpPr/>
          <p:nvPr/>
        </p:nvSpPr>
        <p:spPr>
          <a:xfrm>
            <a:off x="1330038" y="2595984"/>
            <a:ext cx="6054436" cy="830997"/>
          </a:xfrm>
          <a:prstGeom prst="rect">
            <a:avLst/>
          </a:prstGeom>
          <a:solidFill>
            <a:schemeClr val="bg2"/>
          </a:solidFill>
        </p:spPr>
        <p:txBody>
          <a:bodyPr wrap="square">
            <a:spAutoFit/>
          </a:bodyPr>
          <a:lstStyle/>
          <a:p>
            <a:r>
              <a:rPr lang="ca-ES" sz="2400" b="1" dirty="0">
                <a:latin typeface="Calibri" panose="020F0502020204030204" pitchFamily="34" charset="0"/>
                <a:ea typeface="Times New Roman" panose="02020603050405020304" pitchFamily="18" charset="0"/>
                <a:cs typeface="Times New Roman" panose="02020603050405020304" pitchFamily="18" charset="0"/>
              </a:rPr>
              <a:t>Estratègia territorial d’ordenació i cooperació. intersectorial en la resposta sanitària.</a:t>
            </a:r>
            <a:endParaRPr lang="ca-ES" sz="2400" b="1" dirty="0"/>
          </a:p>
        </p:txBody>
      </p:sp>
      <p:sp>
        <p:nvSpPr>
          <p:cNvPr id="12" name="Rectángulo 11">
            <a:extLst>
              <a:ext uri="{FF2B5EF4-FFF2-40B4-BE49-F238E27FC236}">
                <a16:creationId xmlns:a16="http://schemas.microsoft.com/office/drawing/2014/main" id="{3EC8036E-B20D-4856-92A5-9011AB6DDE82}"/>
              </a:ext>
            </a:extLst>
          </p:cNvPr>
          <p:cNvSpPr/>
          <p:nvPr/>
        </p:nvSpPr>
        <p:spPr>
          <a:xfrm>
            <a:off x="2299856" y="3476188"/>
            <a:ext cx="4114800" cy="707886"/>
          </a:xfrm>
          <a:prstGeom prst="rect">
            <a:avLst/>
          </a:prstGeom>
          <a:solidFill>
            <a:schemeClr val="bg1">
              <a:lumMod val="95000"/>
            </a:schemeClr>
          </a:solidFill>
        </p:spPr>
        <p:txBody>
          <a:bodyPr wrap="square">
            <a:spAutoFit/>
          </a:bodyPr>
          <a:lstStyle/>
          <a:p>
            <a:pPr algn="ctr"/>
            <a:r>
              <a:rPr lang="ca-ES"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Planificació operativa del dispositiu assistencial de Barcelona.</a:t>
            </a:r>
            <a:endParaRPr lang="ca-ES" sz="2000" dirty="0"/>
          </a:p>
        </p:txBody>
      </p:sp>
      <p:pic>
        <p:nvPicPr>
          <p:cNvPr id="13" name="Imagen 12">
            <a:extLst>
              <a:ext uri="{FF2B5EF4-FFF2-40B4-BE49-F238E27FC236}">
                <a16:creationId xmlns:a16="http://schemas.microsoft.com/office/drawing/2014/main" id="{1B184EF5-7D2F-4037-98F8-B87D1B3F13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913428" y="2194350"/>
            <a:ext cx="2900045" cy="2302510"/>
          </a:xfrm>
          <a:prstGeom prst="rect">
            <a:avLst/>
          </a:prstGeom>
          <a:noFill/>
        </p:spPr>
      </p:pic>
      <p:sp>
        <p:nvSpPr>
          <p:cNvPr id="2" name="Rectángulo 1">
            <a:extLst>
              <a:ext uri="{FF2B5EF4-FFF2-40B4-BE49-F238E27FC236}">
                <a16:creationId xmlns:a16="http://schemas.microsoft.com/office/drawing/2014/main" id="{E8C8B7D9-2727-4E31-8445-5DC5504F910E}"/>
              </a:ext>
            </a:extLst>
          </p:cNvPr>
          <p:cNvSpPr/>
          <p:nvPr/>
        </p:nvSpPr>
        <p:spPr>
          <a:xfrm>
            <a:off x="6137565" y="5720109"/>
            <a:ext cx="5742982" cy="369332"/>
          </a:xfrm>
          <a:prstGeom prst="rect">
            <a:avLst/>
          </a:prstGeom>
        </p:spPr>
        <p:txBody>
          <a:bodyPr wrap="none">
            <a:spAutoFit/>
          </a:bodyPr>
          <a:lstStyle/>
          <a:p>
            <a:r>
              <a:rPr lang="es-ES" dirty="0">
                <a:hlinkClick r:id="rId4"/>
              </a:rPr>
              <a:t>http://www.aisbcn.cat/2018/01/26/pla-ima-bcn-i-postima/</a:t>
            </a:r>
            <a:endParaRPr lang="ca-ES" dirty="0"/>
          </a:p>
        </p:txBody>
      </p:sp>
    </p:spTree>
    <p:extLst>
      <p:ext uri="{BB962C8B-B14F-4D97-AF65-F5344CB8AC3E}">
        <p14:creationId xmlns:p14="http://schemas.microsoft.com/office/powerpoint/2010/main" val="24135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B5F955-A239-49CE-A318-BDA06CAD838A}"/>
              </a:ext>
            </a:extLst>
          </p:cNvPr>
          <p:cNvSpPr>
            <a:spLocks noGrp="1"/>
          </p:cNvSpPr>
          <p:nvPr>
            <p:ph type="dt" sz="half" idx="10"/>
          </p:nvPr>
        </p:nvSpPr>
        <p:spPr/>
        <p:txBody>
          <a:bodyPr/>
          <a:lstStyle/>
          <a:p>
            <a:fld id="{B0F40F81-19A1-4400-9EEB-9280141F36F3}"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64755A7F-1E0C-48DD-9EEF-86CF04F3854B}"/>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0B42342A-BE49-4E66-ABF2-447BDFDB236A}"/>
              </a:ext>
            </a:extLst>
          </p:cNvPr>
          <p:cNvSpPr>
            <a:spLocks noGrp="1"/>
          </p:cNvSpPr>
          <p:nvPr>
            <p:ph type="sldNum" sz="quarter" idx="12"/>
          </p:nvPr>
        </p:nvSpPr>
        <p:spPr/>
        <p:txBody>
          <a:bodyPr/>
          <a:lstStyle/>
          <a:p>
            <a:fld id="{A16141FE-1E26-4942-B4D7-1D81C6F16BF5}" type="slidenum">
              <a:rPr lang="ca-ES" smtClean="0"/>
              <a:t>10</a:t>
            </a:fld>
            <a:endParaRPr lang="ca-ES"/>
          </a:p>
        </p:txBody>
      </p:sp>
      <p:sp>
        <p:nvSpPr>
          <p:cNvPr id="5" name="CuadroTexto 4">
            <a:extLst>
              <a:ext uri="{FF2B5EF4-FFF2-40B4-BE49-F238E27FC236}">
                <a16:creationId xmlns:a16="http://schemas.microsoft.com/office/drawing/2014/main" id="{241E5445-43A4-4156-9AA1-8109FFE11F17}"/>
              </a:ext>
            </a:extLst>
          </p:cNvPr>
          <p:cNvSpPr txBox="1"/>
          <p:nvPr/>
        </p:nvSpPr>
        <p:spPr>
          <a:xfrm>
            <a:off x="1184564" y="1443841"/>
            <a:ext cx="10238509" cy="4247317"/>
          </a:xfrm>
          <a:prstGeom prst="rect">
            <a:avLst/>
          </a:prstGeom>
          <a:noFill/>
          <a:ln>
            <a:solidFill>
              <a:srgbClr val="FFFF00"/>
            </a:solidFill>
          </a:ln>
        </p:spPr>
        <p:txBody>
          <a:bodyPr wrap="square" rtlCol="0">
            <a:spAutoFit/>
          </a:bodyPr>
          <a:lstStyle/>
          <a:p>
            <a:pPr algn="just" fontAlgn="base"/>
            <a:r>
              <a:rPr lang="ca-ES" dirty="0"/>
              <a:t>El Consorci Sanitari de Barcelona (CSB), ens públic constituït per la Generalitat de Catalunya (60%) i l’Ajuntament de Barcelona (40%), adscrit al Servei Català de la Salut, exerceix les funcions de Regió sanitària a la ciutat de Barcelona; per tant, assumeix les relatives a l’ordenació, planificació i coordinació de la gestió dels centres, els serveis i els establiments d’atenció sanitària, sociosanitària i de salut pública de l’àmbit territorial de la ciutat de Barcelona.</a:t>
            </a:r>
          </a:p>
          <a:p>
            <a:pPr algn="just" fontAlgn="base"/>
            <a:endParaRPr lang="ca-ES" dirty="0"/>
          </a:p>
          <a:p>
            <a:pPr algn="just" fontAlgn="base"/>
            <a:r>
              <a:rPr lang="ca-ES" dirty="0"/>
              <a:t>L’objectiu fonamental del conjunt de l’organització i dels professionals que hi treballen és aconseguir oferir uns serveis de salut de qualitat, per a tots els ciutadans, adaptats a les seves necessitats, vetllant per la correcció de les desigualtats i per la incorporació dels serveis que donin resposta a les noves necessitats de salut de la nostra població, amb els recursos adequats i emmarcats dins dels objectius establerts en el pla de salut. Qualitat, equitat i eficiència són els conceptes clau que guien les actuacions del Consorci.</a:t>
            </a:r>
          </a:p>
          <a:p>
            <a:pPr algn="just" fontAlgn="base"/>
            <a:endParaRPr lang="ca-ES" dirty="0"/>
          </a:p>
          <a:p>
            <a:pPr algn="just" fontAlgn="base"/>
            <a:r>
              <a:rPr lang="ca-ES" dirty="0"/>
              <a:t>Per fer efectius aquests objectius, el CSB impulsa diverses actuacions estratègiques com ara la coordinació efectiva entre els diferents dispositius del sistema sanitari que ha de permetre un abordatge més integral de l’atenció que rep el ciutadà. Entre ells, la resposta als IMA i al seu </a:t>
            </a:r>
            <a:r>
              <a:rPr lang="ca-ES" dirty="0" err="1"/>
              <a:t>postIMA</a:t>
            </a:r>
            <a:r>
              <a:rPr lang="ca-ES" dirty="0"/>
              <a:t>.</a:t>
            </a:r>
          </a:p>
        </p:txBody>
      </p:sp>
      <p:sp>
        <p:nvSpPr>
          <p:cNvPr id="6" name="Rectángulo 5">
            <a:extLst>
              <a:ext uri="{FF2B5EF4-FFF2-40B4-BE49-F238E27FC236}">
                <a16:creationId xmlns:a16="http://schemas.microsoft.com/office/drawing/2014/main" id="{FDA2E4E0-77EB-47C7-BB58-9FE72DFB00BA}"/>
              </a:ext>
            </a:extLst>
          </p:cNvPr>
          <p:cNvSpPr/>
          <p:nvPr/>
        </p:nvSpPr>
        <p:spPr>
          <a:xfrm>
            <a:off x="1184564" y="940182"/>
            <a:ext cx="2541473" cy="523220"/>
          </a:xfrm>
          <a:prstGeom prst="rect">
            <a:avLst/>
          </a:prstGeom>
          <a:noFill/>
          <a:ln>
            <a:solidFill>
              <a:srgbClr val="FFFF00"/>
            </a:solidFill>
          </a:ln>
        </p:spPr>
        <p:txBody>
          <a:bodyPr wrap="square">
            <a:spAutoFit/>
          </a:bodyPr>
          <a:lstStyle/>
          <a:p>
            <a:r>
              <a:rPr lang="es-ES" sz="2800" b="1" dirty="0" err="1">
                <a:solidFill>
                  <a:srgbClr val="000000"/>
                </a:solidFill>
              </a:rPr>
              <a:t>Què</a:t>
            </a:r>
            <a:r>
              <a:rPr lang="es-ES" sz="2800" b="1" dirty="0">
                <a:solidFill>
                  <a:srgbClr val="000000"/>
                </a:solidFill>
              </a:rPr>
              <a:t> </a:t>
            </a:r>
            <a:r>
              <a:rPr lang="es-ES" sz="2800" b="1" dirty="0" err="1">
                <a:solidFill>
                  <a:srgbClr val="000000"/>
                </a:solidFill>
              </a:rPr>
              <a:t>és</a:t>
            </a:r>
            <a:r>
              <a:rPr lang="es-ES" sz="2800" b="1" dirty="0">
                <a:solidFill>
                  <a:srgbClr val="000000"/>
                </a:solidFill>
              </a:rPr>
              <a:t> el CSB ?</a:t>
            </a:r>
            <a:endParaRPr lang="ca-ES" sz="2800" b="1" dirty="0"/>
          </a:p>
        </p:txBody>
      </p:sp>
    </p:spTree>
    <p:extLst>
      <p:ext uri="{BB962C8B-B14F-4D97-AF65-F5344CB8AC3E}">
        <p14:creationId xmlns:p14="http://schemas.microsoft.com/office/powerpoint/2010/main" val="240370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0EB8F1F-056A-4FCE-BBBE-C91FDB29FC8D}"/>
              </a:ext>
            </a:extLst>
          </p:cNvPr>
          <p:cNvSpPr>
            <a:spLocks noGrp="1"/>
          </p:cNvSpPr>
          <p:nvPr>
            <p:ph type="dt" sz="half" idx="10"/>
          </p:nvPr>
        </p:nvSpPr>
        <p:spPr/>
        <p:txBody>
          <a:bodyPr/>
          <a:lstStyle/>
          <a:p>
            <a:fld id="{2F0AB7E7-4886-48EF-9F7E-5BED0F2BD65B}" type="datetime2">
              <a:rPr lang="ca-ES" smtClean="0"/>
              <a:t>dijous, 19 setembre de 2019</a:t>
            </a:fld>
            <a:endParaRPr lang="ca-ES" dirty="0"/>
          </a:p>
        </p:txBody>
      </p:sp>
      <p:sp>
        <p:nvSpPr>
          <p:cNvPr id="3" name="Marcador de pie de página 2">
            <a:extLst>
              <a:ext uri="{FF2B5EF4-FFF2-40B4-BE49-F238E27FC236}">
                <a16:creationId xmlns:a16="http://schemas.microsoft.com/office/drawing/2014/main" id="{0A7A263F-67B0-44D8-93DE-D7C3E4502216}"/>
              </a:ext>
            </a:extLst>
          </p:cNvPr>
          <p:cNvSpPr>
            <a:spLocks noGrp="1"/>
          </p:cNvSpPr>
          <p:nvPr>
            <p:ph type="ftr" sz="quarter" idx="11"/>
          </p:nvPr>
        </p:nvSpPr>
        <p:spPr/>
        <p:txBody>
          <a:bodyPr/>
          <a:lstStyle/>
          <a:p>
            <a:r>
              <a:rPr lang="ca-ES" dirty="0"/>
              <a:t>Model BCN</a:t>
            </a:r>
          </a:p>
        </p:txBody>
      </p:sp>
      <p:sp>
        <p:nvSpPr>
          <p:cNvPr id="4" name="Marcador de número de diapositiva 3">
            <a:extLst>
              <a:ext uri="{FF2B5EF4-FFF2-40B4-BE49-F238E27FC236}">
                <a16:creationId xmlns:a16="http://schemas.microsoft.com/office/drawing/2014/main" id="{6043AC5F-AC71-49DD-B15C-5042735556F3}"/>
              </a:ext>
            </a:extLst>
          </p:cNvPr>
          <p:cNvSpPr>
            <a:spLocks noGrp="1"/>
          </p:cNvSpPr>
          <p:nvPr>
            <p:ph type="sldNum" sz="quarter" idx="12"/>
          </p:nvPr>
        </p:nvSpPr>
        <p:spPr/>
        <p:txBody>
          <a:bodyPr/>
          <a:lstStyle/>
          <a:p>
            <a:fld id="{A16141FE-1E26-4942-B4D7-1D81C6F16BF5}" type="slidenum">
              <a:rPr lang="ca-ES" smtClean="0"/>
              <a:t>11</a:t>
            </a:fld>
            <a:endParaRPr lang="ca-ES" dirty="0"/>
          </a:p>
        </p:txBody>
      </p:sp>
      <p:sp>
        <p:nvSpPr>
          <p:cNvPr id="13" name="Rectángulo 12">
            <a:extLst>
              <a:ext uri="{FF2B5EF4-FFF2-40B4-BE49-F238E27FC236}">
                <a16:creationId xmlns:a16="http://schemas.microsoft.com/office/drawing/2014/main" id="{1C3996D5-C2F2-4691-9C12-992D04B077D2}"/>
              </a:ext>
            </a:extLst>
          </p:cNvPr>
          <p:cNvSpPr/>
          <p:nvPr/>
        </p:nvSpPr>
        <p:spPr>
          <a:xfrm>
            <a:off x="2471221" y="435873"/>
            <a:ext cx="5910779" cy="523220"/>
          </a:xfrm>
          <a:prstGeom prst="rect">
            <a:avLst/>
          </a:prstGeom>
          <a:noFill/>
          <a:ln>
            <a:solidFill>
              <a:srgbClr val="FFFF00"/>
            </a:solidFill>
          </a:ln>
        </p:spPr>
        <p:txBody>
          <a:bodyPr wrap="square">
            <a:spAutoFit/>
          </a:bodyPr>
          <a:lstStyle/>
          <a:p>
            <a:r>
              <a:rPr lang="ca-ES" sz="2800" b="1" dirty="0">
                <a:solidFill>
                  <a:srgbClr val="000000"/>
                </a:solidFill>
              </a:rPr>
              <a:t>Principis de la resposta IMA i </a:t>
            </a:r>
            <a:r>
              <a:rPr lang="ca-ES" sz="2800" b="1" dirty="0" err="1">
                <a:solidFill>
                  <a:srgbClr val="000000"/>
                </a:solidFill>
              </a:rPr>
              <a:t>postIMA</a:t>
            </a:r>
            <a:endParaRPr lang="ca-ES" sz="2800" b="1" dirty="0"/>
          </a:p>
        </p:txBody>
      </p:sp>
      <p:sp>
        <p:nvSpPr>
          <p:cNvPr id="6" name="QuadreDeText 5"/>
          <p:cNvSpPr txBox="1"/>
          <p:nvPr/>
        </p:nvSpPr>
        <p:spPr>
          <a:xfrm>
            <a:off x="2471221" y="959093"/>
            <a:ext cx="7510979" cy="2400657"/>
          </a:xfrm>
          <a:prstGeom prst="rect">
            <a:avLst/>
          </a:prstGeom>
          <a:solidFill>
            <a:schemeClr val="bg1"/>
          </a:solidFill>
          <a:ln w="3175">
            <a:solidFill>
              <a:srgbClr val="FFFF00"/>
            </a:solidFill>
          </a:ln>
        </p:spPr>
        <p:txBody>
          <a:bodyPr wrap="square" rtlCol="0">
            <a:spAutoFit/>
          </a:bodyPr>
          <a:lstStyle/>
          <a:p>
            <a:r>
              <a:rPr lang="ca-ES" sz="1500" dirty="0"/>
              <a:t>L’estratègia i la planificació operativa de la resposta </a:t>
            </a:r>
          </a:p>
          <a:p>
            <a:pPr marL="285750" indent="-285750">
              <a:buFont typeface="Arial" panose="020B0604020202020204" pitchFamily="34" charset="0"/>
              <a:buChar char="•"/>
            </a:pPr>
            <a:r>
              <a:rPr lang="ca-ES" sz="1500" dirty="0"/>
              <a:t>es basa en el Sistema públic: salut, social, justícia, seguretat...</a:t>
            </a:r>
          </a:p>
          <a:p>
            <a:pPr marL="285750" lvl="0" indent="-285750">
              <a:buFont typeface="Arial" panose="020B0604020202020204" pitchFamily="34" charset="0"/>
              <a:buChar char="•"/>
            </a:pPr>
            <a:r>
              <a:rPr lang="ca-ES" sz="1500" dirty="0"/>
              <a:t>fixa el temps per la primera atenció  en menys de72 hores; la resta a criteri clínic</a:t>
            </a:r>
          </a:p>
          <a:p>
            <a:pPr lvl="0"/>
            <a:r>
              <a:rPr lang="ca-ES" sz="1500" dirty="0"/>
              <a:t>L’estratègia fixa un model de </a:t>
            </a:r>
            <a:r>
              <a:rPr lang="ca-ES" sz="1500" dirty="0" err="1"/>
              <a:t>governança</a:t>
            </a:r>
            <a:r>
              <a:rPr lang="ca-ES" sz="1500" dirty="0"/>
              <a:t> on</a:t>
            </a:r>
          </a:p>
          <a:p>
            <a:pPr marL="742950" lvl="1" indent="-285750">
              <a:buFont typeface="Arial" panose="020B0604020202020204" pitchFamily="34" charset="0"/>
              <a:buChar char="•"/>
            </a:pPr>
            <a:r>
              <a:rPr lang="ca-ES" sz="1500" dirty="0"/>
              <a:t>el comandament i el sistema de relacions del IMA es global, vertical i jeràrquic</a:t>
            </a:r>
          </a:p>
          <a:p>
            <a:pPr marL="742950" lvl="1" indent="-285750">
              <a:buFont typeface="Arial" panose="020B0604020202020204" pitchFamily="34" charset="0"/>
              <a:buChar char="•"/>
            </a:pPr>
            <a:r>
              <a:rPr lang="ca-ES" sz="1500" dirty="0"/>
              <a:t>la coordinació i el sistema de relacions </a:t>
            </a:r>
            <a:r>
              <a:rPr lang="ca-ES" sz="1500" dirty="0" err="1"/>
              <a:t>postIMA</a:t>
            </a:r>
            <a:r>
              <a:rPr lang="ca-ES" sz="1500" dirty="0"/>
              <a:t> és territorial, lateral i </a:t>
            </a:r>
            <a:r>
              <a:rPr lang="ca-ES" sz="1500" dirty="0" err="1"/>
              <a:t>col·laboratiu</a:t>
            </a:r>
            <a:endParaRPr lang="ca-ES" sz="1500" dirty="0"/>
          </a:p>
          <a:p>
            <a:pPr lvl="0"/>
            <a:r>
              <a:rPr lang="ca-ES" sz="1500" dirty="0"/>
              <a:t>L’estratègia te tres perspectives</a:t>
            </a:r>
          </a:p>
          <a:p>
            <a:pPr marL="742950" lvl="1" indent="-285750">
              <a:buFont typeface="Arial" panose="020B0604020202020204" pitchFamily="34" charset="0"/>
              <a:buChar char="•"/>
            </a:pPr>
            <a:r>
              <a:rPr lang="ca-ES" sz="1500" dirty="0"/>
              <a:t>assistencial: intervenció i atenció IMA, continuïtat, detecció i tancament </a:t>
            </a:r>
            <a:r>
              <a:rPr lang="ca-ES" sz="1500" dirty="0" err="1"/>
              <a:t>postIMA</a:t>
            </a:r>
            <a:endParaRPr lang="ca-ES" sz="1500" dirty="0"/>
          </a:p>
          <a:p>
            <a:pPr marL="742950" lvl="1" indent="-285750">
              <a:buFont typeface="Arial" panose="020B0604020202020204" pitchFamily="34" charset="0"/>
              <a:buChar char="•"/>
            </a:pPr>
            <a:r>
              <a:rPr lang="ca-ES" sz="1500" dirty="0"/>
              <a:t>poblacional: promoció de la salut i prevenció de la malaltia</a:t>
            </a:r>
          </a:p>
          <a:p>
            <a:pPr marL="742950" lvl="1" indent="-285750">
              <a:buFont typeface="Arial" panose="020B0604020202020204" pitchFamily="34" charset="0"/>
              <a:buChar char="•"/>
            </a:pPr>
            <a:r>
              <a:rPr lang="ca-ES" sz="1500" dirty="0"/>
              <a:t>professional: intervinents: salut laboral IMA i </a:t>
            </a:r>
            <a:r>
              <a:rPr lang="ca-ES" sz="1500" dirty="0" err="1"/>
              <a:t>postIMA</a:t>
            </a:r>
            <a:endParaRPr lang="ca-ES" sz="1500" dirty="0"/>
          </a:p>
        </p:txBody>
      </p:sp>
      <p:sp>
        <p:nvSpPr>
          <p:cNvPr id="7" name="QuadreDeText 5">
            <a:extLst>
              <a:ext uri="{FF2B5EF4-FFF2-40B4-BE49-F238E27FC236}">
                <a16:creationId xmlns:a16="http://schemas.microsoft.com/office/drawing/2014/main" id="{EA905CEA-69AF-4F45-9EC2-8A155C91D661}"/>
              </a:ext>
            </a:extLst>
          </p:cNvPr>
          <p:cNvSpPr txBox="1"/>
          <p:nvPr/>
        </p:nvSpPr>
        <p:spPr>
          <a:xfrm>
            <a:off x="2471221" y="3724860"/>
            <a:ext cx="7510979" cy="2400657"/>
          </a:xfrm>
          <a:prstGeom prst="rect">
            <a:avLst/>
          </a:prstGeom>
          <a:solidFill>
            <a:schemeClr val="bg1"/>
          </a:solidFill>
          <a:ln w="3175">
            <a:solidFill>
              <a:srgbClr val="FFFF00"/>
            </a:solidFill>
          </a:ln>
        </p:spPr>
        <p:txBody>
          <a:bodyPr wrap="square" rtlCol="0">
            <a:spAutoFit/>
          </a:bodyPr>
          <a:lstStyle/>
          <a:p>
            <a:pPr lvl="0"/>
            <a:r>
              <a:rPr lang="ca-ES" sz="1500" dirty="0"/>
              <a:t>L’estratègia segueix els principis d’</a:t>
            </a:r>
          </a:p>
          <a:p>
            <a:pPr marL="742950" lvl="1" indent="-285750">
              <a:buFont typeface="Arial" panose="020B0604020202020204" pitchFamily="34" charset="0"/>
              <a:buChar char="•"/>
            </a:pPr>
            <a:r>
              <a:rPr lang="ca-ES" sz="1500" dirty="0"/>
              <a:t>equitat</a:t>
            </a:r>
          </a:p>
          <a:p>
            <a:pPr marL="742950" lvl="1" indent="-285750">
              <a:buFont typeface="Arial" panose="020B0604020202020204" pitchFamily="34" charset="0"/>
              <a:buChar char="•"/>
            </a:pPr>
            <a:r>
              <a:rPr lang="ca-ES" sz="1500" dirty="0"/>
              <a:t>continuïtat assistencial i </a:t>
            </a:r>
            <a:r>
              <a:rPr lang="ca-ES" sz="1500" dirty="0" err="1"/>
              <a:t>informacional</a:t>
            </a:r>
            <a:endParaRPr lang="ca-ES" sz="1500" dirty="0"/>
          </a:p>
          <a:p>
            <a:pPr marL="742950" lvl="1" indent="-285750">
              <a:buFont typeface="Arial" panose="020B0604020202020204" pitchFamily="34" charset="0"/>
              <a:buChar char="•"/>
            </a:pPr>
            <a:r>
              <a:rPr lang="ca-ES" sz="1500" dirty="0"/>
              <a:t>sostenibilitat: no genera cap dispositiu ni nou ni </a:t>
            </a:r>
            <a:r>
              <a:rPr lang="ca-ES" sz="1500" i="1" dirty="0"/>
              <a:t>ad hoc</a:t>
            </a:r>
          </a:p>
          <a:p>
            <a:pPr marL="742950" lvl="1" indent="-285750">
              <a:buFont typeface="Arial" panose="020B0604020202020204" pitchFamily="34" charset="0"/>
              <a:buChar char="•"/>
            </a:pPr>
            <a:r>
              <a:rPr lang="ca-ES" sz="1500" dirty="0"/>
              <a:t>proximitat i retorn a la normalitat tan ràpid com sigui possible</a:t>
            </a:r>
          </a:p>
          <a:p>
            <a:pPr lvl="0"/>
            <a:r>
              <a:rPr lang="ca-ES" sz="1500" dirty="0"/>
              <a:t>Des del punt de vista sanitari</a:t>
            </a:r>
          </a:p>
          <a:p>
            <a:pPr marL="742950" lvl="1" indent="-285750">
              <a:buFont typeface="Arial" panose="020B0604020202020204" pitchFamily="34" charset="0"/>
              <a:buChar char="•"/>
            </a:pPr>
            <a:r>
              <a:rPr lang="ca-ES" sz="1500" dirty="0"/>
              <a:t>la resposta l’ assegura SISCAT</a:t>
            </a:r>
          </a:p>
          <a:p>
            <a:pPr marL="742950" lvl="1" indent="-285750">
              <a:buFont typeface="Arial" panose="020B0604020202020204" pitchFamily="34" charset="0"/>
              <a:buChar char="•"/>
            </a:pPr>
            <a:r>
              <a:rPr lang="ca-ES" sz="1500" dirty="0"/>
              <a:t>la resposta es la suma dels Plans de Centre i del Pla de ciutat</a:t>
            </a:r>
          </a:p>
          <a:p>
            <a:pPr marL="1200150" lvl="2" indent="-285750">
              <a:buFont typeface="Arial" panose="020B0604020202020204" pitchFamily="34" charset="0"/>
              <a:buChar char="•"/>
            </a:pPr>
            <a:r>
              <a:rPr lang="ca-ES" sz="1500" dirty="0"/>
              <a:t>el nucli de la resposta es la Xarxa territorial de salut</a:t>
            </a:r>
          </a:p>
          <a:p>
            <a:pPr marL="742950" lvl="1" indent="-285750">
              <a:buFont typeface="Arial" panose="020B0604020202020204" pitchFamily="34" charset="0"/>
              <a:buChar char="•"/>
            </a:pPr>
            <a:r>
              <a:rPr lang="ca-ES" sz="1500" dirty="0"/>
              <a:t>les entitats privades poden ser incorporades, si cal, en condicions SISCAT</a:t>
            </a:r>
          </a:p>
        </p:txBody>
      </p:sp>
    </p:spTree>
    <p:extLst>
      <p:ext uri="{BB962C8B-B14F-4D97-AF65-F5344CB8AC3E}">
        <p14:creationId xmlns:p14="http://schemas.microsoft.com/office/powerpoint/2010/main" val="7365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fecha 12">
            <a:extLst>
              <a:ext uri="{FF2B5EF4-FFF2-40B4-BE49-F238E27FC236}">
                <a16:creationId xmlns:a16="http://schemas.microsoft.com/office/drawing/2014/main" id="{5A64418F-79FC-43EC-A5A9-B10EA9E5E939}"/>
              </a:ext>
            </a:extLst>
          </p:cNvPr>
          <p:cNvSpPr>
            <a:spLocks noGrp="1"/>
          </p:cNvSpPr>
          <p:nvPr>
            <p:ph type="dt" sz="half" idx="10"/>
          </p:nvPr>
        </p:nvSpPr>
        <p:spPr/>
        <p:txBody>
          <a:bodyPr/>
          <a:lstStyle/>
          <a:p>
            <a:fld id="{B5E0D207-EBB6-47A4-857B-B6EA5562A0D5}" type="datetime2">
              <a:rPr lang="ca-ES" smtClean="0"/>
              <a:t>dijous, 19 setembre de 2019</a:t>
            </a:fld>
            <a:endParaRPr lang="ca-ES"/>
          </a:p>
        </p:txBody>
      </p:sp>
      <p:sp>
        <p:nvSpPr>
          <p:cNvPr id="15" name="Marcador de número de diapositiva 14">
            <a:extLst>
              <a:ext uri="{FF2B5EF4-FFF2-40B4-BE49-F238E27FC236}">
                <a16:creationId xmlns:a16="http://schemas.microsoft.com/office/drawing/2014/main" id="{EFE079EE-9E1D-4D04-83AA-2F44FA957E2A}"/>
              </a:ext>
            </a:extLst>
          </p:cNvPr>
          <p:cNvSpPr>
            <a:spLocks noGrp="1"/>
          </p:cNvSpPr>
          <p:nvPr>
            <p:ph type="sldNum" sz="quarter" idx="12"/>
          </p:nvPr>
        </p:nvSpPr>
        <p:spPr/>
        <p:txBody>
          <a:bodyPr/>
          <a:lstStyle/>
          <a:p>
            <a:fld id="{2C3B75FF-F902-476A-902D-C08DB5CEBDCB}" type="slidenum">
              <a:rPr lang="ca-ES" smtClean="0"/>
              <a:t>12</a:t>
            </a:fld>
            <a:endParaRPr lang="ca-ES"/>
          </a:p>
        </p:txBody>
      </p:sp>
      <p:sp>
        <p:nvSpPr>
          <p:cNvPr id="160" name="QuadreDeText 62">
            <a:extLst>
              <a:ext uri="{FF2B5EF4-FFF2-40B4-BE49-F238E27FC236}">
                <a16:creationId xmlns:a16="http://schemas.microsoft.com/office/drawing/2014/main" id="{4618D5F5-04A7-4B5F-8ADB-B655CA192E06}"/>
              </a:ext>
            </a:extLst>
          </p:cNvPr>
          <p:cNvSpPr txBox="1"/>
          <p:nvPr/>
        </p:nvSpPr>
        <p:spPr>
          <a:xfrm>
            <a:off x="5724064" y="-10728"/>
            <a:ext cx="6467936" cy="523220"/>
          </a:xfrm>
          <a:prstGeom prst="rect">
            <a:avLst/>
          </a:prstGeom>
          <a:noFill/>
          <a:ln>
            <a:solidFill>
              <a:srgbClr val="FFFF00"/>
            </a:solidFill>
          </a:ln>
        </p:spPr>
        <p:txBody>
          <a:bodyPr wrap="square" rtlCol="0">
            <a:spAutoFit/>
          </a:bodyPr>
          <a:lstStyle/>
          <a:p>
            <a:pPr algn="r"/>
            <a:r>
              <a:rPr lang="ca-ES" sz="2800" b="1" dirty="0"/>
              <a:t>Pla de resposta IMA i </a:t>
            </a:r>
            <a:r>
              <a:rPr lang="ca-ES" sz="2800" b="1" dirty="0" err="1"/>
              <a:t>postIMA</a:t>
            </a:r>
            <a:r>
              <a:rPr lang="ca-ES" sz="2800" b="1" dirty="0"/>
              <a:t>, agregat</a:t>
            </a:r>
          </a:p>
        </p:txBody>
      </p:sp>
      <p:pic>
        <p:nvPicPr>
          <p:cNvPr id="161" name="Picture 2" descr="Resultat d'imatges de area integral de salut">
            <a:extLst>
              <a:ext uri="{FF2B5EF4-FFF2-40B4-BE49-F238E27FC236}">
                <a16:creationId xmlns:a16="http://schemas.microsoft.com/office/drawing/2014/main" id="{63666436-97E7-4ADA-B668-E07505107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405" y="-4434"/>
            <a:ext cx="1071792" cy="1002496"/>
          </a:xfrm>
          <a:prstGeom prst="rect">
            <a:avLst/>
          </a:prstGeom>
          <a:noFill/>
          <a:extLst>
            <a:ext uri="{909E8E84-426E-40DD-AFC4-6F175D3DCCD1}">
              <a14:hiddenFill xmlns:a14="http://schemas.microsoft.com/office/drawing/2010/main">
                <a:solidFill>
                  <a:srgbClr val="FFFFFF"/>
                </a:solidFill>
              </a14:hiddenFill>
            </a:ext>
          </a:extLst>
        </p:spPr>
      </p:pic>
      <p:pic>
        <p:nvPicPr>
          <p:cNvPr id="162" name="Imatge 10" descr="IMA logo">
            <a:extLst>
              <a:ext uri="{FF2B5EF4-FFF2-40B4-BE49-F238E27FC236}">
                <a16:creationId xmlns:a16="http://schemas.microsoft.com/office/drawing/2014/main" id="{996F8C86-66FC-4155-8B7B-AD21419AAC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138" y="17512"/>
            <a:ext cx="1061561" cy="1057740"/>
          </a:xfrm>
          <a:prstGeom prst="rect">
            <a:avLst/>
          </a:prstGeom>
          <a:noFill/>
          <a:ln>
            <a:noFill/>
          </a:ln>
        </p:spPr>
      </p:pic>
      <p:pic>
        <p:nvPicPr>
          <p:cNvPr id="163" name="Imagen 162">
            <a:extLst>
              <a:ext uri="{FF2B5EF4-FFF2-40B4-BE49-F238E27FC236}">
                <a16:creationId xmlns:a16="http://schemas.microsoft.com/office/drawing/2014/main" id="{A50FD836-58F1-4520-8647-CB8E97780EAA}"/>
              </a:ext>
            </a:extLst>
          </p:cNvPr>
          <p:cNvPicPr>
            <a:picLocks noChangeAspect="1"/>
          </p:cNvPicPr>
          <p:nvPr/>
        </p:nvPicPr>
        <p:blipFill>
          <a:blip r:embed="rId4"/>
          <a:stretch>
            <a:fillRect/>
          </a:stretch>
        </p:blipFill>
        <p:spPr>
          <a:xfrm>
            <a:off x="1077699" y="17512"/>
            <a:ext cx="1056631" cy="1051426"/>
          </a:xfrm>
          <a:prstGeom prst="rect">
            <a:avLst/>
          </a:prstGeom>
          <a:ln>
            <a:noFill/>
          </a:ln>
        </p:spPr>
      </p:pic>
      <p:sp>
        <p:nvSpPr>
          <p:cNvPr id="2" name="Marcador de pie de página 1">
            <a:extLst>
              <a:ext uri="{FF2B5EF4-FFF2-40B4-BE49-F238E27FC236}">
                <a16:creationId xmlns:a16="http://schemas.microsoft.com/office/drawing/2014/main" id="{E44184DB-CB2B-487A-9AE9-D6325FCAB828}"/>
              </a:ext>
            </a:extLst>
          </p:cNvPr>
          <p:cNvSpPr>
            <a:spLocks noGrp="1"/>
          </p:cNvSpPr>
          <p:nvPr>
            <p:ph type="ftr" sz="quarter" idx="11"/>
          </p:nvPr>
        </p:nvSpPr>
        <p:spPr/>
        <p:txBody>
          <a:bodyPr/>
          <a:lstStyle/>
          <a:p>
            <a:r>
              <a:rPr lang="ca-ES"/>
              <a:t>Model BCN</a:t>
            </a:r>
          </a:p>
        </p:txBody>
      </p:sp>
      <p:sp>
        <p:nvSpPr>
          <p:cNvPr id="70" name="Cometes angulars 4">
            <a:extLst>
              <a:ext uri="{FF2B5EF4-FFF2-40B4-BE49-F238E27FC236}">
                <a16:creationId xmlns:a16="http://schemas.microsoft.com/office/drawing/2014/main" id="{13E899C7-B598-4F15-B05A-650B956A4EC1}"/>
              </a:ext>
            </a:extLst>
          </p:cNvPr>
          <p:cNvSpPr/>
          <p:nvPr/>
        </p:nvSpPr>
        <p:spPr>
          <a:xfrm>
            <a:off x="3877318" y="2958672"/>
            <a:ext cx="1008249" cy="196847"/>
          </a:xfrm>
          <a:prstGeom prst="chevron">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Accés</a:t>
            </a:r>
          </a:p>
        </p:txBody>
      </p:sp>
      <p:sp>
        <p:nvSpPr>
          <p:cNvPr id="71" name="QuadreDeText 13">
            <a:extLst>
              <a:ext uri="{FF2B5EF4-FFF2-40B4-BE49-F238E27FC236}">
                <a16:creationId xmlns:a16="http://schemas.microsoft.com/office/drawing/2014/main" id="{5C8A7A71-B5C9-4BE0-A8B3-DFAD281EE11E}"/>
              </a:ext>
            </a:extLst>
          </p:cNvPr>
          <p:cNvSpPr txBox="1"/>
          <p:nvPr/>
        </p:nvSpPr>
        <p:spPr>
          <a:xfrm>
            <a:off x="4863343" y="2720908"/>
            <a:ext cx="1681557" cy="261610"/>
          </a:xfrm>
          <a:prstGeom prst="rect">
            <a:avLst/>
          </a:prstGeom>
          <a:noFill/>
        </p:spPr>
        <p:txBody>
          <a:bodyPr wrap="square" rtlCol="0">
            <a:spAutoFit/>
          </a:bodyPr>
          <a:lstStyle/>
          <a:p>
            <a:pPr algn="ctr"/>
            <a:r>
              <a:rPr lang="ca-ES" sz="1100" dirty="0"/>
              <a:t>Expansió, mobilització</a:t>
            </a:r>
          </a:p>
        </p:txBody>
      </p:sp>
      <p:grpSp>
        <p:nvGrpSpPr>
          <p:cNvPr id="72" name="Grupo 71">
            <a:extLst>
              <a:ext uri="{FF2B5EF4-FFF2-40B4-BE49-F238E27FC236}">
                <a16:creationId xmlns:a16="http://schemas.microsoft.com/office/drawing/2014/main" id="{5EA68D38-4341-4682-8F5D-48EF0945BFAE}"/>
              </a:ext>
            </a:extLst>
          </p:cNvPr>
          <p:cNvGrpSpPr/>
          <p:nvPr/>
        </p:nvGrpSpPr>
        <p:grpSpPr>
          <a:xfrm rot="19316819">
            <a:off x="5850329" y="2191405"/>
            <a:ext cx="782330" cy="307777"/>
            <a:chOff x="8026917" y="893774"/>
            <a:chExt cx="782330" cy="307777"/>
          </a:xfrm>
        </p:grpSpPr>
        <p:sp>
          <p:nvSpPr>
            <p:cNvPr id="89" name="Pentàgon 11">
              <a:extLst>
                <a:ext uri="{FF2B5EF4-FFF2-40B4-BE49-F238E27FC236}">
                  <a16:creationId xmlns:a16="http://schemas.microsoft.com/office/drawing/2014/main" id="{E27636C1-25EB-4E72-90B9-D2006EE27116}"/>
                </a:ext>
              </a:extLst>
            </p:cNvPr>
            <p:cNvSpPr/>
            <p:nvPr/>
          </p:nvSpPr>
          <p:spPr>
            <a:xfrm rot="10800000">
              <a:off x="8026917" y="953486"/>
              <a:ext cx="747040" cy="225550"/>
            </a:xfrm>
            <a:prstGeom prst="homePlat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solidFill>
                  <a:schemeClr val="tx1"/>
                </a:solidFill>
              </a:endParaRPr>
            </a:p>
          </p:txBody>
        </p:sp>
        <p:sp>
          <p:nvSpPr>
            <p:cNvPr id="90" name="QuadreDeText 16">
              <a:extLst>
                <a:ext uri="{FF2B5EF4-FFF2-40B4-BE49-F238E27FC236}">
                  <a16:creationId xmlns:a16="http://schemas.microsoft.com/office/drawing/2014/main" id="{9FDDF0A5-259C-4DC2-AAC0-97946B485BB5}"/>
                </a:ext>
              </a:extLst>
            </p:cNvPr>
            <p:cNvSpPr txBox="1"/>
            <p:nvPr/>
          </p:nvSpPr>
          <p:spPr>
            <a:xfrm>
              <a:off x="8029530" y="893774"/>
              <a:ext cx="779717" cy="307777"/>
            </a:xfrm>
            <a:prstGeom prst="rect">
              <a:avLst/>
            </a:prstGeom>
            <a:noFill/>
            <a:ln>
              <a:noFill/>
            </a:ln>
          </p:spPr>
          <p:txBody>
            <a:bodyPr wrap="square" rtlCol="0">
              <a:spAutoFit/>
            </a:bodyPr>
            <a:lstStyle/>
            <a:p>
              <a:pPr algn="ctr"/>
              <a:r>
                <a:rPr lang="ca-ES" sz="1400" dirty="0"/>
                <a:t>Suport</a:t>
              </a:r>
            </a:p>
          </p:txBody>
        </p:sp>
      </p:grpSp>
      <p:sp>
        <p:nvSpPr>
          <p:cNvPr id="93" name="Cometes angulars 18">
            <a:extLst>
              <a:ext uri="{FF2B5EF4-FFF2-40B4-BE49-F238E27FC236}">
                <a16:creationId xmlns:a16="http://schemas.microsoft.com/office/drawing/2014/main" id="{7EEF05B5-BB87-4876-AE96-0613D2AD15E0}"/>
              </a:ext>
            </a:extLst>
          </p:cNvPr>
          <p:cNvSpPr/>
          <p:nvPr/>
        </p:nvSpPr>
        <p:spPr>
          <a:xfrm>
            <a:off x="2688736" y="2958672"/>
            <a:ext cx="1230914" cy="196847"/>
          </a:xfrm>
          <a:prstGeom prst="chevron">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Evacuació</a:t>
            </a:r>
          </a:p>
        </p:txBody>
      </p:sp>
      <p:sp>
        <p:nvSpPr>
          <p:cNvPr id="94" name="Pentàgon 21">
            <a:extLst>
              <a:ext uri="{FF2B5EF4-FFF2-40B4-BE49-F238E27FC236}">
                <a16:creationId xmlns:a16="http://schemas.microsoft.com/office/drawing/2014/main" id="{6482F440-5374-46A8-9B70-DDB63F0070C6}"/>
              </a:ext>
            </a:extLst>
          </p:cNvPr>
          <p:cNvSpPr/>
          <p:nvPr/>
        </p:nvSpPr>
        <p:spPr>
          <a:xfrm>
            <a:off x="1032402" y="2954487"/>
            <a:ext cx="1691319" cy="196847"/>
          </a:xfrm>
          <a:prstGeom prst="homePlat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Atenció </a:t>
            </a:r>
            <a:r>
              <a:rPr lang="ca-ES" sz="1400" i="1" dirty="0">
                <a:solidFill>
                  <a:schemeClr val="tx1"/>
                </a:solidFill>
              </a:rPr>
              <a:t>in situ</a:t>
            </a:r>
          </a:p>
        </p:txBody>
      </p:sp>
      <p:sp>
        <p:nvSpPr>
          <p:cNvPr id="96" name="Pentàgon 30">
            <a:extLst>
              <a:ext uri="{FF2B5EF4-FFF2-40B4-BE49-F238E27FC236}">
                <a16:creationId xmlns:a16="http://schemas.microsoft.com/office/drawing/2014/main" id="{B1CFBBDB-A6A4-4B45-99B7-96D32D0CF34E}"/>
              </a:ext>
            </a:extLst>
          </p:cNvPr>
          <p:cNvSpPr/>
          <p:nvPr/>
        </p:nvSpPr>
        <p:spPr>
          <a:xfrm rot="16200000">
            <a:off x="4881761" y="2070926"/>
            <a:ext cx="1016671" cy="227907"/>
          </a:xfrm>
          <a:prstGeom prst="homePlat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Buidatge</a:t>
            </a:r>
          </a:p>
        </p:txBody>
      </p:sp>
      <p:sp>
        <p:nvSpPr>
          <p:cNvPr id="97" name="QuadreDeText 39">
            <a:extLst>
              <a:ext uri="{FF2B5EF4-FFF2-40B4-BE49-F238E27FC236}">
                <a16:creationId xmlns:a16="http://schemas.microsoft.com/office/drawing/2014/main" id="{EAE30E20-4E01-44F0-A7BB-EC2CCAE8CA58}"/>
              </a:ext>
            </a:extLst>
          </p:cNvPr>
          <p:cNvSpPr txBox="1"/>
          <p:nvPr/>
        </p:nvSpPr>
        <p:spPr>
          <a:xfrm>
            <a:off x="6084215" y="4416257"/>
            <a:ext cx="2988854" cy="261610"/>
          </a:xfrm>
          <a:prstGeom prst="rect">
            <a:avLst/>
          </a:prstGeom>
          <a:noFill/>
        </p:spPr>
        <p:txBody>
          <a:bodyPr wrap="square" rtlCol="0">
            <a:spAutoFit/>
          </a:bodyPr>
          <a:lstStyle/>
          <a:p>
            <a:r>
              <a:rPr lang="ca-ES" sz="1100" dirty="0"/>
              <a:t>Salut mental comunitària (Nuclis Territorials)</a:t>
            </a:r>
          </a:p>
        </p:txBody>
      </p:sp>
      <p:sp>
        <p:nvSpPr>
          <p:cNvPr id="99" name="QuadreDeText 43">
            <a:extLst>
              <a:ext uri="{FF2B5EF4-FFF2-40B4-BE49-F238E27FC236}">
                <a16:creationId xmlns:a16="http://schemas.microsoft.com/office/drawing/2014/main" id="{8E0248AC-D258-44AB-86AE-44C08EC2635A}"/>
              </a:ext>
            </a:extLst>
          </p:cNvPr>
          <p:cNvSpPr txBox="1"/>
          <p:nvPr/>
        </p:nvSpPr>
        <p:spPr>
          <a:xfrm>
            <a:off x="6532098" y="2691903"/>
            <a:ext cx="1529837" cy="261610"/>
          </a:xfrm>
          <a:prstGeom prst="rect">
            <a:avLst/>
          </a:prstGeom>
          <a:noFill/>
          <a:ln>
            <a:noFill/>
          </a:ln>
        </p:spPr>
        <p:txBody>
          <a:bodyPr wrap="square" rtlCol="0">
            <a:spAutoFit/>
          </a:bodyPr>
          <a:lstStyle/>
          <a:p>
            <a:pPr algn="ctr"/>
            <a:r>
              <a:rPr lang="ca-ES" sz="1100" dirty="0"/>
              <a:t>Retorn a la normalitat</a:t>
            </a:r>
          </a:p>
        </p:txBody>
      </p:sp>
      <p:sp>
        <p:nvSpPr>
          <p:cNvPr id="100" name="Pentàgon 45">
            <a:extLst>
              <a:ext uri="{FF2B5EF4-FFF2-40B4-BE49-F238E27FC236}">
                <a16:creationId xmlns:a16="http://schemas.microsoft.com/office/drawing/2014/main" id="{5B0E32BD-779D-4E88-88AE-7D58CF10FA90}"/>
              </a:ext>
            </a:extLst>
          </p:cNvPr>
          <p:cNvSpPr/>
          <p:nvPr/>
        </p:nvSpPr>
        <p:spPr>
          <a:xfrm rot="5400000">
            <a:off x="5084322" y="1146950"/>
            <a:ext cx="1087477" cy="316657"/>
          </a:xfrm>
          <a:prstGeom prst="homePlate">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Transport </a:t>
            </a:r>
            <a:r>
              <a:rPr lang="ca-ES" sz="1200" dirty="0" err="1">
                <a:solidFill>
                  <a:schemeClr val="tx1"/>
                </a:solidFill>
              </a:rPr>
              <a:t>intercentres</a:t>
            </a:r>
            <a:endParaRPr lang="ca-ES" sz="1200" dirty="0">
              <a:solidFill>
                <a:schemeClr val="tx1"/>
              </a:solidFill>
            </a:endParaRPr>
          </a:p>
        </p:txBody>
      </p:sp>
      <p:sp>
        <p:nvSpPr>
          <p:cNvPr id="102" name="QuadreDeText 16">
            <a:extLst>
              <a:ext uri="{FF2B5EF4-FFF2-40B4-BE49-F238E27FC236}">
                <a16:creationId xmlns:a16="http://schemas.microsoft.com/office/drawing/2014/main" id="{7DCC0FDA-D4E3-4400-9E88-5908600AD989}"/>
              </a:ext>
            </a:extLst>
          </p:cNvPr>
          <p:cNvSpPr txBox="1"/>
          <p:nvPr/>
        </p:nvSpPr>
        <p:spPr>
          <a:xfrm>
            <a:off x="6266911" y="2283944"/>
            <a:ext cx="1113678" cy="261610"/>
          </a:xfrm>
          <a:prstGeom prst="rect">
            <a:avLst/>
          </a:prstGeom>
          <a:noFill/>
        </p:spPr>
        <p:txBody>
          <a:bodyPr wrap="square" rtlCol="0">
            <a:spAutoFit/>
          </a:bodyPr>
          <a:lstStyle/>
          <a:p>
            <a:pPr algn="ctr"/>
            <a:r>
              <a:rPr lang="ca-ES" sz="1100" dirty="0"/>
              <a:t>At intermèdia</a:t>
            </a:r>
          </a:p>
        </p:txBody>
      </p:sp>
      <p:pic>
        <p:nvPicPr>
          <p:cNvPr id="103" name="Imagen 102">
            <a:extLst>
              <a:ext uri="{FF2B5EF4-FFF2-40B4-BE49-F238E27FC236}">
                <a16:creationId xmlns:a16="http://schemas.microsoft.com/office/drawing/2014/main" id="{A18E1701-0E64-4A43-8731-BE4F295A84AC}"/>
              </a:ext>
            </a:extLst>
          </p:cNvPr>
          <p:cNvPicPr>
            <a:picLocks noChangeAspect="1"/>
          </p:cNvPicPr>
          <p:nvPr/>
        </p:nvPicPr>
        <p:blipFill>
          <a:blip r:embed="rId5"/>
          <a:stretch>
            <a:fillRect/>
          </a:stretch>
        </p:blipFill>
        <p:spPr>
          <a:xfrm>
            <a:off x="1056728" y="2596337"/>
            <a:ext cx="633428" cy="312755"/>
          </a:xfrm>
          <a:prstGeom prst="rect">
            <a:avLst/>
          </a:prstGeom>
        </p:spPr>
      </p:pic>
      <p:pic>
        <p:nvPicPr>
          <p:cNvPr id="104" name="Imagen 103">
            <a:extLst>
              <a:ext uri="{FF2B5EF4-FFF2-40B4-BE49-F238E27FC236}">
                <a16:creationId xmlns:a16="http://schemas.microsoft.com/office/drawing/2014/main" id="{6D64CB29-1051-460C-85AE-280F19BDEE17}"/>
              </a:ext>
            </a:extLst>
          </p:cNvPr>
          <p:cNvPicPr>
            <a:picLocks noChangeAspect="1"/>
          </p:cNvPicPr>
          <p:nvPr/>
        </p:nvPicPr>
        <p:blipFill>
          <a:blip r:embed="rId5"/>
          <a:stretch>
            <a:fillRect/>
          </a:stretch>
        </p:blipFill>
        <p:spPr>
          <a:xfrm>
            <a:off x="3046989" y="2689853"/>
            <a:ext cx="437991" cy="216258"/>
          </a:xfrm>
          <a:prstGeom prst="rect">
            <a:avLst/>
          </a:prstGeom>
        </p:spPr>
      </p:pic>
      <p:pic>
        <p:nvPicPr>
          <p:cNvPr id="105" name="Imagen 104">
            <a:extLst>
              <a:ext uri="{FF2B5EF4-FFF2-40B4-BE49-F238E27FC236}">
                <a16:creationId xmlns:a16="http://schemas.microsoft.com/office/drawing/2014/main" id="{1F17C68E-B131-404F-AEF5-81F820BA665F}"/>
              </a:ext>
            </a:extLst>
          </p:cNvPr>
          <p:cNvPicPr>
            <a:picLocks noChangeAspect="1"/>
          </p:cNvPicPr>
          <p:nvPr/>
        </p:nvPicPr>
        <p:blipFill>
          <a:blip r:embed="rId5"/>
          <a:stretch>
            <a:fillRect/>
          </a:stretch>
        </p:blipFill>
        <p:spPr>
          <a:xfrm>
            <a:off x="4954428" y="867149"/>
            <a:ext cx="437991" cy="216258"/>
          </a:xfrm>
          <a:prstGeom prst="rect">
            <a:avLst/>
          </a:prstGeom>
        </p:spPr>
      </p:pic>
      <p:pic>
        <p:nvPicPr>
          <p:cNvPr id="106" name="Imagen 105">
            <a:extLst>
              <a:ext uri="{FF2B5EF4-FFF2-40B4-BE49-F238E27FC236}">
                <a16:creationId xmlns:a16="http://schemas.microsoft.com/office/drawing/2014/main" id="{AE3332CD-7E36-496C-AD18-FAD9CC8CA0F1}"/>
              </a:ext>
            </a:extLst>
          </p:cNvPr>
          <p:cNvPicPr>
            <a:picLocks noChangeAspect="1"/>
          </p:cNvPicPr>
          <p:nvPr/>
        </p:nvPicPr>
        <p:blipFill>
          <a:blip r:embed="rId6"/>
          <a:stretch>
            <a:fillRect/>
          </a:stretch>
        </p:blipFill>
        <p:spPr>
          <a:xfrm>
            <a:off x="2057920" y="5426328"/>
            <a:ext cx="249588" cy="270153"/>
          </a:xfrm>
          <a:prstGeom prst="rect">
            <a:avLst/>
          </a:prstGeom>
        </p:spPr>
      </p:pic>
      <p:pic>
        <p:nvPicPr>
          <p:cNvPr id="107" name="Imagen 106">
            <a:extLst>
              <a:ext uri="{FF2B5EF4-FFF2-40B4-BE49-F238E27FC236}">
                <a16:creationId xmlns:a16="http://schemas.microsoft.com/office/drawing/2014/main" id="{3876075E-08DE-4810-ADB9-CC29EDC23D40}"/>
              </a:ext>
            </a:extLst>
          </p:cNvPr>
          <p:cNvPicPr>
            <a:picLocks noChangeAspect="1"/>
          </p:cNvPicPr>
          <p:nvPr/>
        </p:nvPicPr>
        <p:blipFill>
          <a:blip r:embed="rId7"/>
          <a:stretch>
            <a:fillRect/>
          </a:stretch>
        </p:blipFill>
        <p:spPr>
          <a:xfrm>
            <a:off x="4036608" y="2546606"/>
            <a:ext cx="306959" cy="306959"/>
          </a:xfrm>
          <a:prstGeom prst="rect">
            <a:avLst/>
          </a:prstGeom>
        </p:spPr>
      </p:pic>
      <p:pic>
        <p:nvPicPr>
          <p:cNvPr id="108" name="Imagen 107">
            <a:extLst>
              <a:ext uri="{FF2B5EF4-FFF2-40B4-BE49-F238E27FC236}">
                <a16:creationId xmlns:a16="http://schemas.microsoft.com/office/drawing/2014/main" id="{00F257F3-F647-4000-BF89-5F9CF5E71E65}"/>
              </a:ext>
            </a:extLst>
          </p:cNvPr>
          <p:cNvPicPr>
            <a:picLocks noChangeAspect="1"/>
          </p:cNvPicPr>
          <p:nvPr/>
        </p:nvPicPr>
        <p:blipFill>
          <a:blip r:embed="rId7"/>
          <a:stretch>
            <a:fillRect/>
          </a:stretch>
        </p:blipFill>
        <p:spPr>
          <a:xfrm>
            <a:off x="4823295" y="2042240"/>
            <a:ext cx="306959" cy="306959"/>
          </a:xfrm>
          <a:prstGeom prst="rect">
            <a:avLst/>
          </a:prstGeom>
        </p:spPr>
      </p:pic>
      <p:pic>
        <p:nvPicPr>
          <p:cNvPr id="109" name="Imagen 108">
            <a:extLst>
              <a:ext uri="{FF2B5EF4-FFF2-40B4-BE49-F238E27FC236}">
                <a16:creationId xmlns:a16="http://schemas.microsoft.com/office/drawing/2014/main" id="{2E4B809A-7D6D-4E41-A491-286E71291252}"/>
              </a:ext>
            </a:extLst>
          </p:cNvPr>
          <p:cNvPicPr>
            <a:picLocks noChangeAspect="1"/>
          </p:cNvPicPr>
          <p:nvPr/>
        </p:nvPicPr>
        <p:blipFill>
          <a:blip r:embed="rId8"/>
          <a:stretch>
            <a:fillRect/>
          </a:stretch>
        </p:blipFill>
        <p:spPr>
          <a:xfrm>
            <a:off x="5592197" y="5662954"/>
            <a:ext cx="505490" cy="164221"/>
          </a:xfrm>
          <a:prstGeom prst="rect">
            <a:avLst/>
          </a:prstGeom>
        </p:spPr>
      </p:pic>
      <p:pic>
        <p:nvPicPr>
          <p:cNvPr id="110" name="Imagen 109">
            <a:extLst>
              <a:ext uri="{FF2B5EF4-FFF2-40B4-BE49-F238E27FC236}">
                <a16:creationId xmlns:a16="http://schemas.microsoft.com/office/drawing/2014/main" id="{76A3988B-B581-4E0E-87B3-75205B0A6015}"/>
              </a:ext>
            </a:extLst>
          </p:cNvPr>
          <p:cNvPicPr>
            <a:picLocks noChangeAspect="1"/>
          </p:cNvPicPr>
          <p:nvPr/>
        </p:nvPicPr>
        <p:blipFill>
          <a:blip r:embed="rId9"/>
          <a:stretch>
            <a:fillRect/>
          </a:stretch>
        </p:blipFill>
        <p:spPr>
          <a:xfrm>
            <a:off x="6178213" y="5622237"/>
            <a:ext cx="730806" cy="272687"/>
          </a:xfrm>
          <a:prstGeom prst="rect">
            <a:avLst/>
          </a:prstGeom>
        </p:spPr>
      </p:pic>
      <p:pic>
        <p:nvPicPr>
          <p:cNvPr id="111" name="Picture 2" descr="http://www.tracrehabilitacio.es/sites/default/files/logo-creu-roja_0.png">
            <a:extLst>
              <a:ext uri="{FF2B5EF4-FFF2-40B4-BE49-F238E27FC236}">
                <a16:creationId xmlns:a16="http://schemas.microsoft.com/office/drawing/2014/main" id="{1C0E5A41-1E6D-4629-81F0-344C0B375E0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2212" y="5687931"/>
            <a:ext cx="445385" cy="160236"/>
          </a:xfrm>
          <a:prstGeom prst="rect">
            <a:avLst/>
          </a:prstGeom>
          <a:noFill/>
          <a:extLst>
            <a:ext uri="{909E8E84-426E-40DD-AFC4-6F175D3DCCD1}">
              <a14:hiddenFill xmlns:a14="http://schemas.microsoft.com/office/drawing/2010/main">
                <a:solidFill>
                  <a:srgbClr val="FFFFFF"/>
                </a:solidFill>
              </a14:hiddenFill>
            </a:ext>
          </a:extLst>
        </p:spPr>
      </p:pic>
      <p:pic>
        <p:nvPicPr>
          <p:cNvPr id="112" name="Imagen 111">
            <a:extLst>
              <a:ext uri="{FF2B5EF4-FFF2-40B4-BE49-F238E27FC236}">
                <a16:creationId xmlns:a16="http://schemas.microsoft.com/office/drawing/2014/main" id="{E578EAE3-03F0-4E59-86A2-41EBB7B5D08E}"/>
              </a:ext>
            </a:extLst>
          </p:cNvPr>
          <p:cNvPicPr>
            <a:picLocks noChangeAspect="1"/>
          </p:cNvPicPr>
          <p:nvPr/>
        </p:nvPicPr>
        <p:blipFill>
          <a:blip r:embed="rId11"/>
          <a:stretch>
            <a:fillRect/>
          </a:stretch>
        </p:blipFill>
        <p:spPr>
          <a:xfrm>
            <a:off x="1753917" y="3839171"/>
            <a:ext cx="866108" cy="198406"/>
          </a:xfrm>
          <a:prstGeom prst="rect">
            <a:avLst/>
          </a:prstGeom>
        </p:spPr>
      </p:pic>
      <p:pic>
        <p:nvPicPr>
          <p:cNvPr id="114" name="Imagen 113">
            <a:extLst>
              <a:ext uri="{FF2B5EF4-FFF2-40B4-BE49-F238E27FC236}">
                <a16:creationId xmlns:a16="http://schemas.microsoft.com/office/drawing/2014/main" id="{FF621666-7576-45C1-87FC-9912FACFA0EB}"/>
              </a:ext>
            </a:extLst>
          </p:cNvPr>
          <p:cNvPicPr>
            <a:picLocks noChangeAspect="1"/>
          </p:cNvPicPr>
          <p:nvPr/>
        </p:nvPicPr>
        <p:blipFill>
          <a:blip r:embed="rId12"/>
          <a:stretch>
            <a:fillRect/>
          </a:stretch>
        </p:blipFill>
        <p:spPr>
          <a:xfrm>
            <a:off x="4435807" y="2556433"/>
            <a:ext cx="277920" cy="297131"/>
          </a:xfrm>
          <a:prstGeom prst="rect">
            <a:avLst/>
          </a:prstGeom>
        </p:spPr>
      </p:pic>
      <p:pic>
        <p:nvPicPr>
          <p:cNvPr id="115" name="Picture 2">
            <a:extLst>
              <a:ext uri="{FF2B5EF4-FFF2-40B4-BE49-F238E27FC236}">
                <a16:creationId xmlns:a16="http://schemas.microsoft.com/office/drawing/2014/main" id="{9D4249DA-6EE3-47C4-AB21-7C3A7F69FD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53917" y="2613880"/>
            <a:ext cx="308834" cy="31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6" name="QuadreDeText 68">
            <a:extLst>
              <a:ext uri="{FF2B5EF4-FFF2-40B4-BE49-F238E27FC236}">
                <a16:creationId xmlns:a16="http://schemas.microsoft.com/office/drawing/2014/main" id="{F2BB0F10-83DF-4FA4-92C2-A7D125328D69}"/>
              </a:ext>
            </a:extLst>
          </p:cNvPr>
          <p:cNvSpPr txBox="1"/>
          <p:nvPr/>
        </p:nvSpPr>
        <p:spPr>
          <a:xfrm>
            <a:off x="8037856" y="5360980"/>
            <a:ext cx="819759" cy="263727"/>
          </a:xfrm>
          <a:prstGeom prst="rect">
            <a:avLst/>
          </a:prstGeom>
          <a:noFill/>
          <a:ln w="3175">
            <a:solidFill>
              <a:schemeClr val="accent5">
                <a:lumMod val="60000"/>
                <a:lumOff val="40000"/>
              </a:schemeClr>
            </a:solidFill>
          </a:ln>
        </p:spPr>
        <p:txBody>
          <a:bodyPr wrap="square" rtlCol="0">
            <a:spAutoFit/>
          </a:bodyPr>
          <a:lstStyle/>
          <a:p>
            <a:pPr algn="ctr"/>
            <a:r>
              <a:rPr lang="ca-ES" sz="1100" dirty="0"/>
              <a:t>Tancament</a:t>
            </a:r>
          </a:p>
        </p:txBody>
      </p:sp>
      <p:pic>
        <p:nvPicPr>
          <p:cNvPr id="122" name="Picture 2" descr="Resultat d'imatges de UTCCB">
            <a:extLst>
              <a:ext uri="{FF2B5EF4-FFF2-40B4-BE49-F238E27FC236}">
                <a16:creationId xmlns:a16="http://schemas.microsoft.com/office/drawing/2014/main" id="{628034A1-B2A3-470E-9505-C9D812CBECDA}"/>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4830" t="38358" r="12444" b="35959"/>
          <a:stretch/>
        </p:blipFill>
        <p:spPr bwMode="auto">
          <a:xfrm>
            <a:off x="8644706" y="4636934"/>
            <a:ext cx="475377" cy="167876"/>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6">
            <a:extLst>
              <a:ext uri="{FF2B5EF4-FFF2-40B4-BE49-F238E27FC236}">
                <a16:creationId xmlns:a16="http://schemas.microsoft.com/office/drawing/2014/main" id="{8D5C0B74-8C7E-40B1-A205-9595237638EA}"/>
              </a:ext>
            </a:extLst>
          </p:cNvPr>
          <p:cNvSpPr/>
          <p:nvPr/>
        </p:nvSpPr>
        <p:spPr>
          <a:xfrm>
            <a:off x="4632992" y="1998410"/>
            <a:ext cx="6542424" cy="393613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6" name="QuadreDeText 13">
            <a:extLst>
              <a:ext uri="{FF2B5EF4-FFF2-40B4-BE49-F238E27FC236}">
                <a16:creationId xmlns:a16="http://schemas.microsoft.com/office/drawing/2014/main" id="{A2C581AE-5AB2-4CF5-AC66-9897464AD054}"/>
              </a:ext>
            </a:extLst>
          </p:cNvPr>
          <p:cNvSpPr txBox="1"/>
          <p:nvPr/>
        </p:nvSpPr>
        <p:spPr>
          <a:xfrm>
            <a:off x="4823295" y="3306874"/>
            <a:ext cx="1873423" cy="261610"/>
          </a:xfrm>
          <a:prstGeom prst="rect">
            <a:avLst/>
          </a:prstGeom>
          <a:noFill/>
        </p:spPr>
        <p:txBody>
          <a:bodyPr wrap="square" rtlCol="0">
            <a:spAutoFit/>
          </a:bodyPr>
          <a:lstStyle/>
          <a:p>
            <a:pPr algn="ctr"/>
            <a:r>
              <a:rPr lang="ca-ES" sz="1100" dirty="0"/>
              <a:t>Hospital, CUAP, CAPIBE</a:t>
            </a:r>
          </a:p>
        </p:txBody>
      </p:sp>
      <p:sp>
        <p:nvSpPr>
          <p:cNvPr id="127" name="Cometes angulars 18">
            <a:extLst>
              <a:ext uri="{FF2B5EF4-FFF2-40B4-BE49-F238E27FC236}">
                <a16:creationId xmlns:a16="http://schemas.microsoft.com/office/drawing/2014/main" id="{BB3E247D-F6FA-4DF0-B400-C68EA5938E2C}"/>
              </a:ext>
            </a:extLst>
          </p:cNvPr>
          <p:cNvSpPr/>
          <p:nvPr/>
        </p:nvSpPr>
        <p:spPr>
          <a:xfrm>
            <a:off x="3586069" y="4146293"/>
            <a:ext cx="1208035" cy="220937"/>
          </a:xfrm>
          <a:prstGeom prst="chevron">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Derivació</a:t>
            </a:r>
          </a:p>
        </p:txBody>
      </p:sp>
      <p:sp>
        <p:nvSpPr>
          <p:cNvPr id="128" name="Pentàgon 21">
            <a:extLst>
              <a:ext uri="{FF2B5EF4-FFF2-40B4-BE49-F238E27FC236}">
                <a16:creationId xmlns:a16="http://schemas.microsoft.com/office/drawing/2014/main" id="{852F2649-0EAD-4B7D-A0ED-63ACD0397A4C}"/>
              </a:ext>
            </a:extLst>
          </p:cNvPr>
          <p:cNvSpPr/>
          <p:nvPr/>
        </p:nvSpPr>
        <p:spPr>
          <a:xfrm>
            <a:off x="1030880" y="4133800"/>
            <a:ext cx="1691319" cy="216639"/>
          </a:xfrm>
          <a:prstGeom prst="homePlat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Atenció </a:t>
            </a:r>
            <a:r>
              <a:rPr lang="ca-ES" sz="1400" i="1" dirty="0">
                <a:solidFill>
                  <a:schemeClr val="tx1"/>
                </a:solidFill>
              </a:rPr>
              <a:t>in situ</a:t>
            </a:r>
          </a:p>
        </p:txBody>
      </p:sp>
      <p:sp>
        <p:nvSpPr>
          <p:cNvPr id="129" name="Cometes angulars 8">
            <a:extLst>
              <a:ext uri="{FF2B5EF4-FFF2-40B4-BE49-F238E27FC236}">
                <a16:creationId xmlns:a16="http://schemas.microsoft.com/office/drawing/2014/main" id="{FB7B8864-63DD-4F53-85D9-794F5723EECE}"/>
              </a:ext>
            </a:extLst>
          </p:cNvPr>
          <p:cNvSpPr/>
          <p:nvPr/>
        </p:nvSpPr>
        <p:spPr>
          <a:xfrm>
            <a:off x="6067307" y="4232226"/>
            <a:ext cx="1699572" cy="229605"/>
          </a:xfrm>
          <a:prstGeom prst="homePlat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Atenció als afectats</a:t>
            </a:r>
          </a:p>
        </p:txBody>
      </p:sp>
      <p:sp>
        <p:nvSpPr>
          <p:cNvPr id="130" name="Pentàgon 21">
            <a:extLst>
              <a:ext uri="{FF2B5EF4-FFF2-40B4-BE49-F238E27FC236}">
                <a16:creationId xmlns:a16="http://schemas.microsoft.com/office/drawing/2014/main" id="{165D3C78-2DE1-488B-81F0-2A9298ACCC0A}"/>
              </a:ext>
            </a:extLst>
          </p:cNvPr>
          <p:cNvSpPr/>
          <p:nvPr/>
        </p:nvSpPr>
        <p:spPr>
          <a:xfrm>
            <a:off x="5592197" y="5356720"/>
            <a:ext cx="1902838" cy="252468"/>
          </a:xfrm>
          <a:prstGeom prst="homePlate">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Detecció poblacional</a:t>
            </a:r>
            <a:endParaRPr lang="ca-ES" sz="1400" i="1" dirty="0">
              <a:solidFill>
                <a:schemeClr val="tx1"/>
              </a:solidFill>
            </a:endParaRPr>
          </a:p>
        </p:txBody>
      </p:sp>
      <p:sp>
        <p:nvSpPr>
          <p:cNvPr id="131" name="Cometes angulars 34">
            <a:extLst>
              <a:ext uri="{FF2B5EF4-FFF2-40B4-BE49-F238E27FC236}">
                <a16:creationId xmlns:a16="http://schemas.microsoft.com/office/drawing/2014/main" id="{B2F7A4B5-F718-4848-85F6-8818B874072E}"/>
              </a:ext>
            </a:extLst>
          </p:cNvPr>
          <p:cNvSpPr/>
          <p:nvPr/>
        </p:nvSpPr>
        <p:spPr>
          <a:xfrm>
            <a:off x="7684073" y="4239046"/>
            <a:ext cx="1388996" cy="222785"/>
          </a:xfrm>
          <a:prstGeom prst="chevron">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Continuïtat</a:t>
            </a:r>
          </a:p>
        </p:txBody>
      </p:sp>
      <p:sp>
        <p:nvSpPr>
          <p:cNvPr id="132" name="Cometes angulars 18">
            <a:extLst>
              <a:ext uri="{FF2B5EF4-FFF2-40B4-BE49-F238E27FC236}">
                <a16:creationId xmlns:a16="http://schemas.microsoft.com/office/drawing/2014/main" id="{1852848E-111A-4B44-BC1A-FA139FE9EA46}"/>
              </a:ext>
            </a:extLst>
          </p:cNvPr>
          <p:cNvSpPr/>
          <p:nvPr/>
        </p:nvSpPr>
        <p:spPr>
          <a:xfrm>
            <a:off x="2653068" y="4135040"/>
            <a:ext cx="964927" cy="215399"/>
          </a:xfrm>
          <a:prstGeom prst="chevron">
            <a:avLst/>
          </a:prstGeom>
          <a:no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Triatge 1</a:t>
            </a:r>
          </a:p>
        </p:txBody>
      </p:sp>
      <p:sp>
        <p:nvSpPr>
          <p:cNvPr id="133" name="Cometes angulars 8">
            <a:extLst>
              <a:ext uri="{FF2B5EF4-FFF2-40B4-BE49-F238E27FC236}">
                <a16:creationId xmlns:a16="http://schemas.microsoft.com/office/drawing/2014/main" id="{5388D546-B7AA-45B6-837E-7FFB29EFE561}"/>
              </a:ext>
            </a:extLst>
          </p:cNvPr>
          <p:cNvSpPr/>
          <p:nvPr/>
        </p:nvSpPr>
        <p:spPr>
          <a:xfrm>
            <a:off x="1030878" y="3177136"/>
            <a:ext cx="1691321" cy="186644"/>
          </a:xfrm>
          <a:prstGeom prst="homePlat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Atenció als intervinents</a:t>
            </a:r>
          </a:p>
        </p:txBody>
      </p:sp>
      <p:sp>
        <p:nvSpPr>
          <p:cNvPr id="134" name="Cometes angulars 8">
            <a:extLst>
              <a:ext uri="{FF2B5EF4-FFF2-40B4-BE49-F238E27FC236}">
                <a16:creationId xmlns:a16="http://schemas.microsoft.com/office/drawing/2014/main" id="{49F285DF-24F7-41D3-9C67-B900F868ADCE}"/>
              </a:ext>
            </a:extLst>
          </p:cNvPr>
          <p:cNvSpPr/>
          <p:nvPr/>
        </p:nvSpPr>
        <p:spPr>
          <a:xfrm>
            <a:off x="1030880" y="4374529"/>
            <a:ext cx="1663996" cy="216639"/>
          </a:xfrm>
          <a:prstGeom prst="homePlate">
            <a:avLst/>
          </a:prstGeom>
          <a:solidFill>
            <a:schemeClr val="accent4">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Atenció als intervinents</a:t>
            </a:r>
          </a:p>
        </p:txBody>
      </p:sp>
      <p:pic>
        <p:nvPicPr>
          <p:cNvPr id="135" name="Picture 2" descr="Resultat d'imatges de colÂ·legi de psicolegs">
            <a:extLst>
              <a:ext uri="{FF2B5EF4-FFF2-40B4-BE49-F238E27FC236}">
                <a16:creationId xmlns:a16="http://schemas.microsoft.com/office/drawing/2014/main" id="{C7E61745-CD4D-4E75-8E08-0469EC6AC95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15522" y="2713768"/>
            <a:ext cx="180913" cy="180913"/>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Resultat d'imatges de consorci d'educació de barcelona">
            <a:extLst>
              <a:ext uri="{FF2B5EF4-FFF2-40B4-BE49-F238E27FC236}">
                <a16:creationId xmlns:a16="http://schemas.microsoft.com/office/drawing/2014/main" id="{8F16F7C7-EF9F-4F8F-851E-EBA29E6FE5CE}"/>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953" t="30904" r="63515" b="29695"/>
          <a:stretch/>
        </p:blipFill>
        <p:spPr bwMode="auto">
          <a:xfrm>
            <a:off x="8283974" y="2069573"/>
            <a:ext cx="584917" cy="484648"/>
          </a:xfrm>
          <a:prstGeom prst="rect">
            <a:avLst/>
          </a:prstGeom>
          <a:noFill/>
          <a:extLst>
            <a:ext uri="{909E8E84-426E-40DD-AFC4-6F175D3DCCD1}">
              <a14:hiddenFill xmlns:a14="http://schemas.microsoft.com/office/drawing/2010/main">
                <a:solidFill>
                  <a:srgbClr val="FFFFFF"/>
                </a:solidFill>
              </a14:hiddenFill>
            </a:ext>
          </a:extLst>
        </p:spPr>
      </p:pic>
      <p:pic>
        <p:nvPicPr>
          <p:cNvPr id="164" name="Imagen 163">
            <a:extLst>
              <a:ext uri="{FF2B5EF4-FFF2-40B4-BE49-F238E27FC236}">
                <a16:creationId xmlns:a16="http://schemas.microsoft.com/office/drawing/2014/main" id="{9EDA7A0C-889B-4CC6-84D9-EB782B7F3E91}"/>
              </a:ext>
            </a:extLst>
          </p:cNvPr>
          <p:cNvPicPr>
            <a:picLocks noChangeAspect="1"/>
          </p:cNvPicPr>
          <p:nvPr/>
        </p:nvPicPr>
        <p:blipFill>
          <a:blip r:embed="rId17"/>
          <a:stretch>
            <a:fillRect/>
          </a:stretch>
        </p:blipFill>
        <p:spPr>
          <a:xfrm>
            <a:off x="1026830" y="3818684"/>
            <a:ext cx="682715" cy="269674"/>
          </a:xfrm>
          <a:prstGeom prst="rect">
            <a:avLst/>
          </a:prstGeom>
        </p:spPr>
      </p:pic>
      <p:sp>
        <p:nvSpPr>
          <p:cNvPr id="165" name="Cometes angulars 8">
            <a:extLst>
              <a:ext uri="{FF2B5EF4-FFF2-40B4-BE49-F238E27FC236}">
                <a16:creationId xmlns:a16="http://schemas.microsoft.com/office/drawing/2014/main" id="{F7A3F630-8938-4949-BDD6-75CE8D19AA35}"/>
              </a:ext>
            </a:extLst>
          </p:cNvPr>
          <p:cNvSpPr/>
          <p:nvPr/>
        </p:nvSpPr>
        <p:spPr>
          <a:xfrm>
            <a:off x="4953048" y="3164914"/>
            <a:ext cx="1691321" cy="189937"/>
          </a:xfrm>
          <a:prstGeom prst="homePlate">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Atenció als intervinents</a:t>
            </a:r>
          </a:p>
        </p:txBody>
      </p:sp>
      <p:sp>
        <p:nvSpPr>
          <p:cNvPr id="166" name="Cometes angulars 8">
            <a:extLst>
              <a:ext uri="{FF2B5EF4-FFF2-40B4-BE49-F238E27FC236}">
                <a16:creationId xmlns:a16="http://schemas.microsoft.com/office/drawing/2014/main" id="{7DEC26EC-B8B8-462B-A7CC-A19178E7B158}"/>
              </a:ext>
            </a:extLst>
          </p:cNvPr>
          <p:cNvSpPr/>
          <p:nvPr/>
        </p:nvSpPr>
        <p:spPr>
          <a:xfrm>
            <a:off x="4827945" y="2950066"/>
            <a:ext cx="1873423" cy="205453"/>
          </a:xfrm>
          <a:prstGeom prst="chevron">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Atenció als afectats</a:t>
            </a:r>
          </a:p>
        </p:txBody>
      </p:sp>
      <p:sp>
        <p:nvSpPr>
          <p:cNvPr id="167" name="Cometes angulars 34">
            <a:extLst>
              <a:ext uri="{FF2B5EF4-FFF2-40B4-BE49-F238E27FC236}">
                <a16:creationId xmlns:a16="http://schemas.microsoft.com/office/drawing/2014/main" id="{F149E0B8-98AF-4D7C-BEFF-C29AD480E129}"/>
              </a:ext>
            </a:extLst>
          </p:cNvPr>
          <p:cNvSpPr/>
          <p:nvPr/>
        </p:nvSpPr>
        <p:spPr>
          <a:xfrm>
            <a:off x="6647971" y="2943847"/>
            <a:ext cx="1388996" cy="214430"/>
          </a:xfrm>
          <a:prstGeom prst="chevron">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a:solidFill>
                  <a:schemeClr val="tx1"/>
                </a:solidFill>
              </a:rPr>
              <a:t>Continuïtat</a:t>
            </a:r>
          </a:p>
        </p:txBody>
      </p:sp>
      <p:pic>
        <p:nvPicPr>
          <p:cNvPr id="168" name="Imagen 167">
            <a:extLst>
              <a:ext uri="{FF2B5EF4-FFF2-40B4-BE49-F238E27FC236}">
                <a16:creationId xmlns:a16="http://schemas.microsoft.com/office/drawing/2014/main" id="{ABC27F96-BE89-4211-989C-1199B94B13A9}"/>
              </a:ext>
            </a:extLst>
          </p:cNvPr>
          <p:cNvPicPr>
            <a:picLocks noChangeAspect="1"/>
          </p:cNvPicPr>
          <p:nvPr/>
        </p:nvPicPr>
        <p:blipFill>
          <a:blip r:embed="rId6"/>
          <a:stretch>
            <a:fillRect/>
          </a:stretch>
        </p:blipFill>
        <p:spPr>
          <a:xfrm>
            <a:off x="4149809" y="3327961"/>
            <a:ext cx="249588" cy="270153"/>
          </a:xfrm>
          <a:prstGeom prst="rect">
            <a:avLst/>
          </a:prstGeom>
        </p:spPr>
      </p:pic>
      <p:grpSp>
        <p:nvGrpSpPr>
          <p:cNvPr id="169" name="Grupo 168">
            <a:extLst>
              <a:ext uri="{FF2B5EF4-FFF2-40B4-BE49-F238E27FC236}">
                <a16:creationId xmlns:a16="http://schemas.microsoft.com/office/drawing/2014/main" id="{48F9FC87-B613-43FA-A340-5946890D18C8}"/>
              </a:ext>
            </a:extLst>
          </p:cNvPr>
          <p:cNvGrpSpPr/>
          <p:nvPr/>
        </p:nvGrpSpPr>
        <p:grpSpPr>
          <a:xfrm>
            <a:off x="3228228" y="3234486"/>
            <a:ext cx="897261" cy="307777"/>
            <a:chOff x="4002536" y="3018512"/>
            <a:chExt cx="897261" cy="307777"/>
          </a:xfrm>
        </p:grpSpPr>
        <p:sp>
          <p:nvSpPr>
            <p:cNvPr id="170" name="QuadreDeText 27">
              <a:extLst>
                <a:ext uri="{FF2B5EF4-FFF2-40B4-BE49-F238E27FC236}">
                  <a16:creationId xmlns:a16="http://schemas.microsoft.com/office/drawing/2014/main" id="{08CEA575-37E9-427C-A681-5DC902458F65}"/>
                </a:ext>
              </a:extLst>
            </p:cNvPr>
            <p:cNvSpPr txBox="1"/>
            <p:nvPr/>
          </p:nvSpPr>
          <p:spPr>
            <a:xfrm>
              <a:off x="4002536" y="3090901"/>
              <a:ext cx="869231" cy="204311"/>
            </a:xfrm>
            <a:prstGeom prst="roundRect">
              <a:avLst/>
            </a:prstGeom>
            <a:solidFill>
              <a:schemeClr val="bg1">
                <a:lumMod val="75000"/>
              </a:schemeClr>
            </a:solidFill>
            <a:ln>
              <a:noFill/>
            </a:ln>
          </p:spPr>
          <p:txBody>
            <a:bodyPr wrap="square" rtlCol="0">
              <a:spAutoFit/>
            </a:bodyPr>
            <a:lstStyle/>
            <a:p>
              <a:pPr algn="ctr"/>
              <a:endParaRPr lang="ca-ES" sz="600" dirty="0"/>
            </a:p>
          </p:txBody>
        </p:sp>
        <p:sp>
          <p:nvSpPr>
            <p:cNvPr id="171" name="CuadroTexto 170">
              <a:extLst>
                <a:ext uri="{FF2B5EF4-FFF2-40B4-BE49-F238E27FC236}">
                  <a16:creationId xmlns:a16="http://schemas.microsoft.com/office/drawing/2014/main" id="{1DEC0347-B46A-4B73-B231-A45FA0FAA7D9}"/>
                </a:ext>
              </a:extLst>
            </p:cNvPr>
            <p:cNvSpPr txBox="1"/>
            <p:nvPr/>
          </p:nvSpPr>
          <p:spPr>
            <a:xfrm>
              <a:off x="4014544" y="3018512"/>
              <a:ext cx="885253" cy="307777"/>
            </a:xfrm>
            <a:prstGeom prst="rect">
              <a:avLst/>
            </a:prstGeom>
            <a:noFill/>
          </p:spPr>
          <p:txBody>
            <a:bodyPr wrap="square" rtlCol="0">
              <a:spAutoFit/>
            </a:bodyPr>
            <a:lstStyle/>
            <a:p>
              <a:r>
                <a:rPr lang="es-ES" sz="1400" dirty="0" err="1"/>
                <a:t>Seguretat</a:t>
              </a:r>
              <a:endParaRPr lang="es-ES" sz="1400" dirty="0"/>
            </a:p>
          </p:txBody>
        </p:sp>
      </p:grpSp>
      <p:grpSp>
        <p:nvGrpSpPr>
          <p:cNvPr id="172" name="Grupo 171">
            <a:extLst>
              <a:ext uri="{FF2B5EF4-FFF2-40B4-BE49-F238E27FC236}">
                <a16:creationId xmlns:a16="http://schemas.microsoft.com/office/drawing/2014/main" id="{9370D7B4-3EA3-4D8C-968E-CACC7E850647}"/>
              </a:ext>
            </a:extLst>
          </p:cNvPr>
          <p:cNvGrpSpPr/>
          <p:nvPr/>
        </p:nvGrpSpPr>
        <p:grpSpPr>
          <a:xfrm>
            <a:off x="1009686" y="5380154"/>
            <a:ext cx="1049726" cy="307777"/>
            <a:chOff x="4002536" y="3018512"/>
            <a:chExt cx="696395" cy="307777"/>
          </a:xfrm>
        </p:grpSpPr>
        <p:sp>
          <p:nvSpPr>
            <p:cNvPr id="173" name="QuadreDeText 27">
              <a:extLst>
                <a:ext uri="{FF2B5EF4-FFF2-40B4-BE49-F238E27FC236}">
                  <a16:creationId xmlns:a16="http://schemas.microsoft.com/office/drawing/2014/main" id="{07F0E3E9-C98E-40A3-8367-99DEB72F8589}"/>
                </a:ext>
              </a:extLst>
            </p:cNvPr>
            <p:cNvSpPr txBox="1"/>
            <p:nvPr/>
          </p:nvSpPr>
          <p:spPr>
            <a:xfrm>
              <a:off x="4002536" y="3090902"/>
              <a:ext cx="660283" cy="164084"/>
            </a:xfrm>
            <a:prstGeom prst="roundRect">
              <a:avLst/>
            </a:prstGeom>
            <a:solidFill>
              <a:schemeClr val="bg1">
                <a:lumMod val="75000"/>
              </a:schemeClr>
            </a:solidFill>
            <a:ln>
              <a:noFill/>
            </a:ln>
          </p:spPr>
          <p:txBody>
            <a:bodyPr wrap="square" rtlCol="0">
              <a:spAutoFit/>
            </a:bodyPr>
            <a:lstStyle/>
            <a:p>
              <a:pPr algn="ctr"/>
              <a:endParaRPr lang="ca-ES" sz="600" dirty="0"/>
            </a:p>
          </p:txBody>
        </p:sp>
        <p:sp>
          <p:nvSpPr>
            <p:cNvPr id="174" name="CuadroTexto 173">
              <a:extLst>
                <a:ext uri="{FF2B5EF4-FFF2-40B4-BE49-F238E27FC236}">
                  <a16:creationId xmlns:a16="http://schemas.microsoft.com/office/drawing/2014/main" id="{8CB01D73-2169-4F94-8125-9AD0BC588894}"/>
                </a:ext>
              </a:extLst>
            </p:cNvPr>
            <p:cNvSpPr txBox="1"/>
            <p:nvPr/>
          </p:nvSpPr>
          <p:spPr>
            <a:xfrm>
              <a:off x="4014544" y="3018512"/>
              <a:ext cx="684387" cy="307777"/>
            </a:xfrm>
            <a:prstGeom prst="rect">
              <a:avLst/>
            </a:prstGeom>
            <a:noFill/>
          </p:spPr>
          <p:txBody>
            <a:bodyPr wrap="square" rtlCol="0">
              <a:spAutoFit/>
            </a:bodyPr>
            <a:lstStyle/>
            <a:p>
              <a:r>
                <a:rPr lang="es-ES" sz="1400" dirty="0" err="1"/>
                <a:t>Il·lícit</a:t>
              </a:r>
              <a:r>
                <a:rPr lang="es-ES" sz="1400" dirty="0"/>
                <a:t> penal</a:t>
              </a:r>
            </a:p>
          </p:txBody>
        </p:sp>
      </p:grpSp>
      <p:sp>
        <p:nvSpPr>
          <p:cNvPr id="175" name="Cometes angulars 8">
            <a:extLst>
              <a:ext uri="{FF2B5EF4-FFF2-40B4-BE49-F238E27FC236}">
                <a16:creationId xmlns:a16="http://schemas.microsoft.com/office/drawing/2014/main" id="{4CFB275B-8332-469F-8D33-5A5754120826}"/>
              </a:ext>
            </a:extLst>
          </p:cNvPr>
          <p:cNvSpPr/>
          <p:nvPr/>
        </p:nvSpPr>
        <p:spPr>
          <a:xfrm>
            <a:off x="6520882" y="3980040"/>
            <a:ext cx="2155432" cy="191257"/>
          </a:xfrm>
          <a:prstGeom prst="chevron">
            <a:avLst/>
          </a:prstGeom>
          <a:solidFill>
            <a:schemeClr val="bg1"/>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Cooperació intersectorial</a:t>
            </a:r>
            <a:endParaRPr lang="ca-ES" sz="1200" dirty="0">
              <a:solidFill>
                <a:schemeClr val="tx1"/>
              </a:solidFill>
            </a:endParaRPr>
          </a:p>
        </p:txBody>
      </p:sp>
      <p:sp>
        <p:nvSpPr>
          <p:cNvPr id="176" name="Cometes angulars 8">
            <a:extLst>
              <a:ext uri="{FF2B5EF4-FFF2-40B4-BE49-F238E27FC236}">
                <a16:creationId xmlns:a16="http://schemas.microsoft.com/office/drawing/2014/main" id="{7D4DE1C6-B348-4F37-9F96-48ADC6AC2FA4}"/>
              </a:ext>
            </a:extLst>
          </p:cNvPr>
          <p:cNvSpPr/>
          <p:nvPr/>
        </p:nvSpPr>
        <p:spPr>
          <a:xfrm>
            <a:off x="7194903" y="4635405"/>
            <a:ext cx="1455291" cy="248882"/>
          </a:xfrm>
          <a:prstGeom prst="chevron">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Suport expert</a:t>
            </a:r>
            <a:endParaRPr lang="ca-ES" sz="1200" dirty="0">
              <a:solidFill>
                <a:schemeClr val="tx1"/>
              </a:solidFill>
            </a:endParaRPr>
          </a:p>
        </p:txBody>
      </p:sp>
      <p:sp>
        <p:nvSpPr>
          <p:cNvPr id="177" name="QuadreDeText 68">
            <a:extLst>
              <a:ext uri="{FF2B5EF4-FFF2-40B4-BE49-F238E27FC236}">
                <a16:creationId xmlns:a16="http://schemas.microsoft.com/office/drawing/2014/main" id="{29C41EE9-D0EA-4B6E-935D-0ACAD9B89D16}"/>
              </a:ext>
            </a:extLst>
          </p:cNvPr>
          <p:cNvSpPr txBox="1"/>
          <p:nvPr/>
        </p:nvSpPr>
        <p:spPr>
          <a:xfrm>
            <a:off x="1899120" y="4920974"/>
            <a:ext cx="819759" cy="263727"/>
          </a:xfrm>
          <a:prstGeom prst="rect">
            <a:avLst/>
          </a:prstGeom>
          <a:noFill/>
          <a:ln w="3175">
            <a:solidFill>
              <a:schemeClr val="accent2">
                <a:lumMod val="60000"/>
                <a:lumOff val="40000"/>
              </a:schemeClr>
            </a:solidFill>
          </a:ln>
        </p:spPr>
        <p:txBody>
          <a:bodyPr wrap="square" rtlCol="0">
            <a:spAutoFit/>
          </a:bodyPr>
          <a:lstStyle/>
          <a:p>
            <a:pPr algn="ctr"/>
            <a:r>
              <a:rPr lang="ca-ES" sz="1100" dirty="0"/>
              <a:t>Tancament</a:t>
            </a:r>
          </a:p>
        </p:txBody>
      </p:sp>
      <p:sp>
        <p:nvSpPr>
          <p:cNvPr id="178" name="QuadreDeText 13">
            <a:extLst>
              <a:ext uri="{FF2B5EF4-FFF2-40B4-BE49-F238E27FC236}">
                <a16:creationId xmlns:a16="http://schemas.microsoft.com/office/drawing/2014/main" id="{D5406F5A-4369-4034-9328-A0FD1BF841C7}"/>
              </a:ext>
            </a:extLst>
          </p:cNvPr>
          <p:cNvSpPr txBox="1"/>
          <p:nvPr/>
        </p:nvSpPr>
        <p:spPr>
          <a:xfrm>
            <a:off x="6713533" y="3110342"/>
            <a:ext cx="1272973" cy="261610"/>
          </a:xfrm>
          <a:prstGeom prst="rect">
            <a:avLst/>
          </a:prstGeom>
          <a:noFill/>
        </p:spPr>
        <p:txBody>
          <a:bodyPr wrap="square" rtlCol="0">
            <a:spAutoFit/>
          </a:bodyPr>
          <a:lstStyle/>
          <a:p>
            <a:pPr algn="ctr"/>
            <a:r>
              <a:rPr lang="ca-ES" sz="1100" dirty="0"/>
              <a:t>Atenció primària</a:t>
            </a:r>
          </a:p>
        </p:txBody>
      </p:sp>
      <p:sp>
        <p:nvSpPr>
          <p:cNvPr id="179" name="Cometes angulars 18">
            <a:extLst>
              <a:ext uri="{FF2B5EF4-FFF2-40B4-BE49-F238E27FC236}">
                <a16:creationId xmlns:a16="http://schemas.microsoft.com/office/drawing/2014/main" id="{2580C5B3-420A-4F7A-8CD2-5693D1B2E95F}"/>
              </a:ext>
            </a:extLst>
          </p:cNvPr>
          <p:cNvSpPr/>
          <p:nvPr/>
        </p:nvSpPr>
        <p:spPr>
          <a:xfrm>
            <a:off x="3965388" y="4380591"/>
            <a:ext cx="1208035" cy="220937"/>
          </a:xfrm>
          <a:prstGeom prst="chevron">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400" dirty="0" err="1">
                <a:solidFill>
                  <a:schemeClr val="tx1"/>
                </a:solidFill>
              </a:rPr>
              <a:t>Interv</a:t>
            </a:r>
            <a:r>
              <a:rPr lang="ca-ES" sz="1400" dirty="0">
                <a:solidFill>
                  <a:schemeClr val="tx1"/>
                </a:solidFill>
              </a:rPr>
              <a:t> 72-6</a:t>
            </a:r>
          </a:p>
        </p:txBody>
      </p:sp>
      <p:sp>
        <p:nvSpPr>
          <p:cNvPr id="180" name="Cometes angulars 18">
            <a:extLst>
              <a:ext uri="{FF2B5EF4-FFF2-40B4-BE49-F238E27FC236}">
                <a16:creationId xmlns:a16="http://schemas.microsoft.com/office/drawing/2014/main" id="{0E8ACB97-B0FC-473D-A55F-F0B06EC8E24C}"/>
              </a:ext>
            </a:extLst>
          </p:cNvPr>
          <p:cNvSpPr/>
          <p:nvPr/>
        </p:nvSpPr>
        <p:spPr>
          <a:xfrm>
            <a:off x="5081003" y="4380591"/>
            <a:ext cx="964927" cy="224664"/>
          </a:xfrm>
          <a:prstGeom prst="chevron">
            <a:avLst/>
          </a:prstGeom>
          <a:no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rPr>
              <a:t>Triatge 2</a:t>
            </a:r>
          </a:p>
        </p:txBody>
      </p:sp>
      <p:sp>
        <p:nvSpPr>
          <p:cNvPr id="181" name="Claudàtor de tancament 2">
            <a:extLst>
              <a:ext uri="{FF2B5EF4-FFF2-40B4-BE49-F238E27FC236}">
                <a16:creationId xmlns:a16="http://schemas.microsoft.com/office/drawing/2014/main" id="{94ADE310-5F3A-4D96-A587-6EDBAC25D157}"/>
              </a:ext>
            </a:extLst>
          </p:cNvPr>
          <p:cNvSpPr/>
          <p:nvPr/>
        </p:nvSpPr>
        <p:spPr>
          <a:xfrm>
            <a:off x="5875425" y="4088358"/>
            <a:ext cx="170505" cy="594772"/>
          </a:xfrm>
          <a:prstGeom prst="rightBracket">
            <a:avLst/>
          </a:prstGeom>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a-ES"/>
          </a:p>
        </p:txBody>
      </p:sp>
      <p:sp>
        <p:nvSpPr>
          <p:cNvPr id="182" name="Cometes angulars 8">
            <a:extLst>
              <a:ext uri="{FF2B5EF4-FFF2-40B4-BE49-F238E27FC236}">
                <a16:creationId xmlns:a16="http://schemas.microsoft.com/office/drawing/2014/main" id="{D6CB25ED-7519-4009-80DA-17E5D0701D5D}"/>
              </a:ext>
            </a:extLst>
          </p:cNvPr>
          <p:cNvSpPr/>
          <p:nvPr/>
        </p:nvSpPr>
        <p:spPr>
          <a:xfrm>
            <a:off x="2538338" y="4634148"/>
            <a:ext cx="1455291" cy="248882"/>
          </a:xfrm>
          <a:prstGeom prst="chevron">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Suport expert</a:t>
            </a:r>
            <a:endParaRPr lang="ca-ES" sz="1200" dirty="0">
              <a:solidFill>
                <a:schemeClr val="tx1"/>
              </a:solidFill>
            </a:endParaRPr>
          </a:p>
        </p:txBody>
      </p:sp>
      <p:sp>
        <p:nvSpPr>
          <p:cNvPr id="183" name="Cometes angulars 34">
            <a:extLst>
              <a:ext uri="{FF2B5EF4-FFF2-40B4-BE49-F238E27FC236}">
                <a16:creationId xmlns:a16="http://schemas.microsoft.com/office/drawing/2014/main" id="{B9DDD3B4-8B42-4DD6-AF11-4ABC7F484369}"/>
              </a:ext>
            </a:extLst>
          </p:cNvPr>
          <p:cNvSpPr/>
          <p:nvPr/>
        </p:nvSpPr>
        <p:spPr>
          <a:xfrm>
            <a:off x="8011123" y="2940167"/>
            <a:ext cx="1190354" cy="211167"/>
          </a:xfrm>
          <a:prstGeom prst="chevron">
            <a:avLst/>
          </a:prstGeom>
          <a:solidFill>
            <a:schemeClr val="accent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Tancament</a:t>
            </a:r>
          </a:p>
        </p:txBody>
      </p:sp>
      <p:sp>
        <p:nvSpPr>
          <p:cNvPr id="184" name="QuadreDeText 44">
            <a:extLst>
              <a:ext uri="{FF2B5EF4-FFF2-40B4-BE49-F238E27FC236}">
                <a16:creationId xmlns:a16="http://schemas.microsoft.com/office/drawing/2014/main" id="{9BFCD59C-37DC-4480-816A-7D921E2F7F35}"/>
              </a:ext>
            </a:extLst>
          </p:cNvPr>
          <p:cNvSpPr txBox="1"/>
          <p:nvPr/>
        </p:nvSpPr>
        <p:spPr>
          <a:xfrm>
            <a:off x="9053007" y="2897173"/>
            <a:ext cx="1047932" cy="307777"/>
          </a:xfrm>
          <a:prstGeom prst="rect">
            <a:avLst/>
          </a:prstGeom>
          <a:solidFill>
            <a:schemeClr val="bg1"/>
          </a:solidFill>
          <a:ln w="3175">
            <a:solidFill>
              <a:schemeClr val="accent2">
                <a:lumMod val="60000"/>
                <a:lumOff val="40000"/>
              </a:schemeClr>
            </a:solidFill>
          </a:ln>
        </p:spPr>
        <p:txBody>
          <a:bodyPr wrap="square" rtlCol="0">
            <a:spAutoFit/>
          </a:bodyPr>
          <a:lstStyle/>
          <a:p>
            <a:pPr algn="ctr"/>
            <a:r>
              <a:rPr lang="ca-ES" sz="1400" i="1" dirty="0" err="1"/>
              <a:t>Debriefing</a:t>
            </a:r>
            <a:endParaRPr lang="ca-ES" sz="1400" i="1" dirty="0"/>
          </a:p>
        </p:txBody>
      </p:sp>
      <p:sp>
        <p:nvSpPr>
          <p:cNvPr id="185" name="Cometes angulars 34">
            <a:extLst>
              <a:ext uri="{FF2B5EF4-FFF2-40B4-BE49-F238E27FC236}">
                <a16:creationId xmlns:a16="http://schemas.microsoft.com/office/drawing/2014/main" id="{11B4E623-0683-4C4E-9F12-6D8BB75BB7FB}"/>
              </a:ext>
            </a:extLst>
          </p:cNvPr>
          <p:cNvSpPr/>
          <p:nvPr/>
        </p:nvSpPr>
        <p:spPr>
          <a:xfrm>
            <a:off x="8978064" y="4242739"/>
            <a:ext cx="1388996" cy="222785"/>
          </a:xfrm>
          <a:prstGeom prst="chevron">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a-ES" sz="1400" dirty="0">
                <a:solidFill>
                  <a:schemeClr val="tx1"/>
                </a:solidFill>
              </a:rPr>
              <a:t>Tancament</a:t>
            </a:r>
          </a:p>
        </p:txBody>
      </p:sp>
      <p:sp>
        <p:nvSpPr>
          <p:cNvPr id="186" name="QuadreDeText 44">
            <a:extLst>
              <a:ext uri="{FF2B5EF4-FFF2-40B4-BE49-F238E27FC236}">
                <a16:creationId xmlns:a16="http://schemas.microsoft.com/office/drawing/2014/main" id="{16EDAAC2-9112-4C5A-AAFF-1A95F7318E0D}"/>
              </a:ext>
            </a:extLst>
          </p:cNvPr>
          <p:cNvSpPr txBox="1"/>
          <p:nvPr/>
        </p:nvSpPr>
        <p:spPr>
          <a:xfrm>
            <a:off x="9999491" y="4067948"/>
            <a:ext cx="1047932" cy="523220"/>
          </a:xfrm>
          <a:prstGeom prst="rect">
            <a:avLst/>
          </a:prstGeom>
          <a:solidFill>
            <a:schemeClr val="bg1"/>
          </a:solidFill>
          <a:ln w="3175">
            <a:solidFill>
              <a:srgbClr val="FFC000"/>
            </a:solidFill>
          </a:ln>
        </p:spPr>
        <p:txBody>
          <a:bodyPr wrap="square" rtlCol="0">
            <a:spAutoFit/>
          </a:bodyPr>
          <a:lstStyle/>
          <a:p>
            <a:pPr algn="ctr"/>
            <a:r>
              <a:rPr lang="ca-ES" sz="1400" i="1" dirty="0"/>
              <a:t>Rondes de tancament</a:t>
            </a:r>
          </a:p>
        </p:txBody>
      </p:sp>
      <p:pic>
        <p:nvPicPr>
          <p:cNvPr id="187" name="Picture 2" descr="Resultat d'imatges de UTCCB">
            <a:extLst>
              <a:ext uri="{FF2B5EF4-FFF2-40B4-BE49-F238E27FC236}">
                <a16:creationId xmlns:a16="http://schemas.microsoft.com/office/drawing/2014/main" id="{530F83D2-1851-4EF4-A5E2-DE9260F93BDB}"/>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4830" t="38358" r="12444" b="35959"/>
          <a:stretch/>
        </p:blipFill>
        <p:spPr bwMode="auto">
          <a:xfrm>
            <a:off x="3974048" y="4800349"/>
            <a:ext cx="475377" cy="16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4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7A56F-338B-40AE-81D6-72E6EE88487A}"/>
              </a:ext>
            </a:extLst>
          </p:cNvPr>
          <p:cNvSpPr>
            <a:spLocks noGrp="1"/>
          </p:cNvSpPr>
          <p:nvPr>
            <p:ph type="dt" sz="half" idx="10"/>
          </p:nvPr>
        </p:nvSpPr>
        <p:spPr/>
        <p:txBody>
          <a:bodyPr/>
          <a:lstStyle/>
          <a:p>
            <a:fld id="{571156B4-831C-4B0E-ACDE-F750B837B233}" type="datetime2">
              <a:rPr lang="ca-ES" smtClean="0"/>
              <a:t>dijous, 19 setembre de 2019</a:t>
            </a:fld>
            <a:endParaRPr lang="ca-ES"/>
          </a:p>
        </p:txBody>
      </p:sp>
      <p:sp>
        <p:nvSpPr>
          <p:cNvPr id="4" name="Marcador de número de diapositiva 3">
            <a:extLst>
              <a:ext uri="{FF2B5EF4-FFF2-40B4-BE49-F238E27FC236}">
                <a16:creationId xmlns:a16="http://schemas.microsoft.com/office/drawing/2014/main" id="{253697BD-EB94-4EFB-99D7-F3CA19067D8B}"/>
              </a:ext>
            </a:extLst>
          </p:cNvPr>
          <p:cNvSpPr>
            <a:spLocks noGrp="1"/>
          </p:cNvSpPr>
          <p:nvPr>
            <p:ph type="sldNum" sz="quarter" idx="12"/>
          </p:nvPr>
        </p:nvSpPr>
        <p:spPr/>
        <p:txBody>
          <a:bodyPr/>
          <a:lstStyle/>
          <a:p>
            <a:fld id="{A16141FE-1E26-4942-B4D7-1D81C6F16BF5}" type="slidenum">
              <a:rPr lang="ca-ES" smtClean="0"/>
              <a:t>13</a:t>
            </a:fld>
            <a:endParaRPr lang="ca-ES"/>
          </a:p>
        </p:txBody>
      </p:sp>
      <p:sp>
        <p:nvSpPr>
          <p:cNvPr id="8" name="CuadroTexto 94">
            <a:extLst>
              <a:ext uri="{FF2B5EF4-FFF2-40B4-BE49-F238E27FC236}">
                <a16:creationId xmlns:a16="http://schemas.microsoft.com/office/drawing/2014/main" id="{BB82BE18-5901-46B8-AD40-82F82376E681}"/>
              </a:ext>
            </a:extLst>
          </p:cNvPr>
          <p:cNvSpPr txBox="1"/>
          <p:nvPr/>
        </p:nvSpPr>
        <p:spPr>
          <a:xfrm>
            <a:off x="2714798" y="409138"/>
            <a:ext cx="6013566" cy="523220"/>
          </a:xfrm>
          <a:prstGeom prst="rect">
            <a:avLst/>
          </a:prstGeom>
          <a:noFill/>
          <a:ln>
            <a:solidFill>
              <a:srgbClr val="FFFF00"/>
            </a:solidFill>
          </a:ln>
        </p:spPr>
        <p:txBody>
          <a:bodyPr wrap="square" rtlCol="0">
            <a:spAutoFit/>
          </a:bodyPr>
          <a:lstStyle/>
          <a:p>
            <a:pPr algn="ctr"/>
            <a:r>
              <a:rPr lang="ca-ES" sz="2800" b="1" dirty="0"/>
              <a:t>Comitè de crisi IMA i </a:t>
            </a:r>
            <a:r>
              <a:rPr lang="ca-ES" sz="2800" b="1" dirty="0" err="1"/>
              <a:t>postIMA</a:t>
            </a:r>
            <a:r>
              <a:rPr lang="ca-ES" sz="2800" b="1" dirty="0"/>
              <a:t> del CSB</a:t>
            </a:r>
          </a:p>
        </p:txBody>
      </p:sp>
      <p:sp>
        <p:nvSpPr>
          <p:cNvPr id="9" name="CuadroTexto 8">
            <a:extLst>
              <a:ext uri="{FF2B5EF4-FFF2-40B4-BE49-F238E27FC236}">
                <a16:creationId xmlns:a16="http://schemas.microsoft.com/office/drawing/2014/main" id="{E94576A7-B4BF-4EE1-A9B2-411B1E5534D2}"/>
              </a:ext>
            </a:extLst>
          </p:cNvPr>
          <p:cNvSpPr txBox="1"/>
          <p:nvPr/>
        </p:nvSpPr>
        <p:spPr>
          <a:xfrm>
            <a:off x="2714798" y="900628"/>
            <a:ext cx="7163493" cy="4801314"/>
          </a:xfrm>
          <a:prstGeom prst="rect">
            <a:avLst/>
          </a:prstGeom>
          <a:solidFill>
            <a:schemeClr val="bg1"/>
          </a:solidFill>
          <a:ln w="3175">
            <a:solidFill>
              <a:srgbClr val="FFFF00"/>
            </a:solidFill>
          </a:ln>
        </p:spPr>
        <p:txBody>
          <a:bodyPr wrap="square" rtlCol="0">
            <a:spAutoFit/>
          </a:bodyPr>
          <a:lstStyle/>
          <a:p>
            <a:pPr lvl="0"/>
            <a:r>
              <a:rPr lang="ca-ES" dirty="0"/>
              <a:t>Gerent/a del CSB</a:t>
            </a:r>
            <a:endParaRPr lang="es-ES" dirty="0"/>
          </a:p>
          <a:p>
            <a:pPr lvl="1"/>
            <a:r>
              <a:rPr lang="ca-ES" dirty="0"/>
              <a:t>Funció: comandament del dispositiu territorial de resposta IMA</a:t>
            </a:r>
            <a:endParaRPr lang="es-ES" dirty="0"/>
          </a:p>
          <a:p>
            <a:pPr lvl="1"/>
            <a:r>
              <a:rPr lang="ca-ES" dirty="0"/>
              <a:t>Activació: immediata pel CECAT</a:t>
            </a:r>
            <a:endParaRPr lang="es-ES" dirty="0"/>
          </a:p>
          <a:p>
            <a:pPr lvl="1"/>
            <a:r>
              <a:rPr lang="ca-ES" dirty="0"/>
              <a:t>Ubicació: CECAT, presencial</a:t>
            </a:r>
            <a:endParaRPr lang="es-ES" dirty="0"/>
          </a:p>
          <a:p>
            <a:pPr lvl="1"/>
            <a:r>
              <a:rPr lang="ca-ES" dirty="0"/>
              <a:t>Permanència: fins a la desactivació formal de l’IMA</a:t>
            </a:r>
            <a:endParaRPr lang="es-ES" dirty="0"/>
          </a:p>
          <a:p>
            <a:pPr lvl="0"/>
            <a:r>
              <a:rPr lang="ca-ES" dirty="0"/>
              <a:t>Directors/es d’Àrea Integral de Salut (AIS)</a:t>
            </a:r>
            <a:endParaRPr lang="es-ES" dirty="0"/>
          </a:p>
          <a:p>
            <a:pPr lvl="1"/>
            <a:r>
              <a:rPr lang="ca-ES" dirty="0"/>
              <a:t>Funció: coordinació del dispositiu territorial de l’AIS</a:t>
            </a:r>
            <a:endParaRPr lang="es-ES" dirty="0"/>
          </a:p>
          <a:p>
            <a:pPr lvl="1"/>
            <a:r>
              <a:rPr lang="ca-ES" dirty="0"/>
              <a:t>Activació: Gerent CSB</a:t>
            </a:r>
            <a:endParaRPr lang="es-ES" dirty="0"/>
          </a:p>
          <a:p>
            <a:pPr lvl="1"/>
            <a:r>
              <a:rPr lang="ca-ES" dirty="0"/>
              <a:t>Ubicació: Hospital terciari de l’AIS</a:t>
            </a:r>
            <a:endParaRPr lang="es-ES" dirty="0"/>
          </a:p>
          <a:p>
            <a:pPr lvl="1"/>
            <a:r>
              <a:rPr lang="ca-ES" dirty="0"/>
              <a:t>Permanència: fins a la desactivació formal de l’IMA</a:t>
            </a:r>
            <a:endParaRPr lang="es-ES" dirty="0"/>
          </a:p>
          <a:p>
            <a:pPr lvl="0"/>
            <a:r>
              <a:rPr lang="ca-ES" dirty="0"/>
              <a:t>Oficina IMA i </a:t>
            </a:r>
            <a:r>
              <a:rPr lang="ca-ES" dirty="0" err="1"/>
              <a:t>postIMA</a:t>
            </a:r>
            <a:endParaRPr lang="es-ES" dirty="0"/>
          </a:p>
          <a:p>
            <a:pPr lvl="1"/>
            <a:r>
              <a:rPr lang="ca-ES" dirty="0"/>
              <a:t>Coordinació de resposta IMA i </a:t>
            </a:r>
            <a:r>
              <a:rPr lang="ca-ES" dirty="0" err="1"/>
              <a:t>postIMA</a:t>
            </a:r>
            <a:r>
              <a:rPr lang="ca-ES" dirty="0"/>
              <a:t> ‘física’ i ‘psicològica’</a:t>
            </a:r>
            <a:endParaRPr lang="es-ES" dirty="0"/>
          </a:p>
          <a:p>
            <a:pPr lvl="1"/>
            <a:r>
              <a:rPr lang="ca-ES" dirty="0"/>
              <a:t>Activació: immediata, </a:t>
            </a:r>
            <a:r>
              <a:rPr lang="ca-ES" i="1" dirty="0" err="1"/>
              <a:t>motu</a:t>
            </a:r>
            <a:r>
              <a:rPr lang="ca-ES" i="1" dirty="0"/>
              <a:t> </a:t>
            </a:r>
            <a:r>
              <a:rPr lang="ca-ES" i="1" dirty="0" err="1"/>
              <a:t>propio</a:t>
            </a:r>
            <a:endParaRPr lang="es-ES" dirty="0"/>
          </a:p>
          <a:p>
            <a:pPr lvl="1"/>
            <a:r>
              <a:rPr lang="ca-ES" dirty="0"/>
              <a:t>Ubicació: CSB, </a:t>
            </a:r>
            <a:r>
              <a:rPr lang="ca-ES" i="1" dirty="0"/>
              <a:t>on </a:t>
            </a:r>
            <a:r>
              <a:rPr lang="ca-ES" i="1" dirty="0" err="1"/>
              <a:t>line</a:t>
            </a:r>
            <a:endParaRPr lang="es-ES" i="1" dirty="0"/>
          </a:p>
          <a:p>
            <a:pPr lvl="1"/>
            <a:r>
              <a:rPr lang="ca-ES" dirty="0"/>
              <a:t>Permanència: fins a la desactivació del post IMA, sis mesos</a:t>
            </a:r>
            <a:endParaRPr lang="es-ES" dirty="0"/>
          </a:p>
          <a:p>
            <a:pPr lvl="1"/>
            <a:r>
              <a:rPr lang="ca-ES" dirty="0"/>
              <a:t>Continuïtat, cap al Comitè de Seguiment d’Afectats </a:t>
            </a:r>
            <a:r>
              <a:rPr lang="ca-ES" dirty="0" err="1"/>
              <a:t>postIMA</a:t>
            </a:r>
            <a:endParaRPr lang="es-ES" dirty="0"/>
          </a:p>
          <a:p>
            <a:r>
              <a:rPr lang="es-ES_tradnl" dirty="0"/>
              <a:t>El CECOS del SEM en forma </a:t>
            </a:r>
            <a:r>
              <a:rPr lang="es-ES_tradnl" dirty="0" err="1"/>
              <a:t>part</a:t>
            </a:r>
            <a:r>
              <a:rPr lang="es-ES_tradnl" dirty="0"/>
              <a:t> </a:t>
            </a:r>
            <a:r>
              <a:rPr lang="es-ES_tradnl" dirty="0" err="1"/>
              <a:t>d’ofici</a:t>
            </a:r>
            <a:r>
              <a:rPr lang="es-ES_tradnl" dirty="0"/>
              <a:t>, virtual.</a:t>
            </a:r>
            <a:endParaRPr lang="es-ES" dirty="0"/>
          </a:p>
        </p:txBody>
      </p:sp>
      <p:sp>
        <p:nvSpPr>
          <p:cNvPr id="3" name="Marcador de pie de página 2">
            <a:extLst>
              <a:ext uri="{FF2B5EF4-FFF2-40B4-BE49-F238E27FC236}">
                <a16:creationId xmlns:a16="http://schemas.microsoft.com/office/drawing/2014/main" id="{A5A592E9-5F55-4E77-9266-126CFADD3C00}"/>
              </a:ext>
            </a:extLst>
          </p:cNvPr>
          <p:cNvSpPr>
            <a:spLocks noGrp="1"/>
          </p:cNvSpPr>
          <p:nvPr>
            <p:ph type="ftr" sz="quarter" idx="11"/>
          </p:nvPr>
        </p:nvSpPr>
        <p:spPr/>
        <p:txBody>
          <a:bodyPr/>
          <a:lstStyle/>
          <a:p>
            <a:r>
              <a:rPr lang="ca-ES"/>
              <a:t>Model BCN</a:t>
            </a:r>
          </a:p>
        </p:txBody>
      </p:sp>
    </p:spTree>
    <p:extLst>
      <p:ext uri="{BB962C8B-B14F-4D97-AF65-F5344CB8AC3E}">
        <p14:creationId xmlns:p14="http://schemas.microsoft.com/office/powerpoint/2010/main" val="524613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648F1-9118-4BEB-8A8C-55F43FEBED98}"/>
              </a:ext>
            </a:extLst>
          </p:cNvPr>
          <p:cNvSpPr>
            <a:spLocks noGrp="1"/>
          </p:cNvSpPr>
          <p:nvPr>
            <p:ph type="title"/>
          </p:nvPr>
        </p:nvSpPr>
        <p:spPr>
          <a:xfrm>
            <a:off x="838200" y="2374034"/>
            <a:ext cx="10515600" cy="1325563"/>
          </a:xfrm>
        </p:spPr>
        <p:txBody>
          <a:bodyPr/>
          <a:lstStyle/>
          <a:p>
            <a:pPr algn="ctr"/>
            <a:r>
              <a:rPr lang="ca-ES" dirty="0"/>
              <a:t>Planificació operativa. Actors, cronologia i fluxos del procés d’atenció.</a:t>
            </a:r>
          </a:p>
        </p:txBody>
      </p:sp>
      <p:sp>
        <p:nvSpPr>
          <p:cNvPr id="3" name="Marcador de fecha 2">
            <a:extLst>
              <a:ext uri="{FF2B5EF4-FFF2-40B4-BE49-F238E27FC236}">
                <a16:creationId xmlns:a16="http://schemas.microsoft.com/office/drawing/2014/main" id="{A9E789A5-C992-48C6-8D83-38A82CBE444B}"/>
              </a:ext>
            </a:extLst>
          </p:cNvPr>
          <p:cNvSpPr>
            <a:spLocks noGrp="1"/>
          </p:cNvSpPr>
          <p:nvPr>
            <p:ph type="dt" sz="half" idx="10"/>
          </p:nvPr>
        </p:nvSpPr>
        <p:spPr/>
        <p:txBody>
          <a:bodyPr/>
          <a:lstStyle/>
          <a:p>
            <a:fld id="{263BC623-B750-47F7-B5F1-1A888A9DE58C}" type="datetime2">
              <a:rPr lang="ca-ES" smtClean="0"/>
              <a:t>dijous, 19 setembre de 2019</a:t>
            </a:fld>
            <a:endParaRPr lang="ca-ES"/>
          </a:p>
        </p:txBody>
      </p:sp>
      <p:sp>
        <p:nvSpPr>
          <p:cNvPr id="4" name="Marcador de pie de página 3">
            <a:extLst>
              <a:ext uri="{FF2B5EF4-FFF2-40B4-BE49-F238E27FC236}">
                <a16:creationId xmlns:a16="http://schemas.microsoft.com/office/drawing/2014/main" id="{E092EC4B-072F-4299-B88F-4A8DBDBA97F5}"/>
              </a:ext>
            </a:extLst>
          </p:cNvPr>
          <p:cNvSpPr>
            <a:spLocks noGrp="1"/>
          </p:cNvSpPr>
          <p:nvPr>
            <p:ph type="ftr" sz="quarter" idx="11"/>
          </p:nvPr>
        </p:nvSpPr>
        <p:spPr/>
        <p:txBody>
          <a:bodyPr/>
          <a:lstStyle/>
          <a:p>
            <a:r>
              <a:rPr lang="ca-ES"/>
              <a:t>Model BCN</a:t>
            </a:r>
          </a:p>
        </p:txBody>
      </p:sp>
      <p:sp>
        <p:nvSpPr>
          <p:cNvPr id="5" name="Marcador de número de diapositiva 4">
            <a:extLst>
              <a:ext uri="{FF2B5EF4-FFF2-40B4-BE49-F238E27FC236}">
                <a16:creationId xmlns:a16="http://schemas.microsoft.com/office/drawing/2014/main" id="{C46255EE-3671-42E2-B517-84F6917E22DD}"/>
              </a:ext>
            </a:extLst>
          </p:cNvPr>
          <p:cNvSpPr>
            <a:spLocks noGrp="1"/>
          </p:cNvSpPr>
          <p:nvPr>
            <p:ph type="sldNum" sz="quarter" idx="12"/>
          </p:nvPr>
        </p:nvSpPr>
        <p:spPr/>
        <p:txBody>
          <a:bodyPr/>
          <a:lstStyle/>
          <a:p>
            <a:fld id="{A16141FE-1E26-4942-B4D7-1D81C6F16BF5}" type="slidenum">
              <a:rPr lang="ca-ES" smtClean="0"/>
              <a:t>14</a:t>
            </a:fld>
            <a:endParaRPr lang="ca-ES"/>
          </a:p>
        </p:txBody>
      </p:sp>
      <p:pic>
        <p:nvPicPr>
          <p:cNvPr id="6" name="Picture 2" descr="Resultat d'imatges de consorci d'educació de barcelona">
            <a:extLst>
              <a:ext uri="{FF2B5EF4-FFF2-40B4-BE49-F238E27FC236}">
                <a16:creationId xmlns:a16="http://schemas.microsoft.com/office/drawing/2014/main" id="{C06E394B-CA94-477B-83A7-D59E9A92AB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8" t="30162" r="6759" b="28465"/>
          <a:stretch/>
        </p:blipFill>
        <p:spPr bwMode="auto">
          <a:xfrm>
            <a:off x="397043" y="418628"/>
            <a:ext cx="2662657" cy="76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2C0DC7-FAF8-483D-AB29-64A0DB725D0C}" type="datetime2">
              <a:rPr lang="ca-ES" smtClean="0"/>
              <a:t>dijous, 19 setembre de 2019</a:t>
            </a:fld>
            <a:endParaRPr lang="es-ES"/>
          </a:p>
        </p:txBody>
      </p:sp>
      <p:sp>
        <p:nvSpPr>
          <p:cNvPr id="3" name="2 Marcador de número de diapositiva"/>
          <p:cNvSpPr>
            <a:spLocks noGrp="1"/>
          </p:cNvSpPr>
          <p:nvPr>
            <p:ph type="sldNum" sz="quarter" idx="12"/>
          </p:nvPr>
        </p:nvSpPr>
        <p:spPr/>
        <p:txBody>
          <a:bodyPr/>
          <a:lstStyle/>
          <a:p>
            <a:fld id="{A3CC9FAB-680C-4457-B63A-9A4B4849146E}" type="slidenum">
              <a:rPr lang="es-ES" smtClean="0"/>
              <a:pPr/>
              <a:t>15</a:t>
            </a:fld>
            <a:endParaRPr lang="es-ES"/>
          </a:p>
        </p:txBody>
      </p:sp>
      <p:sp>
        <p:nvSpPr>
          <p:cNvPr id="72" name="71 Marcador de pie de página"/>
          <p:cNvSpPr>
            <a:spLocks noGrp="1"/>
          </p:cNvSpPr>
          <p:nvPr>
            <p:ph type="ftr" sz="quarter" idx="11"/>
          </p:nvPr>
        </p:nvSpPr>
        <p:spPr/>
        <p:txBody>
          <a:bodyPr/>
          <a:lstStyle/>
          <a:p>
            <a:r>
              <a:rPr lang="fr-FR"/>
              <a:t>Model BCN</a:t>
            </a:r>
            <a:endParaRPr lang="ca-ES"/>
          </a:p>
        </p:txBody>
      </p:sp>
      <p:sp>
        <p:nvSpPr>
          <p:cNvPr id="51" name="4 CuadroTexto">
            <a:extLst>
              <a:ext uri="{FF2B5EF4-FFF2-40B4-BE49-F238E27FC236}">
                <a16:creationId xmlns:a16="http://schemas.microsoft.com/office/drawing/2014/main" id="{9DB6FD1A-6549-4020-8870-BFD2E1B8BDFB}"/>
              </a:ext>
            </a:extLst>
          </p:cNvPr>
          <p:cNvSpPr txBox="1"/>
          <p:nvPr/>
        </p:nvSpPr>
        <p:spPr>
          <a:xfrm>
            <a:off x="2770665" y="2823860"/>
            <a:ext cx="829603" cy="276999"/>
          </a:xfrm>
          <a:prstGeom prst="rect">
            <a:avLst/>
          </a:prstGeom>
          <a:solidFill>
            <a:schemeClr val="accent2">
              <a:lumMod val="20000"/>
              <a:lumOff val="80000"/>
            </a:schemeClr>
          </a:solidFill>
          <a:ln>
            <a:solidFill>
              <a:schemeClr val="accent2">
                <a:lumMod val="20000"/>
                <a:lumOff val="80000"/>
              </a:schemeClr>
            </a:solidFill>
          </a:ln>
        </p:spPr>
        <p:txBody>
          <a:bodyPr wrap="square" rtlCol="0">
            <a:spAutoFit/>
          </a:bodyPr>
          <a:lstStyle/>
          <a:p>
            <a:pPr algn="ctr"/>
            <a:r>
              <a:rPr lang="ca-ES" sz="1200" b="1" dirty="0"/>
              <a:t>Detecció</a:t>
            </a:r>
          </a:p>
        </p:txBody>
      </p:sp>
      <p:pic>
        <p:nvPicPr>
          <p:cNvPr id="52" name="Picture 2" descr="http://identitatcorporativa.gencat.cat/web/sites/identitatcorporativa/.content/Documentacio/descarregues/dpt/COLOR/Salut/em_v.jpg">
            <a:extLst>
              <a:ext uri="{FF2B5EF4-FFF2-40B4-BE49-F238E27FC236}">
                <a16:creationId xmlns:a16="http://schemas.microsoft.com/office/drawing/2014/main" id="{4996D58C-702B-42DC-8BA8-548CB5CEB01D}"/>
              </a:ext>
            </a:extLst>
          </p:cNvPr>
          <p:cNvPicPr>
            <a:picLocks noChangeAspect="1" noChangeArrowheads="1"/>
          </p:cNvPicPr>
          <p:nvPr/>
        </p:nvPicPr>
        <p:blipFill>
          <a:blip r:embed="rId2" cstate="print"/>
          <a:srcRect/>
          <a:stretch>
            <a:fillRect/>
          </a:stretch>
        </p:blipFill>
        <p:spPr bwMode="auto">
          <a:xfrm>
            <a:off x="4202795" y="3157239"/>
            <a:ext cx="762018" cy="281910"/>
          </a:xfrm>
          <a:prstGeom prst="rect">
            <a:avLst/>
          </a:prstGeom>
          <a:noFill/>
          <a:ln>
            <a:noFill/>
          </a:ln>
        </p:spPr>
      </p:pic>
      <p:sp>
        <p:nvSpPr>
          <p:cNvPr id="54" name="84 Rectángulo">
            <a:extLst>
              <a:ext uri="{FF2B5EF4-FFF2-40B4-BE49-F238E27FC236}">
                <a16:creationId xmlns:a16="http://schemas.microsoft.com/office/drawing/2014/main" id="{6FA4CF4A-F186-4E72-9438-F4508396AD8B}"/>
              </a:ext>
            </a:extLst>
          </p:cNvPr>
          <p:cNvSpPr/>
          <p:nvPr/>
        </p:nvSpPr>
        <p:spPr>
          <a:xfrm>
            <a:off x="6952111" y="4277633"/>
            <a:ext cx="1259219" cy="3329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b="1" dirty="0">
                <a:solidFill>
                  <a:schemeClr val="tx1"/>
                </a:solidFill>
                <a:latin typeface="Arial Black" pitchFamily="34" charset="0"/>
              </a:rPr>
              <a:t>Interlocutors sanitaris</a:t>
            </a:r>
          </a:p>
        </p:txBody>
      </p:sp>
      <p:sp>
        <p:nvSpPr>
          <p:cNvPr id="55" name="23 CuadroTexto">
            <a:extLst>
              <a:ext uri="{FF2B5EF4-FFF2-40B4-BE49-F238E27FC236}">
                <a16:creationId xmlns:a16="http://schemas.microsoft.com/office/drawing/2014/main" id="{BE967E5B-D5E7-4CF1-9205-A491CCAAA569}"/>
              </a:ext>
            </a:extLst>
          </p:cNvPr>
          <p:cNvSpPr txBox="1"/>
          <p:nvPr/>
        </p:nvSpPr>
        <p:spPr>
          <a:xfrm>
            <a:off x="6995886" y="1728734"/>
            <a:ext cx="1460278" cy="276999"/>
          </a:xfrm>
          <a:prstGeom prst="rect">
            <a:avLst/>
          </a:prstGeom>
          <a:noFill/>
          <a:ln w="28575">
            <a:solidFill>
              <a:schemeClr val="accent1"/>
            </a:solidFill>
          </a:ln>
        </p:spPr>
        <p:txBody>
          <a:bodyPr wrap="square" rtlCol="0">
            <a:spAutoFit/>
          </a:bodyPr>
          <a:lstStyle/>
          <a:p>
            <a:pPr algn="ctr"/>
            <a:r>
              <a:rPr lang="ca-ES" sz="1200" b="1" dirty="0">
                <a:latin typeface="Arial Black" pitchFamily="34" charset="0"/>
              </a:rPr>
              <a:t>Comandament</a:t>
            </a:r>
          </a:p>
        </p:txBody>
      </p:sp>
      <p:sp>
        <p:nvSpPr>
          <p:cNvPr id="56" name="Rectángulo 30">
            <a:extLst>
              <a:ext uri="{FF2B5EF4-FFF2-40B4-BE49-F238E27FC236}">
                <a16:creationId xmlns:a16="http://schemas.microsoft.com/office/drawing/2014/main" id="{9BA12FB3-0301-486B-8260-F80A8BD7BC1A}"/>
              </a:ext>
            </a:extLst>
          </p:cNvPr>
          <p:cNvSpPr/>
          <p:nvPr/>
        </p:nvSpPr>
        <p:spPr>
          <a:xfrm>
            <a:off x="1267671" y="329456"/>
            <a:ext cx="5162651" cy="523220"/>
          </a:xfrm>
          <a:prstGeom prst="rect">
            <a:avLst/>
          </a:prstGeom>
          <a:noFill/>
          <a:ln>
            <a:noFill/>
          </a:ln>
        </p:spPr>
        <p:txBody>
          <a:bodyPr wrap="square">
            <a:spAutoFit/>
          </a:bodyPr>
          <a:lstStyle/>
          <a:p>
            <a:r>
              <a:rPr lang="es-ES" sz="2800" b="1" dirty="0">
                <a:solidFill>
                  <a:srgbClr val="000000"/>
                </a:solidFill>
              </a:rPr>
              <a:t>1.- </a:t>
            </a:r>
            <a:r>
              <a:rPr lang="es-ES" sz="2800" b="1" dirty="0" err="1">
                <a:solidFill>
                  <a:srgbClr val="000000"/>
                </a:solidFill>
              </a:rPr>
              <a:t>Detecció</a:t>
            </a:r>
            <a:r>
              <a:rPr lang="es-ES" sz="2800" b="1" dirty="0">
                <a:solidFill>
                  <a:srgbClr val="000000"/>
                </a:solidFill>
              </a:rPr>
              <a:t> i </a:t>
            </a:r>
            <a:r>
              <a:rPr lang="es-ES" sz="2800" b="1" dirty="0" err="1">
                <a:solidFill>
                  <a:srgbClr val="000000"/>
                </a:solidFill>
              </a:rPr>
              <a:t>preAlerta</a:t>
            </a:r>
            <a:r>
              <a:rPr lang="es-ES" sz="2800" b="1" dirty="0">
                <a:solidFill>
                  <a:srgbClr val="000000"/>
                </a:solidFill>
              </a:rPr>
              <a:t>. </a:t>
            </a:r>
            <a:endParaRPr lang="ca-ES" sz="2800" b="1" dirty="0"/>
          </a:p>
        </p:txBody>
      </p:sp>
      <p:sp>
        <p:nvSpPr>
          <p:cNvPr id="57" name="52 CuadroTexto">
            <a:extLst>
              <a:ext uri="{FF2B5EF4-FFF2-40B4-BE49-F238E27FC236}">
                <a16:creationId xmlns:a16="http://schemas.microsoft.com/office/drawing/2014/main" id="{E5E181A6-4CBD-450E-8D00-FBFD4DC94DA3}"/>
              </a:ext>
            </a:extLst>
          </p:cNvPr>
          <p:cNvSpPr txBox="1"/>
          <p:nvPr/>
        </p:nvSpPr>
        <p:spPr>
          <a:xfrm>
            <a:off x="7097067" y="2424492"/>
            <a:ext cx="939974" cy="415498"/>
          </a:xfrm>
          <a:prstGeom prst="rect">
            <a:avLst/>
          </a:prstGeom>
          <a:noFill/>
          <a:ln w="12700">
            <a:solidFill>
              <a:schemeClr val="accent1">
                <a:lumMod val="75000"/>
              </a:schemeClr>
            </a:solidFill>
          </a:ln>
        </p:spPr>
        <p:txBody>
          <a:bodyPr wrap="square" rtlCol="0">
            <a:spAutoFit/>
          </a:bodyPr>
          <a:lstStyle/>
          <a:p>
            <a:pPr algn="ctr"/>
            <a:r>
              <a:rPr lang="ca-ES" sz="1050" b="1" dirty="0">
                <a:latin typeface="Arial Black" pitchFamily="34" charset="0"/>
              </a:rPr>
              <a:t>Gerència territorial</a:t>
            </a:r>
          </a:p>
        </p:txBody>
      </p:sp>
      <p:pic>
        <p:nvPicPr>
          <p:cNvPr id="58" name="Picture 2" descr="Resultat d'imatges de consorci d'educació de barcelona">
            <a:extLst>
              <a:ext uri="{FF2B5EF4-FFF2-40B4-BE49-F238E27FC236}">
                <a16:creationId xmlns:a16="http://schemas.microsoft.com/office/drawing/2014/main" id="{A6CB81DC-A23C-4C58-8855-6416AD760B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3" t="30904" r="63515" b="29695"/>
          <a:stretch/>
        </p:blipFill>
        <p:spPr bwMode="auto">
          <a:xfrm>
            <a:off x="8069007" y="2521373"/>
            <a:ext cx="302746" cy="250848"/>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or corbat 155">
            <a:extLst>
              <a:ext uri="{FF2B5EF4-FFF2-40B4-BE49-F238E27FC236}">
                <a16:creationId xmlns:a16="http://schemas.microsoft.com/office/drawing/2014/main" id="{CFC1A49F-A417-4B62-9D6F-CE2B6A11D5B5}"/>
              </a:ext>
            </a:extLst>
          </p:cNvPr>
          <p:cNvCxnSpPr>
            <a:cxnSpLocks/>
            <a:stCxn id="66" idx="3"/>
            <a:endCxn id="54" idx="1"/>
          </p:cNvCxnSpPr>
          <p:nvPr/>
        </p:nvCxnSpPr>
        <p:spPr>
          <a:xfrm>
            <a:off x="5036699" y="2977747"/>
            <a:ext cx="1915412" cy="1466350"/>
          </a:xfrm>
          <a:prstGeom prst="curvedConnector3">
            <a:avLst>
              <a:gd name="adj1" fmla="val 50000"/>
            </a:avLst>
          </a:prstGeom>
          <a:ln w="31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Connector corbat 164">
            <a:extLst>
              <a:ext uri="{FF2B5EF4-FFF2-40B4-BE49-F238E27FC236}">
                <a16:creationId xmlns:a16="http://schemas.microsoft.com/office/drawing/2014/main" id="{0CF556D1-4DCA-4466-8EC7-2F8660338799}"/>
              </a:ext>
            </a:extLst>
          </p:cNvPr>
          <p:cNvCxnSpPr>
            <a:cxnSpLocks/>
            <a:stCxn id="66" idx="3"/>
            <a:endCxn id="55" idx="1"/>
          </p:cNvCxnSpPr>
          <p:nvPr/>
        </p:nvCxnSpPr>
        <p:spPr>
          <a:xfrm flipV="1">
            <a:off x="5036699" y="1867234"/>
            <a:ext cx="1959187" cy="1110513"/>
          </a:xfrm>
          <a:prstGeom prst="curvedConnector3">
            <a:avLst>
              <a:gd name="adj1" fmla="val 50000"/>
            </a:avLst>
          </a:prstGeom>
          <a:ln w="31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59 CuadroTexto">
            <a:extLst>
              <a:ext uri="{FF2B5EF4-FFF2-40B4-BE49-F238E27FC236}">
                <a16:creationId xmlns:a16="http://schemas.microsoft.com/office/drawing/2014/main" id="{BC75630F-8520-4BA2-BBCA-55A5A2464D87}"/>
              </a:ext>
            </a:extLst>
          </p:cNvPr>
          <p:cNvSpPr txBox="1"/>
          <p:nvPr/>
        </p:nvSpPr>
        <p:spPr>
          <a:xfrm>
            <a:off x="4114919" y="2839247"/>
            <a:ext cx="921780" cy="276999"/>
          </a:xfrm>
          <a:prstGeom prst="rect">
            <a:avLst/>
          </a:prstGeom>
          <a:noFill/>
          <a:ln w="28575">
            <a:solidFill>
              <a:schemeClr val="accent2">
                <a:lumMod val="60000"/>
                <a:lumOff val="40000"/>
              </a:schemeClr>
            </a:solidFill>
            <a:prstDash val="solid"/>
          </a:ln>
        </p:spPr>
        <p:txBody>
          <a:bodyPr wrap="square" rtlCol="0">
            <a:spAutoFit/>
          </a:bodyPr>
          <a:lstStyle/>
          <a:p>
            <a:pPr algn="ctr"/>
            <a:r>
              <a:rPr lang="ca-ES" sz="1200" b="1" dirty="0" err="1"/>
              <a:t>PreAlerta</a:t>
            </a:r>
            <a:endParaRPr lang="ca-ES" sz="1200" b="1" dirty="0"/>
          </a:p>
        </p:txBody>
      </p:sp>
      <p:pic>
        <p:nvPicPr>
          <p:cNvPr id="67" name="Picture 2" descr="Resultado de imagen de catsalut">
            <a:extLst>
              <a:ext uri="{FF2B5EF4-FFF2-40B4-BE49-F238E27FC236}">
                <a16:creationId xmlns:a16="http://schemas.microsoft.com/office/drawing/2014/main" id="{AE4739C6-8C36-439C-A157-19CE305437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9167" y="3877187"/>
            <a:ext cx="322921" cy="3340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8" name="Imagen 67">
            <a:extLst>
              <a:ext uri="{FF2B5EF4-FFF2-40B4-BE49-F238E27FC236}">
                <a16:creationId xmlns:a16="http://schemas.microsoft.com/office/drawing/2014/main" id="{F641BDAF-F41D-458F-AA79-E35CC9FAC4B0}"/>
              </a:ext>
            </a:extLst>
          </p:cNvPr>
          <p:cNvPicPr>
            <a:picLocks noChangeAspect="1"/>
          </p:cNvPicPr>
          <p:nvPr/>
        </p:nvPicPr>
        <p:blipFill>
          <a:blip r:embed="rId5"/>
          <a:stretch>
            <a:fillRect/>
          </a:stretch>
        </p:blipFill>
        <p:spPr>
          <a:xfrm>
            <a:off x="7163233" y="2065042"/>
            <a:ext cx="1092820" cy="355931"/>
          </a:xfrm>
          <a:prstGeom prst="rect">
            <a:avLst/>
          </a:prstGeom>
        </p:spPr>
      </p:pic>
      <p:cxnSp>
        <p:nvCxnSpPr>
          <p:cNvPr id="69" name="Connector corbat 155">
            <a:extLst>
              <a:ext uri="{FF2B5EF4-FFF2-40B4-BE49-F238E27FC236}">
                <a16:creationId xmlns:a16="http://schemas.microsoft.com/office/drawing/2014/main" id="{E06C9301-055F-40E0-9DAB-3DA0FAC40BED}"/>
              </a:ext>
            </a:extLst>
          </p:cNvPr>
          <p:cNvCxnSpPr>
            <a:cxnSpLocks/>
            <a:stCxn id="57" idx="2"/>
            <a:endCxn id="90" idx="0"/>
          </p:cNvCxnSpPr>
          <p:nvPr/>
        </p:nvCxnSpPr>
        <p:spPr>
          <a:xfrm rot="16200000" flipH="1">
            <a:off x="7083639" y="3323404"/>
            <a:ext cx="981497" cy="14667"/>
          </a:xfrm>
          <a:prstGeom prst="curvedConnector3">
            <a:avLst>
              <a:gd name="adj1" fmla="val 50000"/>
            </a:avLst>
          </a:prstGeom>
          <a:ln w="31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108 CuadroTexto">
            <a:extLst>
              <a:ext uri="{FF2B5EF4-FFF2-40B4-BE49-F238E27FC236}">
                <a16:creationId xmlns:a16="http://schemas.microsoft.com/office/drawing/2014/main" id="{70A32C0F-D2FD-4868-8EE9-79BB0D0251DE}"/>
              </a:ext>
            </a:extLst>
          </p:cNvPr>
          <p:cNvSpPr txBox="1"/>
          <p:nvPr/>
        </p:nvSpPr>
        <p:spPr>
          <a:xfrm>
            <a:off x="4233684" y="3495530"/>
            <a:ext cx="719904" cy="261610"/>
          </a:xfrm>
          <a:prstGeom prst="rect">
            <a:avLst/>
          </a:prstGeom>
          <a:noFill/>
          <a:ln>
            <a:noFill/>
          </a:ln>
        </p:spPr>
        <p:txBody>
          <a:bodyPr wrap="square" rtlCol="0">
            <a:spAutoFit/>
          </a:bodyPr>
          <a:lstStyle/>
          <a:p>
            <a:pPr algn="ctr"/>
            <a:r>
              <a:rPr lang="ca-ES" sz="1100" dirty="0">
                <a:latin typeface="Arial Black" panose="020B0A04020102020204" pitchFamily="34" charset="0"/>
              </a:rPr>
              <a:t>CECOS</a:t>
            </a:r>
          </a:p>
        </p:txBody>
      </p:sp>
      <p:pic>
        <p:nvPicPr>
          <p:cNvPr id="77" name="Imatge 110" descr="IMA logo">
            <a:extLst>
              <a:ext uri="{FF2B5EF4-FFF2-40B4-BE49-F238E27FC236}">
                <a16:creationId xmlns:a16="http://schemas.microsoft.com/office/drawing/2014/main" id="{0E9A549D-2AA8-4A70-90BF-21B8C7860B9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
            <a:ext cx="1103086" cy="1146629"/>
          </a:xfrm>
          <a:prstGeom prst="rect">
            <a:avLst/>
          </a:prstGeom>
          <a:noFill/>
          <a:ln>
            <a:noFill/>
          </a:ln>
        </p:spPr>
      </p:pic>
      <p:sp>
        <p:nvSpPr>
          <p:cNvPr id="78" name="Rectángulo 77">
            <a:extLst>
              <a:ext uri="{FF2B5EF4-FFF2-40B4-BE49-F238E27FC236}">
                <a16:creationId xmlns:a16="http://schemas.microsoft.com/office/drawing/2014/main" id="{D510DB19-575C-4047-9AB3-7E942790B395}"/>
              </a:ext>
            </a:extLst>
          </p:cNvPr>
          <p:cNvSpPr/>
          <p:nvPr/>
        </p:nvSpPr>
        <p:spPr>
          <a:xfrm>
            <a:off x="6995408" y="2002472"/>
            <a:ext cx="1460756" cy="9390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9" name="Rectángulo 78">
            <a:extLst>
              <a:ext uri="{FF2B5EF4-FFF2-40B4-BE49-F238E27FC236}">
                <a16:creationId xmlns:a16="http://schemas.microsoft.com/office/drawing/2014/main" id="{58FA7090-C511-4FAA-9018-7D164E80F4D8}"/>
              </a:ext>
            </a:extLst>
          </p:cNvPr>
          <p:cNvSpPr/>
          <p:nvPr/>
        </p:nvSpPr>
        <p:spPr>
          <a:xfrm>
            <a:off x="4114920" y="3100859"/>
            <a:ext cx="921779" cy="656282"/>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0" name="Conector: angular 79">
            <a:extLst>
              <a:ext uri="{FF2B5EF4-FFF2-40B4-BE49-F238E27FC236}">
                <a16:creationId xmlns:a16="http://schemas.microsoft.com/office/drawing/2014/main" id="{C5854A37-C6D5-4FB7-9CF2-7E68476AB5A8}"/>
              </a:ext>
            </a:extLst>
          </p:cNvPr>
          <p:cNvCxnSpPr>
            <a:cxnSpLocks/>
            <a:stCxn id="51" idx="3"/>
            <a:endCxn id="66" idx="1"/>
          </p:cNvCxnSpPr>
          <p:nvPr/>
        </p:nvCxnSpPr>
        <p:spPr>
          <a:xfrm>
            <a:off x="3600268" y="2962360"/>
            <a:ext cx="514651" cy="15387"/>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CuadroTexto 81">
            <a:extLst>
              <a:ext uri="{FF2B5EF4-FFF2-40B4-BE49-F238E27FC236}">
                <a16:creationId xmlns:a16="http://schemas.microsoft.com/office/drawing/2014/main" id="{BF7AF6C4-33FF-4169-9756-6B93404564F2}"/>
              </a:ext>
            </a:extLst>
          </p:cNvPr>
          <p:cNvSpPr txBox="1"/>
          <p:nvPr/>
        </p:nvSpPr>
        <p:spPr>
          <a:xfrm>
            <a:off x="9495175" y="3253515"/>
            <a:ext cx="1544250" cy="246221"/>
          </a:xfrm>
          <a:prstGeom prst="rect">
            <a:avLst/>
          </a:prstGeom>
          <a:noFill/>
          <a:ln>
            <a:solidFill>
              <a:srgbClr val="FFC000"/>
            </a:solidFill>
          </a:ln>
        </p:spPr>
        <p:txBody>
          <a:bodyPr wrap="square" rtlCol="0">
            <a:spAutoFit/>
          </a:bodyPr>
          <a:lstStyle/>
          <a:p>
            <a:pPr algn="ctr"/>
            <a:r>
              <a:rPr lang="ca-ES" sz="1000" dirty="0"/>
              <a:t>Salut mental comunitària</a:t>
            </a:r>
          </a:p>
        </p:txBody>
      </p:sp>
      <p:cxnSp>
        <p:nvCxnSpPr>
          <p:cNvPr id="83" name="Connector corbat 155">
            <a:extLst>
              <a:ext uri="{FF2B5EF4-FFF2-40B4-BE49-F238E27FC236}">
                <a16:creationId xmlns:a16="http://schemas.microsoft.com/office/drawing/2014/main" id="{BF1F5F4B-BBC0-454F-B566-0BC0FEF32C23}"/>
              </a:ext>
            </a:extLst>
          </p:cNvPr>
          <p:cNvCxnSpPr>
            <a:cxnSpLocks/>
            <a:stCxn id="57" idx="2"/>
            <a:endCxn id="82" idx="1"/>
          </p:cNvCxnSpPr>
          <p:nvPr/>
        </p:nvCxnSpPr>
        <p:spPr>
          <a:xfrm rot="16200000" flipH="1">
            <a:off x="8262796" y="2144247"/>
            <a:ext cx="536636" cy="1928121"/>
          </a:xfrm>
          <a:prstGeom prst="curvedConnector2">
            <a:avLst/>
          </a:prstGeom>
          <a:ln w="31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59 CuadroTexto">
            <a:extLst>
              <a:ext uri="{FF2B5EF4-FFF2-40B4-BE49-F238E27FC236}">
                <a16:creationId xmlns:a16="http://schemas.microsoft.com/office/drawing/2014/main" id="{210623B4-79C9-4243-AFD7-C26DC2F3B7D9}"/>
              </a:ext>
            </a:extLst>
          </p:cNvPr>
          <p:cNvSpPr txBox="1"/>
          <p:nvPr/>
        </p:nvSpPr>
        <p:spPr>
          <a:xfrm>
            <a:off x="8497648" y="3306475"/>
            <a:ext cx="566208" cy="276999"/>
          </a:xfrm>
          <a:prstGeom prst="rect">
            <a:avLst/>
          </a:prstGeom>
          <a:solidFill>
            <a:schemeClr val="accent4">
              <a:lumMod val="60000"/>
              <a:lumOff val="40000"/>
            </a:schemeClr>
          </a:solidFill>
          <a:ln>
            <a:noFill/>
            <a:prstDash val="dash"/>
          </a:ln>
        </p:spPr>
        <p:txBody>
          <a:bodyPr wrap="square" rtlCol="0">
            <a:spAutoFit/>
          </a:bodyPr>
          <a:lstStyle/>
          <a:p>
            <a:pPr algn="ctr"/>
            <a:r>
              <a:rPr lang="ca-ES" sz="1200" b="1" dirty="0"/>
              <a:t>Avís</a:t>
            </a:r>
          </a:p>
        </p:txBody>
      </p:sp>
      <p:sp>
        <p:nvSpPr>
          <p:cNvPr id="90" name="CuadroTexto 89">
            <a:extLst>
              <a:ext uri="{FF2B5EF4-FFF2-40B4-BE49-F238E27FC236}">
                <a16:creationId xmlns:a16="http://schemas.microsoft.com/office/drawing/2014/main" id="{E8942BCB-534A-42AC-BD65-2B7F737B9D97}"/>
              </a:ext>
            </a:extLst>
          </p:cNvPr>
          <p:cNvSpPr txBox="1"/>
          <p:nvPr/>
        </p:nvSpPr>
        <p:spPr>
          <a:xfrm>
            <a:off x="6952111" y="3821487"/>
            <a:ext cx="1259219" cy="461665"/>
          </a:xfrm>
          <a:prstGeom prst="rect">
            <a:avLst/>
          </a:prstGeom>
          <a:noFill/>
          <a:ln w="28575">
            <a:solidFill>
              <a:srgbClr val="FF0000"/>
            </a:solidFill>
          </a:ln>
        </p:spPr>
        <p:txBody>
          <a:bodyPr wrap="square" rtlCol="0">
            <a:spAutoFit/>
          </a:bodyPr>
          <a:lstStyle/>
          <a:p>
            <a:r>
              <a:rPr lang="ca-ES" sz="1200" b="1" dirty="0">
                <a:latin typeface="Arial Black" panose="020B0A04020102020204" pitchFamily="34" charset="0"/>
              </a:rPr>
              <a:t>Centres sanitaris</a:t>
            </a:r>
          </a:p>
        </p:txBody>
      </p:sp>
      <p:sp>
        <p:nvSpPr>
          <p:cNvPr id="30" name="QuadreDeText 99">
            <a:extLst>
              <a:ext uri="{FF2B5EF4-FFF2-40B4-BE49-F238E27FC236}">
                <a16:creationId xmlns:a16="http://schemas.microsoft.com/office/drawing/2014/main" id="{1CADF2E9-D6F6-482D-B132-09AC59F1063D}"/>
              </a:ext>
            </a:extLst>
          </p:cNvPr>
          <p:cNvSpPr txBox="1"/>
          <p:nvPr/>
        </p:nvSpPr>
        <p:spPr>
          <a:xfrm>
            <a:off x="8589401" y="2127591"/>
            <a:ext cx="644822" cy="230832"/>
          </a:xfrm>
          <a:prstGeom prst="rect">
            <a:avLst/>
          </a:prstGeom>
          <a:noFill/>
        </p:spPr>
        <p:txBody>
          <a:bodyPr wrap="square" rtlCol="0">
            <a:spAutoFit/>
          </a:bodyPr>
          <a:lstStyle/>
          <a:p>
            <a:pPr algn="ctr"/>
            <a:r>
              <a:rPr lang="ca-ES" sz="900" b="1" dirty="0"/>
              <a:t>CECOPAL</a:t>
            </a:r>
          </a:p>
        </p:txBody>
      </p:sp>
      <p:pic>
        <p:nvPicPr>
          <p:cNvPr id="31" name="Picture 4" descr="Resultado de imagen de ajuntament de barcelona">
            <a:extLst>
              <a:ext uri="{FF2B5EF4-FFF2-40B4-BE49-F238E27FC236}">
                <a16:creationId xmlns:a16="http://schemas.microsoft.com/office/drawing/2014/main" id="{97A5FA73-AA9B-4023-AEA4-A33037F749D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80070"/>
          <a:stretch/>
        </p:blipFill>
        <p:spPr bwMode="auto">
          <a:xfrm>
            <a:off x="9255354" y="2102805"/>
            <a:ext cx="272525" cy="272091"/>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or corbat 48">
            <a:extLst>
              <a:ext uri="{FF2B5EF4-FFF2-40B4-BE49-F238E27FC236}">
                <a16:creationId xmlns:a16="http://schemas.microsoft.com/office/drawing/2014/main" id="{683006D5-61EE-4DD6-908E-757BA03DD202}"/>
              </a:ext>
            </a:extLst>
          </p:cNvPr>
          <p:cNvCxnSpPr>
            <a:cxnSpLocks/>
            <a:stCxn id="68" idx="3"/>
            <a:endCxn id="30" idx="1"/>
          </p:cNvCxnSpPr>
          <p:nvPr/>
        </p:nvCxnSpPr>
        <p:spPr>
          <a:xfrm flipV="1">
            <a:off x="8256053" y="2243007"/>
            <a:ext cx="333348" cy="1"/>
          </a:xfrm>
          <a:prstGeom prst="curvedConnector3">
            <a:avLst>
              <a:gd name="adj1" fmla="val 50000"/>
            </a:avLst>
          </a:prstGeom>
          <a:ln w="3175">
            <a:solidFill>
              <a:schemeClr val="tx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6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0E7621-4E0B-4386-8D55-49F62F597F02}"/>
              </a:ext>
            </a:extLst>
          </p:cNvPr>
          <p:cNvSpPr>
            <a:spLocks noGrp="1"/>
          </p:cNvSpPr>
          <p:nvPr>
            <p:ph type="dt" sz="half" idx="10"/>
          </p:nvPr>
        </p:nvSpPr>
        <p:spPr/>
        <p:txBody>
          <a:bodyPr/>
          <a:lstStyle/>
          <a:p>
            <a:fld id="{47854309-E925-4F2E-B377-84FE3A7AE91E}"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767784E9-EA3B-40AD-A59D-F1362CD9E204}"/>
              </a:ext>
            </a:extLst>
          </p:cNvPr>
          <p:cNvSpPr>
            <a:spLocks noGrp="1"/>
          </p:cNvSpPr>
          <p:nvPr>
            <p:ph type="ftr" sz="quarter" idx="11"/>
          </p:nvPr>
        </p:nvSpPr>
        <p:spPr/>
        <p:txBody>
          <a:bodyPr/>
          <a:lstStyle/>
          <a:p>
            <a:r>
              <a:rPr lang="fr-FR"/>
              <a:t>Model BCN</a:t>
            </a:r>
            <a:endParaRPr lang="ca-ES"/>
          </a:p>
        </p:txBody>
      </p:sp>
      <p:sp>
        <p:nvSpPr>
          <p:cNvPr id="4" name="Marcador de número de diapositiva 3">
            <a:extLst>
              <a:ext uri="{FF2B5EF4-FFF2-40B4-BE49-F238E27FC236}">
                <a16:creationId xmlns:a16="http://schemas.microsoft.com/office/drawing/2014/main" id="{16843838-1403-4E85-84D6-E3FD1EBFBB33}"/>
              </a:ext>
            </a:extLst>
          </p:cNvPr>
          <p:cNvSpPr>
            <a:spLocks noGrp="1"/>
          </p:cNvSpPr>
          <p:nvPr>
            <p:ph type="sldNum" sz="quarter" idx="12"/>
          </p:nvPr>
        </p:nvSpPr>
        <p:spPr/>
        <p:txBody>
          <a:bodyPr/>
          <a:lstStyle/>
          <a:p>
            <a:fld id="{F91BBE58-90E6-4488-AAEA-DE68136B18E0}" type="slidenum">
              <a:rPr lang="ca-ES" smtClean="0"/>
              <a:t>16</a:t>
            </a:fld>
            <a:endParaRPr lang="ca-ES"/>
          </a:p>
        </p:txBody>
      </p:sp>
      <p:sp>
        <p:nvSpPr>
          <p:cNvPr id="75" name="52 CuadroTexto">
            <a:extLst>
              <a:ext uri="{FF2B5EF4-FFF2-40B4-BE49-F238E27FC236}">
                <a16:creationId xmlns:a16="http://schemas.microsoft.com/office/drawing/2014/main" id="{3BB26EA5-2D17-4B00-813C-D3A379A2DA88}"/>
              </a:ext>
            </a:extLst>
          </p:cNvPr>
          <p:cNvSpPr txBox="1"/>
          <p:nvPr/>
        </p:nvSpPr>
        <p:spPr>
          <a:xfrm>
            <a:off x="6226753" y="3893360"/>
            <a:ext cx="1360002" cy="230832"/>
          </a:xfrm>
          <a:prstGeom prst="rect">
            <a:avLst/>
          </a:prstGeom>
          <a:noFill/>
          <a:ln>
            <a:noFill/>
          </a:ln>
        </p:spPr>
        <p:txBody>
          <a:bodyPr wrap="square" rtlCol="0">
            <a:spAutoFit/>
          </a:bodyPr>
          <a:lstStyle/>
          <a:p>
            <a:pPr algn="ctr"/>
            <a:r>
              <a:rPr lang="ca-ES" sz="900" b="1" dirty="0">
                <a:latin typeface="Arial Black" pitchFamily="34" charset="0"/>
              </a:rPr>
              <a:t>Interlocutors IMA</a:t>
            </a:r>
          </a:p>
        </p:txBody>
      </p:sp>
      <p:pic>
        <p:nvPicPr>
          <p:cNvPr id="77" name="Picture 2" descr="http://identitatcorporativa.gencat.cat/web/sites/identitatcorporativa/.content/Documentacio/descarregues/dpt/COLOR/Salut/em_v.jpg">
            <a:extLst>
              <a:ext uri="{FF2B5EF4-FFF2-40B4-BE49-F238E27FC236}">
                <a16:creationId xmlns:a16="http://schemas.microsoft.com/office/drawing/2014/main" id="{C8F47BA3-D7D4-4F54-ABEB-6E586DBA7F24}"/>
              </a:ext>
            </a:extLst>
          </p:cNvPr>
          <p:cNvPicPr>
            <a:picLocks noChangeAspect="1" noChangeArrowheads="1"/>
          </p:cNvPicPr>
          <p:nvPr/>
        </p:nvPicPr>
        <p:blipFill>
          <a:blip r:embed="rId2" cstate="print"/>
          <a:srcRect/>
          <a:stretch>
            <a:fillRect/>
          </a:stretch>
        </p:blipFill>
        <p:spPr bwMode="auto">
          <a:xfrm>
            <a:off x="1588002" y="1387369"/>
            <a:ext cx="863677" cy="319519"/>
          </a:xfrm>
          <a:prstGeom prst="rect">
            <a:avLst/>
          </a:prstGeom>
          <a:noFill/>
          <a:ln>
            <a:noFill/>
          </a:ln>
        </p:spPr>
      </p:pic>
      <p:cxnSp>
        <p:nvCxnSpPr>
          <p:cNvPr id="81" name="105 Conector angular">
            <a:extLst>
              <a:ext uri="{FF2B5EF4-FFF2-40B4-BE49-F238E27FC236}">
                <a16:creationId xmlns:a16="http://schemas.microsoft.com/office/drawing/2014/main" id="{C80F2E7A-878E-4C53-8A3E-BB0DAD532184}"/>
              </a:ext>
            </a:extLst>
          </p:cNvPr>
          <p:cNvCxnSpPr>
            <a:cxnSpLocks/>
            <a:stCxn id="176" idx="2"/>
            <a:endCxn id="135" idx="0"/>
          </p:cNvCxnSpPr>
          <p:nvPr/>
        </p:nvCxnSpPr>
        <p:spPr>
          <a:xfrm rot="16200000" flipH="1">
            <a:off x="6298811" y="3087425"/>
            <a:ext cx="1091566" cy="989"/>
          </a:xfrm>
          <a:prstGeom prst="bent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88 Rectángulo">
            <a:extLst>
              <a:ext uri="{FF2B5EF4-FFF2-40B4-BE49-F238E27FC236}">
                <a16:creationId xmlns:a16="http://schemas.microsoft.com/office/drawing/2014/main" id="{3AED637F-C513-426B-A316-BFA470C83128}"/>
              </a:ext>
            </a:extLst>
          </p:cNvPr>
          <p:cNvSpPr/>
          <p:nvPr/>
        </p:nvSpPr>
        <p:spPr>
          <a:xfrm>
            <a:off x="1432838" y="4753560"/>
            <a:ext cx="969393" cy="237742"/>
          </a:xfrm>
          <a:prstGeom prst="rect">
            <a:avLst/>
          </a:prstGeom>
          <a:solidFill>
            <a:schemeClr val="accent4">
              <a:lumMod val="60000"/>
              <a:lumOff val="4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900" b="1" dirty="0">
                <a:solidFill>
                  <a:schemeClr val="tx1"/>
                </a:solidFill>
                <a:latin typeface="Arial Black" panose="020B0A04020102020204" pitchFamily="34" charset="0"/>
              </a:rPr>
              <a:t>Psicosocial</a:t>
            </a:r>
          </a:p>
        </p:txBody>
      </p:sp>
      <p:sp>
        <p:nvSpPr>
          <p:cNvPr id="94" name="108 CuadroTexto">
            <a:extLst>
              <a:ext uri="{FF2B5EF4-FFF2-40B4-BE49-F238E27FC236}">
                <a16:creationId xmlns:a16="http://schemas.microsoft.com/office/drawing/2014/main" id="{93D6F454-BBD7-4D94-8079-918B48E23994}"/>
              </a:ext>
            </a:extLst>
          </p:cNvPr>
          <p:cNvSpPr txBox="1"/>
          <p:nvPr/>
        </p:nvSpPr>
        <p:spPr>
          <a:xfrm>
            <a:off x="2557492" y="1398558"/>
            <a:ext cx="719904" cy="261610"/>
          </a:xfrm>
          <a:prstGeom prst="rect">
            <a:avLst/>
          </a:prstGeom>
          <a:noFill/>
          <a:ln>
            <a:noFill/>
          </a:ln>
        </p:spPr>
        <p:txBody>
          <a:bodyPr wrap="square" rtlCol="0">
            <a:spAutoFit/>
          </a:bodyPr>
          <a:lstStyle/>
          <a:p>
            <a:pPr algn="ctr"/>
            <a:r>
              <a:rPr lang="ca-ES" sz="1100" dirty="0">
                <a:latin typeface="Arial Black" panose="020B0A04020102020204" pitchFamily="34" charset="0"/>
              </a:rPr>
              <a:t>CECOS</a:t>
            </a:r>
          </a:p>
        </p:txBody>
      </p:sp>
      <p:pic>
        <p:nvPicPr>
          <p:cNvPr id="96" name="Imagen 5">
            <a:extLst>
              <a:ext uri="{FF2B5EF4-FFF2-40B4-BE49-F238E27FC236}">
                <a16:creationId xmlns:a16="http://schemas.microsoft.com/office/drawing/2014/main" id="{4297185A-A109-48E8-9738-036932C6C797}"/>
              </a:ext>
            </a:extLst>
          </p:cNvPr>
          <p:cNvPicPr>
            <a:picLocks noChangeAspect="1"/>
          </p:cNvPicPr>
          <p:nvPr/>
        </p:nvPicPr>
        <p:blipFill>
          <a:blip r:embed="rId3"/>
          <a:stretch>
            <a:fillRect/>
          </a:stretch>
        </p:blipFill>
        <p:spPr>
          <a:xfrm>
            <a:off x="1774797" y="5068572"/>
            <a:ext cx="397959" cy="157195"/>
          </a:xfrm>
          <a:prstGeom prst="rect">
            <a:avLst/>
          </a:prstGeom>
        </p:spPr>
      </p:pic>
      <p:sp>
        <p:nvSpPr>
          <p:cNvPr id="97" name="3 CuadroTexto">
            <a:extLst>
              <a:ext uri="{FF2B5EF4-FFF2-40B4-BE49-F238E27FC236}">
                <a16:creationId xmlns:a16="http://schemas.microsoft.com/office/drawing/2014/main" id="{6FB9E6D6-F655-4136-858D-8F0BDE09DFB6}"/>
              </a:ext>
            </a:extLst>
          </p:cNvPr>
          <p:cNvSpPr txBox="1"/>
          <p:nvPr/>
        </p:nvSpPr>
        <p:spPr>
          <a:xfrm>
            <a:off x="1476023" y="1092382"/>
            <a:ext cx="2034857" cy="260386"/>
          </a:xfrm>
          <a:prstGeom prst="rect">
            <a:avLst/>
          </a:prstGeom>
          <a:noFill/>
          <a:ln w="28575">
            <a:solidFill>
              <a:srgbClr val="FF0000"/>
            </a:solidFill>
          </a:ln>
        </p:spPr>
        <p:txBody>
          <a:bodyPr wrap="square" rtlCol="0">
            <a:spAutoFit/>
          </a:bodyPr>
          <a:lstStyle/>
          <a:p>
            <a:pPr algn="ctr"/>
            <a:r>
              <a:rPr lang="ca-ES" sz="1100" b="1" dirty="0">
                <a:latin typeface="Arial Black" panose="020B0A04020102020204" pitchFamily="34" charset="0"/>
              </a:rPr>
              <a:t>Activació progressiva</a:t>
            </a:r>
          </a:p>
        </p:txBody>
      </p:sp>
      <p:sp>
        <p:nvSpPr>
          <p:cNvPr id="99" name="Rectángulo 30">
            <a:extLst>
              <a:ext uri="{FF2B5EF4-FFF2-40B4-BE49-F238E27FC236}">
                <a16:creationId xmlns:a16="http://schemas.microsoft.com/office/drawing/2014/main" id="{D472B370-8AB2-484F-A2E5-3E919E9386D4}"/>
              </a:ext>
            </a:extLst>
          </p:cNvPr>
          <p:cNvSpPr/>
          <p:nvPr/>
        </p:nvSpPr>
        <p:spPr>
          <a:xfrm>
            <a:off x="1089819" y="301311"/>
            <a:ext cx="5425021" cy="523220"/>
          </a:xfrm>
          <a:prstGeom prst="rect">
            <a:avLst/>
          </a:prstGeom>
          <a:noFill/>
          <a:ln>
            <a:noFill/>
          </a:ln>
        </p:spPr>
        <p:txBody>
          <a:bodyPr wrap="square">
            <a:spAutoFit/>
          </a:bodyPr>
          <a:lstStyle/>
          <a:p>
            <a:r>
              <a:rPr lang="es-ES" sz="2800" b="1" dirty="0">
                <a:solidFill>
                  <a:srgbClr val="000000"/>
                </a:solidFill>
              </a:rPr>
              <a:t>2.- </a:t>
            </a:r>
            <a:r>
              <a:rPr lang="es-ES" sz="2800" b="1" dirty="0" err="1">
                <a:solidFill>
                  <a:srgbClr val="000000"/>
                </a:solidFill>
              </a:rPr>
              <a:t>Activació</a:t>
            </a:r>
            <a:r>
              <a:rPr lang="es-ES" sz="2800" b="1" dirty="0">
                <a:solidFill>
                  <a:srgbClr val="000000"/>
                </a:solidFill>
              </a:rPr>
              <a:t>, </a:t>
            </a:r>
            <a:r>
              <a:rPr lang="es-ES" sz="2800" b="1" dirty="0" err="1">
                <a:solidFill>
                  <a:srgbClr val="000000"/>
                </a:solidFill>
              </a:rPr>
              <a:t>atenció</a:t>
            </a:r>
            <a:r>
              <a:rPr lang="es-ES" sz="2800" b="1" dirty="0">
                <a:solidFill>
                  <a:srgbClr val="000000"/>
                </a:solidFill>
              </a:rPr>
              <a:t> i </a:t>
            </a:r>
            <a:r>
              <a:rPr lang="es-ES" sz="2800" b="1" dirty="0" err="1">
                <a:solidFill>
                  <a:srgbClr val="000000"/>
                </a:solidFill>
              </a:rPr>
              <a:t>continuïtat</a:t>
            </a:r>
            <a:r>
              <a:rPr lang="es-ES" sz="2800" b="1" dirty="0">
                <a:solidFill>
                  <a:srgbClr val="000000"/>
                </a:solidFill>
              </a:rPr>
              <a:t>. </a:t>
            </a:r>
            <a:endParaRPr lang="ca-ES" sz="2800" b="1" dirty="0"/>
          </a:p>
        </p:txBody>
      </p:sp>
      <p:sp>
        <p:nvSpPr>
          <p:cNvPr id="103" name="61 Rectángulo redondeado">
            <a:extLst>
              <a:ext uri="{FF2B5EF4-FFF2-40B4-BE49-F238E27FC236}">
                <a16:creationId xmlns:a16="http://schemas.microsoft.com/office/drawing/2014/main" id="{77EFBB54-865C-47FA-A282-BC7CD3E108C7}"/>
              </a:ext>
            </a:extLst>
          </p:cNvPr>
          <p:cNvSpPr/>
          <p:nvPr/>
        </p:nvSpPr>
        <p:spPr>
          <a:xfrm>
            <a:off x="5974833" y="4737368"/>
            <a:ext cx="847593" cy="217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b="1" dirty="0">
                <a:solidFill>
                  <a:schemeClr val="tx1"/>
                </a:solidFill>
                <a:latin typeface="Arial Black" panose="020B0A04020102020204" pitchFamily="34" charset="0"/>
              </a:rPr>
              <a:t>Hospital</a:t>
            </a:r>
          </a:p>
        </p:txBody>
      </p:sp>
      <p:cxnSp>
        <p:nvCxnSpPr>
          <p:cNvPr id="104" name="Connector corbat 48">
            <a:extLst>
              <a:ext uri="{FF2B5EF4-FFF2-40B4-BE49-F238E27FC236}">
                <a16:creationId xmlns:a16="http://schemas.microsoft.com/office/drawing/2014/main" id="{F8BEAB21-5007-48D9-AC3E-FDE7B55F301A}"/>
              </a:ext>
            </a:extLst>
          </p:cNvPr>
          <p:cNvCxnSpPr>
            <a:cxnSpLocks/>
            <a:stCxn id="177" idx="3"/>
          </p:cNvCxnSpPr>
          <p:nvPr/>
        </p:nvCxnSpPr>
        <p:spPr>
          <a:xfrm>
            <a:off x="7719276" y="2336937"/>
            <a:ext cx="385079" cy="2576753"/>
          </a:xfrm>
          <a:prstGeom prst="curved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3" name="Picture 2" descr="Resultado de imagen de catsalut">
            <a:extLst>
              <a:ext uri="{FF2B5EF4-FFF2-40B4-BE49-F238E27FC236}">
                <a16:creationId xmlns:a16="http://schemas.microsoft.com/office/drawing/2014/main" id="{444DE7DF-2944-4CE0-A3E9-B15C2FF27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0779" y="4710480"/>
            <a:ext cx="262108" cy="27114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6" name="61 Rectángulo redondeado">
            <a:extLst>
              <a:ext uri="{FF2B5EF4-FFF2-40B4-BE49-F238E27FC236}">
                <a16:creationId xmlns:a16="http://schemas.microsoft.com/office/drawing/2014/main" id="{BF80631A-978B-4859-A0AD-168B99E8404D}"/>
              </a:ext>
            </a:extLst>
          </p:cNvPr>
          <p:cNvSpPr/>
          <p:nvPr/>
        </p:nvSpPr>
        <p:spPr>
          <a:xfrm>
            <a:off x="5842739" y="5915113"/>
            <a:ext cx="1111779" cy="4026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b="1" dirty="0">
                <a:solidFill>
                  <a:schemeClr val="tx1"/>
                </a:solidFill>
                <a:latin typeface="Arial Black" panose="020B0A04020102020204" pitchFamily="34" charset="0"/>
              </a:rPr>
              <a:t>Atenció intermèdia</a:t>
            </a:r>
          </a:p>
        </p:txBody>
      </p:sp>
      <p:sp>
        <p:nvSpPr>
          <p:cNvPr id="118" name="CuadroTexto 117">
            <a:extLst>
              <a:ext uri="{FF2B5EF4-FFF2-40B4-BE49-F238E27FC236}">
                <a16:creationId xmlns:a16="http://schemas.microsoft.com/office/drawing/2014/main" id="{7577AEDF-4ACF-4DC9-A8E0-5EBEAC825F56}"/>
              </a:ext>
            </a:extLst>
          </p:cNvPr>
          <p:cNvSpPr txBox="1"/>
          <p:nvPr/>
        </p:nvSpPr>
        <p:spPr>
          <a:xfrm>
            <a:off x="1389900" y="3681055"/>
            <a:ext cx="1379747" cy="261610"/>
          </a:xfrm>
          <a:prstGeom prst="rect">
            <a:avLst/>
          </a:prstGeom>
          <a:noFill/>
          <a:ln w="28575">
            <a:solidFill>
              <a:srgbClr val="FF0000"/>
            </a:solidFill>
          </a:ln>
        </p:spPr>
        <p:txBody>
          <a:bodyPr wrap="square" rtlCol="0">
            <a:spAutoFit/>
          </a:bodyPr>
          <a:lstStyle/>
          <a:p>
            <a:pPr algn="ctr"/>
            <a:r>
              <a:rPr lang="ca-ES" sz="1100" b="1" dirty="0">
                <a:latin typeface="Arial Black" panose="020B0A04020102020204" pitchFamily="34" charset="0"/>
              </a:rPr>
              <a:t>Atenció </a:t>
            </a:r>
            <a:r>
              <a:rPr lang="ca-ES" sz="1100" b="1" i="1" dirty="0">
                <a:latin typeface="Arial Black" panose="020B0A04020102020204" pitchFamily="34" charset="0"/>
              </a:rPr>
              <a:t>in situ</a:t>
            </a:r>
          </a:p>
        </p:txBody>
      </p:sp>
      <p:sp>
        <p:nvSpPr>
          <p:cNvPr id="119" name="Flecha: pentágono 118">
            <a:extLst>
              <a:ext uri="{FF2B5EF4-FFF2-40B4-BE49-F238E27FC236}">
                <a16:creationId xmlns:a16="http://schemas.microsoft.com/office/drawing/2014/main" id="{F39F4E76-C366-400C-AB46-60C5BBE00D30}"/>
              </a:ext>
            </a:extLst>
          </p:cNvPr>
          <p:cNvSpPr/>
          <p:nvPr/>
        </p:nvSpPr>
        <p:spPr>
          <a:xfrm>
            <a:off x="2904812" y="4617304"/>
            <a:ext cx="2595554" cy="1218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20" name="Picture 2" descr="Resultado de imagen de bombers barcelona logo">
            <a:extLst>
              <a:ext uri="{FF2B5EF4-FFF2-40B4-BE49-F238E27FC236}">
                <a16:creationId xmlns:a16="http://schemas.microsoft.com/office/drawing/2014/main" id="{03FBDE9F-3532-4EED-9326-DE56A0B13CA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395" r="54006"/>
          <a:stretch/>
        </p:blipFill>
        <p:spPr bwMode="auto">
          <a:xfrm>
            <a:off x="2218243" y="4245937"/>
            <a:ext cx="333308" cy="357346"/>
          </a:xfrm>
          <a:prstGeom prst="rect">
            <a:avLst/>
          </a:prstGeom>
          <a:noFill/>
          <a:extLst>
            <a:ext uri="{909E8E84-426E-40DD-AFC4-6F175D3DCCD1}">
              <a14:hiddenFill xmlns:a14="http://schemas.microsoft.com/office/drawing/2010/main">
                <a:solidFill>
                  <a:srgbClr val="FFFFFF"/>
                </a:solidFill>
              </a14:hiddenFill>
            </a:ext>
          </a:extLst>
        </p:spPr>
      </p:pic>
      <p:cxnSp>
        <p:nvCxnSpPr>
          <p:cNvPr id="122" name="105 Conector angular">
            <a:extLst>
              <a:ext uri="{FF2B5EF4-FFF2-40B4-BE49-F238E27FC236}">
                <a16:creationId xmlns:a16="http://schemas.microsoft.com/office/drawing/2014/main" id="{CD5A5339-D028-4433-9198-E533E0AFB284}"/>
              </a:ext>
            </a:extLst>
          </p:cNvPr>
          <p:cNvCxnSpPr>
            <a:cxnSpLocks/>
            <a:stCxn id="103" idx="2"/>
            <a:endCxn id="116" idx="0"/>
          </p:cNvCxnSpPr>
          <p:nvPr/>
        </p:nvCxnSpPr>
        <p:spPr>
          <a:xfrm rot="5400000">
            <a:off x="5918443" y="5434926"/>
            <a:ext cx="960374" cy="1"/>
          </a:xfrm>
          <a:prstGeom prst="bent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3 CuadroTexto">
            <a:extLst>
              <a:ext uri="{FF2B5EF4-FFF2-40B4-BE49-F238E27FC236}">
                <a16:creationId xmlns:a16="http://schemas.microsoft.com/office/drawing/2014/main" id="{9FA28405-6174-4766-8DD6-0DF6D0F9FDAA}"/>
              </a:ext>
            </a:extLst>
          </p:cNvPr>
          <p:cNvSpPr txBox="1"/>
          <p:nvPr/>
        </p:nvSpPr>
        <p:spPr>
          <a:xfrm>
            <a:off x="2113701" y="741854"/>
            <a:ext cx="759500" cy="276999"/>
          </a:xfrm>
          <a:prstGeom prst="rect">
            <a:avLst/>
          </a:prstGeom>
          <a:noFill/>
          <a:ln>
            <a:noFill/>
          </a:ln>
        </p:spPr>
        <p:txBody>
          <a:bodyPr wrap="square" rtlCol="0">
            <a:spAutoFit/>
          </a:bodyPr>
          <a:lstStyle/>
          <a:p>
            <a:pPr algn="ctr"/>
            <a:r>
              <a:rPr lang="ca-ES" sz="1200" b="1" dirty="0">
                <a:solidFill>
                  <a:srgbClr val="FF0000"/>
                </a:solidFill>
                <a:latin typeface="Arial Black" panose="020B0A04020102020204" pitchFamily="34" charset="0"/>
              </a:rPr>
              <a:t>Alerta</a:t>
            </a:r>
          </a:p>
        </p:txBody>
      </p:sp>
      <p:sp>
        <p:nvSpPr>
          <p:cNvPr id="124" name="3 CuadroTexto">
            <a:extLst>
              <a:ext uri="{FF2B5EF4-FFF2-40B4-BE49-F238E27FC236}">
                <a16:creationId xmlns:a16="http://schemas.microsoft.com/office/drawing/2014/main" id="{1248B244-18B1-47CF-9829-031DBD358431}"/>
              </a:ext>
            </a:extLst>
          </p:cNvPr>
          <p:cNvSpPr txBox="1"/>
          <p:nvPr/>
        </p:nvSpPr>
        <p:spPr>
          <a:xfrm>
            <a:off x="6514840" y="4186704"/>
            <a:ext cx="744450" cy="218425"/>
          </a:xfrm>
          <a:prstGeom prst="rect">
            <a:avLst/>
          </a:prstGeom>
          <a:noFill/>
          <a:ln>
            <a:noFill/>
          </a:ln>
        </p:spPr>
        <p:txBody>
          <a:bodyPr wrap="square" rtlCol="0">
            <a:spAutoFit/>
          </a:bodyPr>
          <a:lstStyle/>
          <a:p>
            <a:pPr algn="ctr"/>
            <a:r>
              <a:rPr lang="ca-ES" sz="800" b="1" dirty="0">
                <a:solidFill>
                  <a:srgbClr val="FF0000"/>
                </a:solidFill>
                <a:latin typeface="Arial Black" panose="020B0A04020102020204" pitchFamily="34" charset="0"/>
              </a:rPr>
              <a:t>Activació</a:t>
            </a:r>
          </a:p>
        </p:txBody>
      </p:sp>
      <p:sp>
        <p:nvSpPr>
          <p:cNvPr id="125" name="Rectángulo 124">
            <a:extLst>
              <a:ext uri="{FF2B5EF4-FFF2-40B4-BE49-F238E27FC236}">
                <a16:creationId xmlns:a16="http://schemas.microsoft.com/office/drawing/2014/main" id="{442B114F-8F5C-40E7-9FB8-8A91E273AE8F}"/>
              </a:ext>
            </a:extLst>
          </p:cNvPr>
          <p:cNvSpPr/>
          <p:nvPr/>
        </p:nvSpPr>
        <p:spPr>
          <a:xfrm>
            <a:off x="1389901" y="3948713"/>
            <a:ext cx="1379746" cy="1313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6" name="Rectángulo 125">
            <a:extLst>
              <a:ext uri="{FF2B5EF4-FFF2-40B4-BE49-F238E27FC236}">
                <a16:creationId xmlns:a16="http://schemas.microsoft.com/office/drawing/2014/main" id="{F80EC2C3-36C2-4269-B716-30842293AA8B}"/>
              </a:ext>
            </a:extLst>
          </p:cNvPr>
          <p:cNvSpPr/>
          <p:nvPr/>
        </p:nvSpPr>
        <p:spPr>
          <a:xfrm>
            <a:off x="5587031" y="3889463"/>
            <a:ext cx="2516115" cy="1341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7" name="Connector corbat 98">
            <a:extLst>
              <a:ext uri="{FF2B5EF4-FFF2-40B4-BE49-F238E27FC236}">
                <a16:creationId xmlns:a16="http://schemas.microsoft.com/office/drawing/2014/main" id="{4B4E0FF5-CAE8-4E57-B8E0-1A46E70FF0F4}"/>
              </a:ext>
            </a:extLst>
          </p:cNvPr>
          <p:cNvCxnSpPr>
            <a:cxnSpLocks/>
            <a:stCxn id="143" idx="2"/>
            <a:endCxn id="75" idx="1"/>
          </p:cNvCxnSpPr>
          <p:nvPr/>
        </p:nvCxnSpPr>
        <p:spPr>
          <a:xfrm rot="16200000" flipH="1">
            <a:off x="3155128" y="937151"/>
            <a:ext cx="1996182" cy="4147068"/>
          </a:xfrm>
          <a:prstGeom prst="curved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1" name="Flecha: pentágono 130">
            <a:extLst>
              <a:ext uri="{FF2B5EF4-FFF2-40B4-BE49-F238E27FC236}">
                <a16:creationId xmlns:a16="http://schemas.microsoft.com/office/drawing/2014/main" id="{40C97141-DEE6-4199-9B57-2C6E9C906E42}"/>
              </a:ext>
            </a:extLst>
          </p:cNvPr>
          <p:cNvSpPr/>
          <p:nvPr/>
        </p:nvSpPr>
        <p:spPr>
          <a:xfrm rot="10800000">
            <a:off x="1079825" y="4086158"/>
            <a:ext cx="667337" cy="137587"/>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2" name="CuadroTexto 131">
            <a:extLst>
              <a:ext uri="{FF2B5EF4-FFF2-40B4-BE49-F238E27FC236}">
                <a16:creationId xmlns:a16="http://schemas.microsoft.com/office/drawing/2014/main" id="{D975FC67-468A-47F6-B5C5-112C5AB04457}"/>
              </a:ext>
            </a:extLst>
          </p:cNvPr>
          <p:cNvSpPr txBox="1"/>
          <p:nvPr/>
        </p:nvSpPr>
        <p:spPr>
          <a:xfrm>
            <a:off x="1142238" y="4014947"/>
            <a:ext cx="588854" cy="246221"/>
          </a:xfrm>
          <a:prstGeom prst="rect">
            <a:avLst/>
          </a:prstGeom>
          <a:noFill/>
          <a:ln>
            <a:noFill/>
          </a:ln>
        </p:spPr>
        <p:txBody>
          <a:bodyPr wrap="square" rtlCol="0">
            <a:spAutoFit/>
          </a:bodyPr>
          <a:lstStyle/>
          <a:p>
            <a:pPr algn="ctr"/>
            <a:r>
              <a:rPr lang="es-ES" sz="1000" dirty="0"/>
              <a:t>Alta</a:t>
            </a:r>
          </a:p>
        </p:txBody>
      </p:sp>
      <p:sp>
        <p:nvSpPr>
          <p:cNvPr id="133" name="61 Rectángulo redondeado">
            <a:extLst>
              <a:ext uri="{FF2B5EF4-FFF2-40B4-BE49-F238E27FC236}">
                <a16:creationId xmlns:a16="http://schemas.microsoft.com/office/drawing/2014/main" id="{27C7D37F-0702-41CB-95F5-1BE771BA8DF9}"/>
              </a:ext>
            </a:extLst>
          </p:cNvPr>
          <p:cNvSpPr/>
          <p:nvPr/>
        </p:nvSpPr>
        <p:spPr>
          <a:xfrm>
            <a:off x="5645372" y="4369707"/>
            <a:ext cx="1208489" cy="2308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800" b="1" dirty="0">
                <a:solidFill>
                  <a:schemeClr val="tx1"/>
                </a:solidFill>
                <a:latin typeface="Arial Black" panose="020B0A04020102020204" pitchFamily="34" charset="0"/>
              </a:rPr>
              <a:t>Pla IMA de Centre</a:t>
            </a:r>
          </a:p>
        </p:txBody>
      </p:sp>
      <p:sp>
        <p:nvSpPr>
          <p:cNvPr id="134" name="61 Rectángulo redondeado">
            <a:extLst>
              <a:ext uri="{FF2B5EF4-FFF2-40B4-BE49-F238E27FC236}">
                <a16:creationId xmlns:a16="http://schemas.microsoft.com/office/drawing/2014/main" id="{87582F62-10FF-4D6C-B020-CE631E6B2A15}"/>
              </a:ext>
            </a:extLst>
          </p:cNvPr>
          <p:cNvSpPr/>
          <p:nvPr/>
        </p:nvSpPr>
        <p:spPr>
          <a:xfrm>
            <a:off x="6924888" y="4383740"/>
            <a:ext cx="1108440" cy="210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800" b="1" dirty="0">
                <a:solidFill>
                  <a:schemeClr val="tx1"/>
                </a:solidFill>
                <a:latin typeface="Arial Black" panose="020B0A04020102020204" pitchFamily="34" charset="0"/>
              </a:rPr>
              <a:t>Comitè de crisi</a:t>
            </a:r>
          </a:p>
        </p:txBody>
      </p:sp>
      <p:sp>
        <p:nvSpPr>
          <p:cNvPr id="135" name="CuadroTexto 134">
            <a:extLst>
              <a:ext uri="{FF2B5EF4-FFF2-40B4-BE49-F238E27FC236}">
                <a16:creationId xmlns:a16="http://schemas.microsoft.com/office/drawing/2014/main" id="{FCAF95D8-7BB8-4166-82E5-99538EC904C4}"/>
              </a:ext>
            </a:extLst>
          </p:cNvPr>
          <p:cNvSpPr txBox="1"/>
          <p:nvPr/>
        </p:nvSpPr>
        <p:spPr>
          <a:xfrm>
            <a:off x="5587031" y="3633703"/>
            <a:ext cx="2516115" cy="261610"/>
          </a:xfrm>
          <a:prstGeom prst="rect">
            <a:avLst/>
          </a:prstGeom>
          <a:noFill/>
          <a:ln w="28575">
            <a:solidFill>
              <a:srgbClr val="FF0000"/>
            </a:solidFill>
          </a:ln>
        </p:spPr>
        <p:txBody>
          <a:bodyPr wrap="square" rtlCol="0">
            <a:spAutoFit/>
          </a:bodyPr>
          <a:lstStyle/>
          <a:p>
            <a:pPr algn="ctr"/>
            <a:r>
              <a:rPr lang="ca-ES" sz="1100" b="1" dirty="0">
                <a:latin typeface="Arial Black" panose="020B0A04020102020204" pitchFamily="34" charset="0"/>
              </a:rPr>
              <a:t>Atenció en Centres sanitaris</a:t>
            </a:r>
          </a:p>
        </p:txBody>
      </p:sp>
      <p:grpSp>
        <p:nvGrpSpPr>
          <p:cNvPr id="136" name="Grupo 135">
            <a:extLst>
              <a:ext uri="{FF2B5EF4-FFF2-40B4-BE49-F238E27FC236}">
                <a16:creationId xmlns:a16="http://schemas.microsoft.com/office/drawing/2014/main" id="{0125270C-722D-4D50-9187-C95C37A8354B}"/>
              </a:ext>
            </a:extLst>
          </p:cNvPr>
          <p:cNvGrpSpPr/>
          <p:nvPr/>
        </p:nvGrpSpPr>
        <p:grpSpPr>
          <a:xfrm>
            <a:off x="8111019" y="4218922"/>
            <a:ext cx="1385124" cy="230832"/>
            <a:chOff x="8326640" y="4526834"/>
            <a:chExt cx="1385124" cy="230832"/>
          </a:xfrm>
        </p:grpSpPr>
        <p:sp>
          <p:nvSpPr>
            <p:cNvPr id="137" name="Flecha: pentágono 136">
              <a:extLst>
                <a:ext uri="{FF2B5EF4-FFF2-40B4-BE49-F238E27FC236}">
                  <a16:creationId xmlns:a16="http://schemas.microsoft.com/office/drawing/2014/main" id="{ACFBC33C-084B-4A36-A9E6-B2F23410BF6B}"/>
                </a:ext>
              </a:extLst>
            </p:cNvPr>
            <p:cNvSpPr/>
            <p:nvPr/>
          </p:nvSpPr>
          <p:spPr>
            <a:xfrm rot="10800000">
              <a:off x="8326640" y="4577623"/>
              <a:ext cx="1385124" cy="129450"/>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 name="CuadroTexto 137">
              <a:extLst>
                <a:ext uri="{FF2B5EF4-FFF2-40B4-BE49-F238E27FC236}">
                  <a16:creationId xmlns:a16="http://schemas.microsoft.com/office/drawing/2014/main" id="{DE8ADBAA-F813-4760-80F7-F0739FEBE36E}"/>
                </a:ext>
              </a:extLst>
            </p:cNvPr>
            <p:cNvSpPr txBox="1"/>
            <p:nvPr/>
          </p:nvSpPr>
          <p:spPr>
            <a:xfrm>
              <a:off x="8467202" y="4526834"/>
              <a:ext cx="1243103" cy="230832"/>
            </a:xfrm>
            <a:prstGeom prst="rect">
              <a:avLst/>
            </a:prstGeom>
            <a:noFill/>
            <a:ln>
              <a:noFill/>
            </a:ln>
          </p:spPr>
          <p:txBody>
            <a:bodyPr wrap="square" rtlCol="0">
              <a:spAutoFit/>
            </a:bodyPr>
            <a:lstStyle/>
            <a:p>
              <a:pPr algn="ctr"/>
              <a:r>
                <a:rPr lang="es-ES" sz="900" dirty="0" err="1"/>
                <a:t>Urgències</a:t>
              </a:r>
              <a:r>
                <a:rPr lang="es-ES" sz="900" dirty="0"/>
                <a:t> </a:t>
              </a:r>
              <a:r>
                <a:rPr lang="es-ES" sz="900" dirty="0" err="1"/>
                <a:t>ordinàries</a:t>
              </a:r>
              <a:endParaRPr lang="es-ES" sz="900" dirty="0"/>
            </a:p>
          </p:txBody>
        </p:sp>
      </p:grpSp>
      <p:grpSp>
        <p:nvGrpSpPr>
          <p:cNvPr id="140" name="Grupo 139">
            <a:extLst>
              <a:ext uri="{FF2B5EF4-FFF2-40B4-BE49-F238E27FC236}">
                <a16:creationId xmlns:a16="http://schemas.microsoft.com/office/drawing/2014/main" id="{906DA38F-A0EC-4B01-9F68-E912D9ED5D34}"/>
              </a:ext>
            </a:extLst>
          </p:cNvPr>
          <p:cNvGrpSpPr/>
          <p:nvPr/>
        </p:nvGrpSpPr>
        <p:grpSpPr>
          <a:xfrm>
            <a:off x="8121550" y="4399162"/>
            <a:ext cx="1385124" cy="230832"/>
            <a:chOff x="8326640" y="4957596"/>
            <a:chExt cx="1385124" cy="230832"/>
          </a:xfrm>
        </p:grpSpPr>
        <p:sp>
          <p:nvSpPr>
            <p:cNvPr id="141" name="Flecha: pentágono 140">
              <a:extLst>
                <a:ext uri="{FF2B5EF4-FFF2-40B4-BE49-F238E27FC236}">
                  <a16:creationId xmlns:a16="http://schemas.microsoft.com/office/drawing/2014/main" id="{F4A61418-CB7E-4351-94B3-C6E4F4A4251F}"/>
                </a:ext>
              </a:extLst>
            </p:cNvPr>
            <p:cNvSpPr/>
            <p:nvPr/>
          </p:nvSpPr>
          <p:spPr>
            <a:xfrm rot="10800000">
              <a:off x="8326640" y="4999188"/>
              <a:ext cx="1385124" cy="129450"/>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2" name="CuadroTexto 141">
              <a:extLst>
                <a:ext uri="{FF2B5EF4-FFF2-40B4-BE49-F238E27FC236}">
                  <a16:creationId xmlns:a16="http://schemas.microsoft.com/office/drawing/2014/main" id="{213AF4B5-9676-4E71-9A82-676E5DFF0E0D}"/>
                </a:ext>
              </a:extLst>
            </p:cNvPr>
            <p:cNvSpPr txBox="1"/>
            <p:nvPr/>
          </p:nvSpPr>
          <p:spPr>
            <a:xfrm>
              <a:off x="8467202" y="4957596"/>
              <a:ext cx="1211630" cy="230832"/>
            </a:xfrm>
            <a:prstGeom prst="rect">
              <a:avLst/>
            </a:prstGeom>
            <a:noFill/>
            <a:ln>
              <a:noFill/>
            </a:ln>
          </p:spPr>
          <p:txBody>
            <a:bodyPr wrap="square" rtlCol="0">
              <a:spAutoFit/>
            </a:bodyPr>
            <a:lstStyle/>
            <a:p>
              <a:pPr algn="ctr"/>
              <a:r>
                <a:rPr lang="es-ES" sz="900" dirty="0" err="1"/>
                <a:t>Activitat</a:t>
              </a:r>
              <a:r>
                <a:rPr lang="es-ES" sz="900" dirty="0"/>
                <a:t> </a:t>
              </a:r>
              <a:r>
                <a:rPr lang="es-ES" sz="900" dirty="0" err="1"/>
                <a:t>imeludible</a:t>
              </a:r>
              <a:endParaRPr lang="es-ES" sz="900" dirty="0"/>
            </a:p>
          </p:txBody>
        </p:sp>
      </p:grpSp>
      <p:sp>
        <p:nvSpPr>
          <p:cNvPr id="143" name="108 CuadroTexto">
            <a:extLst>
              <a:ext uri="{FF2B5EF4-FFF2-40B4-BE49-F238E27FC236}">
                <a16:creationId xmlns:a16="http://schemas.microsoft.com/office/drawing/2014/main" id="{161C8A7A-4860-4510-A4A1-5CF989F2C463}"/>
              </a:ext>
            </a:extLst>
          </p:cNvPr>
          <p:cNvSpPr txBox="1"/>
          <p:nvPr/>
        </p:nvSpPr>
        <p:spPr>
          <a:xfrm>
            <a:off x="1481368" y="1750984"/>
            <a:ext cx="1196634" cy="261610"/>
          </a:xfrm>
          <a:prstGeom prst="rect">
            <a:avLst/>
          </a:prstGeom>
          <a:noFill/>
          <a:ln>
            <a:noFill/>
          </a:ln>
        </p:spPr>
        <p:txBody>
          <a:bodyPr wrap="square" rtlCol="0">
            <a:spAutoFit/>
          </a:bodyPr>
          <a:lstStyle/>
          <a:p>
            <a:pPr algn="ctr"/>
            <a:r>
              <a:rPr lang="ca-ES" sz="1100" dirty="0">
                <a:latin typeface="Arial Black" panose="020B0A04020102020204" pitchFamily="34" charset="0"/>
              </a:rPr>
              <a:t>Cap de Sala</a:t>
            </a:r>
          </a:p>
        </p:txBody>
      </p:sp>
      <p:sp>
        <p:nvSpPr>
          <p:cNvPr id="144" name="23 CuadroTexto">
            <a:extLst>
              <a:ext uri="{FF2B5EF4-FFF2-40B4-BE49-F238E27FC236}">
                <a16:creationId xmlns:a16="http://schemas.microsoft.com/office/drawing/2014/main" id="{199824D4-5C07-4F0E-837A-FD9054523C8A}"/>
              </a:ext>
            </a:extLst>
          </p:cNvPr>
          <p:cNvSpPr txBox="1"/>
          <p:nvPr/>
        </p:nvSpPr>
        <p:spPr>
          <a:xfrm>
            <a:off x="5546365" y="2691044"/>
            <a:ext cx="1218330" cy="261610"/>
          </a:xfrm>
          <a:prstGeom prst="rect">
            <a:avLst/>
          </a:prstGeom>
          <a:noFill/>
          <a:ln>
            <a:solidFill>
              <a:schemeClr val="accent1"/>
            </a:solidFill>
          </a:ln>
        </p:spPr>
        <p:txBody>
          <a:bodyPr wrap="square" rtlCol="0">
            <a:spAutoFit/>
          </a:bodyPr>
          <a:lstStyle/>
          <a:p>
            <a:pPr algn="ctr"/>
            <a:r>
              <a:rPr lang="ca-ES" sz="1100" b="1" dirty="0">
                <a:latin typeface="Arial Black" panose="020B0A04020102020204" pitchFamily="34" charset="0"/>
              </a:rPr>
              <a:t>Direcció AIS</a:t>
            </a:r>
          </a:p>
        </p:txBody>
      </p:sp>
      <p:sp>
        <p:nvSpPr>
          <p:cNvPr id="145" name="CuadroTexto 144">
            <a:extLst>
              <a:ext uri="{FF2B5EF4-FFF2-40B4-BE49-F238E27FC236}">
                <a16:creationId xmlns:a16="http://schemas.microsoft.com/office/drawing/2014/main" id="{798E97E7-0F5D-4699-9655-364A83874C01}"/>
              </a:ext>
            </a:extLst>
          </p:cNvPr>
          <p:cNvSpPr txBox="1"/>
          <p:nvPr/>
        </p:nvSpPr>
        <p:spPr>
          <a:xfrm>
            <a:off x="5654926" y="2972316"/>
            <a:ext cx="1077579" cy="215444"/>
          </a:xfrm>
          <a:prstGeom prst="rect">
            <a:avLst/>
          </a:prstGeom>
          <a:noFill/>
          <a:ln>
            <a:noFill/>
          </a:ln>
        </p:spPr>
        <p:txBody>
          <a:bodyPr wrap="square" rtlCol="0">
            <a:spAutoFit/>
          </a:bodyPr>
          <a:lstStyle/>
          <a:p>
            <a:pPr algn="ctr"/>
            <a:r>
              <a:rPr lang="es-ES" sz="800" b="1" dirty="0" err="1">
                <a:solidFill>
                  <a:srgbClr val="FF0000"/>
                </a:solidFill>
                <a:latin typeface="Arial Black" panose="020B0A04020102020204" pitchFamily="34" charset="0"/>
              </a:rPr>
              <a:t>Desplaçament</a:t>
            </a:r>
            <a:endParaRPr lang="es-ES" sz="800" b="1" dirty="0">
              <a:solidFill>
                <a:srgbClr val="FF0000"/>
              </a:solidFill>
              <a:latin typeface="Arial Black" panose="020B0A04020102020204" pitchFamily="34" charset="0"/>
            </a:endParaRPr>
          </a:p>
        </p:txBody>
      </p:sp>
      <p:sp>
        <p:nvSpPr>
          <p:cNvPr id="146" name="3 CuadroTexto">
            <a:extLst>
              <a:ext uri="{FF2B5EF4-FFF2-40B4-BE49-F238E27FC236}">
                <a16:creationId xmlns:a16="http://schemas.microsoft.com/office/drawing/2014/main" id="{4E198426-0C5E-4A8E-972F-01BB75FA10BC}"/>
              </a:ext>
            </a:extLst>
          </p:cNvPr>
          <p:cNvSpPr txBox="1"/>
          <p:nvPr/>
        </p:nvSpPr>
        <p:spPr>
          <a:xfrm>
            <a:off x="6001888" y="5468920"/>
            <a:ext cx="744450" cy="218425"/>
          </a:xfrm>
          <a:prstGeom prst="rect">
            <a:avLst/>
          </a:prstGeom>
          <a:noFill/>
          <a:ln>
            <a:noFill/>
          </a:ln>
        </p:spPr>
        <p:txBody>
          <a:bodyPr wrap="square" rtlCol="0">
            <a:spAutoFit/>
          </a:bodyPr>
          <a:lstStyle/>
          <a:p>
            <a:pPr algn="ctr"/>
            <a:r>
              <a:rPr lang="ca-ES" sz="800" b="1" dirty="0">
                <a:solidFill>
                  <a:srgbClr val="FF0000"/>
                </a:solidFill>
                <a:latin typeface="Arial Black" panose="020B0A04020102020204" pitchFamily="34" charset="0"/>
              </a:rPr>
              <a:t>Activació</a:t>
            </a:r>
          </a:p>
        </p:txBody>
      </p:sp>
      <p:sp>
        <p:nvSpPr>
          <p:cNvPr id="147" name="3 CuadroTexto">
            <a:extLst>
              <a:ext uri="{FF2B5EF4-FFF2-40B4-BE49-F238E27FC236}">
                <a16:creationId xmlns:a16="http://schemas.microsoft.com/office/drawing/2014/main" id="{1481695F-3FFA-409F-969B-BE64D5C27DC2}"/>
              </a:ext>
            </a:extLst>
          </p:cNvPr>
          <p:cNvSpPr txBox="1"/>
          <p:nvPr/>
        </p:nvSpPr>
        <p:spPr>
          <a:xfrm>
            <a:off x="1875270" y="2617572"/>
            <a:ext cx="744450" cy="218425"/>
          </a:xfrm>
          <a:prstGeom prst="rect">
            <a:avLst/>
          </a:prstGeom>
          <a:noFill/>
          <a:ln>
            <a:noFill/>
          </a:ln>
        </p:spPr>
        <p:txBody>
          <a:bodyPr wrap="square" rtlCol="0">
            <a:spAutoFit/>
          </a:bodyPr>
          <a:lstStyle/>
          <a:p>
            <a:pPr algn="ctr"/>
            <a:r>
              <a:rPr lang="ca-ES" sz="800" b="1" dirty="0">
                <a:solidFill>
                  <a:srgbClr val="FF0000"/>
                </a:solidFill>
                <a:latin typeface="Arial Black" panose="020B0A04020102020204" pitchFamily="34" charset="0"/>
              </a:rPr>
              <a:t>Activació</a:t>
            </a:r>
          </a:p>
        </p:txBody>
      </p:sp>
      <p:cxnSp>
        <p:nvCxnSpPr>
          <p:cNvPr id="148" name="Connector corbat 98">
            <a:extLst>
              <a:ext uri="{FF2B5EF4-FFF2-40B4-BE49-F238E27FC236}">
                <a16:creationId xmlns:a16="http://schemas.microsoft.com/office/drawing/2014/main" id="{0E1509A7-5450-4254-B22B-DFF7DC3D8805}"/>
              </a:ext>
            </a:extLst>
          </p:cNvPr>
          <p:cNvCxnSpPr>
            <a:cxnSpLocks/>
            <a:stCxn id="143" idx="2"/>
            <a:endCxn id="118" idx="0"/>
          </p:cNvCxnSpPr>
          <p:nvPr/>
        </p:nvCxnSpPr>
        <p:spPr>
          <a:xfrm rot="16200000" flipH="1">
            <a:off x="1245499" y="2846779"/>
            <a:ext cx="1668461" cy="89"/>
          </a:xfrm>
          <a:prstGeom prst="curved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0" name="Imagen 149">
            <a:extLst>
              <a:ext uri="{FF2B5EF4-FFF2-40B4-BE49-F238E27FC236}">
                <a16:creationId xmlns:a16="http://schemas.microsoft.com/office/drawing/2014/main" id="{AE1BD084-08C4-41DC-A985-123E62AA9C45}"/>
              </a:ext>
            </a:extLst>
          </p:cNvPr>
          <p:cNvPicPr>
            <a:picLocks noChangeAspect="1"/>
          </p:cNvPicPr>
          <p:nvPr/>
        </p:nvPicPr>
        <p:blipFill>
          <a:blip r:embed="rId6"/>
          <a:stretch>
            <a:fillRect/>
          </a:stretch>
        </p:blipFill>
        <p:spPr>
          <a:xfrm>
            <a:off x="1880145" y="4258034"/>
            <a:ext cx="333308" cy="333308"/>
          </a:xfrm>
          <a:prstGeom prst="rect">
            <a:avLst/>
          </a:prstGeom>
        </p:spPr>
      </p:pic>
      <p:sp>
        <p:nvSpPr>
          <p:cNvPr id="151" name="61 Rectángulo redondeado">
            <a:extLst>
              <a:ext uri="{FF2B5EF4-FFF2-40B4-BE49-F238E27FC236}">
                <a16:creationId xmlns:a16="http://schemas.microsoft.com/office/drawing/2014/main" id="{708FB331-F329-49C1-97E0-E232E111FCA1}"/>
              </a:ext>
            </a:extLst>
          </p:cNvPr>
          <p:cNvSpPr/>
          <p:nvPr/>
        </p:nvSpPr>
        <p:spPr>
          <a:xfrm>
            <a:off x="6868141" y="2982361"/>
            <a:ext cx="1090893" cy="2915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700" b="1" dirty="0">
                <a:solidFill>
                  <a:schemeClr val="tx1"/>
                </a:solidFill>
                <a:latin typeface="Arial Black" panose="020B0A04020102020204" pitchFamily="34" charset="0"/>
              </a:rPr>
              <a:t>Pla IMA i </a:t>
            </a:r>
            <a:r>
              <a:rPr lang="ca-ES" sz="700" b="1" dirty="0" err="1">
                <a:solidFill>
                  <a:schemeClr val="tx1"/>
                </a:solidFill>
                <a:latin typeface="Arial Black" panose="020B0A04020102020204" pitchFamily="34" charset="0"/>
              </a:rPr>
              <a:t>postIMA</a:t>
            </a:r>
            <a:r>
              <a:rPr lang="ca-ES" sz="700" b="1" dirty="0">
                <a:solidFill>
                  <a:schemeClr val="tx1"/>
                </a:solidFill>
                <a:latin typeface="Arial Black" panose="020B0A04020102020204" pitchFamily="34" charset="0"/>
              </a:rPr>
              <a:t> Comitè de Crisi</a:t>
            </a:r>
          </a:p>
        </p:txBody>
      </p:sp>
      <p:cxnSp>
        <p:nvCxnSpPr>
          <p:cNvPr id="152" name="Connector corbat 48">
            <a:extLst>
              <a:ext uri="{FF2B5EF4-FFF2-40B4-BE49-F238E27FC236}">
                <a16:creationId xmlns:a16="http://schemas.microsoft.com/office/drawing/2014/main" id="{322D7488-9FFA-4083-89E8-955EA23F087A}"/>
              </a:ext>
            </a:extLst>
          </p:cNvPr>
          <p:cNvCxnSpPr>
            <a:cxnSpLocks/>
            <a:stCxn id="177" idx="2"/>
            <a:endCxn id="151" idx="0"/>
          </p:cNvCxnSpPr>
          <p:nvPr/>
        </p:nvCxnSpPr>
        <p:spPr>
          <a:xfrm rot="5400000">
            <a:off x="7230746" y="2645204"/>
            <a:ext cx="520000" cy="154315"/>
          </a:xfrm>
          <a:prstGeom prst="curved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61 Rectángulo redondeado">
            <a:extLst>
              <a:ext uri="{FF2B5EF4-FFF2-40B4-BE49-F238E27FC236}">
                <a16:creationId xmlns:a16="http://schemas.microsoft.com/office/drawing/2014/main" id="{5582D129-658E-4E33-A639-5E98F541A63A}"/>
              </a:ext>
            </a:extLst>
          </p:cNvPr>
          <p:cNvSpPr/>
          <p:nvPr/>
        </p:nvSpPr>
        <p:spPr>
          <a:xfrm>
            <a:off x="1333884" y="4536654"/>
            <a:ext cx="1491779" cy="239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600" b="1" dirty="0">
                <a:solidFill>
                  <a:schemeClr val="tx1"/>
                </a:solidFill>
                <a:latin typeface="Arial Black" panose="020B0A04020102020204" pitchFamily="34" charset="0"/>
              </a:rPr>
              <a:t>Atenció mèdica i psicològica</a:t>
            </a:r>
          </a:p>
        </p:txBody>
      </p:sp>
      <p:sp>
        <p:nvSpPr>
          <p:cNvPr id="155" name="61 Rectángulo redondeado">
            <a:extLst>
              <a:ext uri="{FF2B5EF4-FFF2-40B4-BE49-F238E27FC236}">
                <a16:creationId xmlns:a16="http://schemas.microsoft.com/office/drawing/2014/main" id="{FFF2C1E2-B74F-4869-AE71-AF938166D26E}"/>
              </a:ext>
            </a:extLst>
          </p:cNvPr>
          <p:cNvSpPr/>
          <p:nvPr/>
        </p:nvSpPr>
        <p:spPr>
          <a:xfrm>
            <a:off x="5604503" y="4962269"/>
            <a:ext cx="2413157" cy="30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600" b="1" dirty="0">
                <a:solidFill>
                  <a:schemeClr val="tx1"/>
                </a:solidFill>
                <a:latin typeface="Arial Black" panose="020B0A04020102020204" pitchFamily="34" charset="0"/>
              </a:rPr>
              <a:t>Atenció mèdica, salut mental i social sanitària</a:t>
            </a:r>
          </a:p>
        </p:txBody>
      </p:sp>
      <p:sp>
        <p:nvSpPr>
          <p:cNvPr id="156" name="61 Rectángulo redondeado">
            <a:extLst>
              <a:ext uri="{FF2B5EF4-FFF2-40B4-BE49-F238E27FC236}">
                <a16:creationId xmlns:a16="http://schemas.microsoft.com/office/drawing/2014/main" id="{3E65394C-F15D-47D9-9CD2-731C8B6FEA69}"/>
              </a:ext>
            </a:extLst>
          </p:cNvPr>
          <p:cNvSpPr/>
          <p:nvPr/>
        </p:nvSpPr>
        <p:spPr>
          <a:xfrm>
            <a:off x="6879365" y="4730096"/>
            <a:ext cx="1115145" cy="264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900" b="1" dirty="0">
                <a:solidFill>
                  <a:schemeClr val="tx1"/>
                </a:solidFill>
                <a:latin typeface="Arial Black" panose="020B0A04020102020204" pitchFamily="34" charset="0"/>
              </a:rPr>
              <a:t>CUAP, CAPIBE</a:t>
            </a:r>
          </a:p>
        </p:txBody>
      </p:sp>
      <p:cxnSp>
        <p:nvCxnSpPr>
          <p:cNvPr id="157" name="Connector corbat 98">
            <a:extLst>
              <a:ext uri="{FF2B5EF4-FFF2-40B4-BE49-F238E27FC236}">
                <a16:creationId xmlns:a16="http://schemas.microsoft.com/office/drawing/2014/main" id="{17514079-7769-494C-B719-EA0445109E34}"/>
              </a:ext>
            </a:extLst>
          </p:cNvPr>
          <p:cNvCxnSpPr>
            <a:cxnSpLocks/>
            <a:stCxn id="75" idx="2"/>
            <a:endCxn id="133" idx="0"/>
          </p:cNvCxnSpPr>
          <p:nvPr/>
        </p:nvCxnSpPr>
        <p:spPr>
          <a:xfrm rot="5400000">
            <a:off x="6455429" y="3918381"/>
            <a:ext cx="245515" cy="657137"/>
          </a:xfrm>
          <a:prstGeom prst="curved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Connector corbat 98">
            <a:extLst>
              <a:ext uri="{FF2B5EF4-FFF2-40B4-BE49-F238E27FC236}">
                <a16:creationId xmlns:a16="http://schemas.microsoft.com/office/drawing/2014/main" id="{05C42FBC-8693-486D-B379-B61D5D342109}"/>
              </a:ext>
            </a:extLst>
          </p:cNvPr>
          <p:cNvCxnSpPr>
            <a:cxnSpLocks/>
            <a:stCxn id="75" idx="2"/>
            <a:endCxn id="134" idx="0"/>
          </p:cNvCxnSpPr>
          <p:nvPr/>
        </p:nvCxnSpPr>
        <p:spPr>
          <a:xfrm rot="16200000" flipH="1">
            <a:off x="7063157" y="3967789"/>
            <a:ext cx="259548" cy="572354"/>
          </a:xfrm>
          <a:prstGeom prst="curved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2" name="CuadroTexto 161">
            <a:extLst>
              <a:ext uri="{FF2B5EF4-FFF2-40B4-BE49-F238E27FC236}">
                <a16:creationId xmlns:a16="http://schemas.microsoft.com/office/drawing/2014/main" id="{7A12B791-A757-4461-8C8E-8CF0BE7D6702}"/>
              </a:ext>
            </a:extLst>
          </p:cNvPr>
          <p:cNvSpPr txBox="1"/>
          <p:nvPr/>
        </p:nvSpPr>
        <p:spPr>
          <a:xfrm>
            <a:off x="9613061" y="3634691"/>
            <a:ext cx="2177885" cy="246221"/>
          </a:xfrm>
          <a:prstGeom prst="rect">
            <a:avLst/>
          </a:prstGeom>
          <a:noFill/>
          <a:ln w="28575">
            <a:solidFill>
              <a:srgbClr val="FFC000"/>
            </a:solidFill>
          </a:ln>
        </p:spPr>
        <p:txBody>
          <a:bodyPr wrap="square" rtlCol="0">
            <a:spAutoFit/>
          </a:bodyPr>
          <a:lstStyle/>
          <a:p>
            <a:pPr algn="ctr"/>
            <a:r>
              <a:rPr lang="ca-ES" sz="1000" b="1" dirty="0">
                <a:latin typeface="Arial Black" panose="020B0A04020102020204" pitchFamily="34" charset="0"/>
              </a:rPr>
              <a:t>Continuïtat cap al territori</a:t>
            </a:r>
          </a:p>
        </p:txBody>
      </p:sp>
      <p:sp>
        <p:nvSpPr>
          <p:cNvPr id="163" name="CuadroTexto 162">
            <a:extLst>
              <a:ext uri="{FF2B5EF4-FFF2-40B4-BE49-F238E27FC236}">
                <a16:creationId xmlns:a16="http://schemas.microsoft.com/office/drawing/2014/main" id="{58FD0E56-9145-4CA1-8097-9DE61E481936}"/>
              </a:ext>
            </a:extLst>
          </p:cNvPr>
          <p:cNvSpPr txBox="1"/>
          <p:nvPr/>
        </p:nvSpPr>
        <p:spPr>
          <a:xfrm>
            <a:off x="9935723" y="4124064"/>
            <a:ext cx="1544250" cy="246221"/>
          </a:xfrm>
          <a:prstGeom prst="rect">
            <a:avLst/>
          </a:prstGeom>
          <a:noFill/>
          <a:ln>
            <a:solidFill>
              <a:srgbClr val="FFC000"/>
            </a:solidFill>
          </a:ln>
        </p:spPr>
        <p:txBody>
          <a:bodyPr wrap="square" rtlCol="0">
            <a:spAutoFit/>
          </a:bodyPr>
          <a:lstStyle/>
          <a:p>
            <a:pPr algn="ctr"/>
            <a:r>
              <a:rPr lang="ca-ES" sz="1000" dirty="0"/>
              <a:t>Salut mental comunitària</a:t>
            </a:r>
          </a:p>
        </p:txBody>
      </p:sp>
      <p:sp>
        <p:nvSpPr>
          <p:cNvPr id="164" name="CuadroTexto 163">
            <a:extLst>
              <a:ext uri="{FF2B5EF4-FFF2-40B4-BE49-F238E27FC236}">
                <a16:creationId xmlns:a16="http://schemas.microsoft.com/office/drawing/2014/main" id="{A25E592F-56A9-435A-A92A-5CDB35BBE354}"/>
              </a:ext>
            </a:extLst>
          </p:cNvPr>
          <p:cNvSpPr txBox="1"/>
          <p:nvPr/>
        </p:nvSpPr>
        <p:spPr>
          <a:xfrm>
            <a:off x="9935723" y="3871503"/>
            <a:ext cx="1544250" cy="246221"/>
          </a:xfrm>
          <a:prstGeom prst="rect">
            <a:avLst/>
          </a:prstGeom>
          <a:noFill/>
          <a:ln>
            <a:solidFill>
              <a:srgbClr val="FFC000"/>
            </a:solidFill>
          </a:ln>
        </p:spPr>
        <p:txBody>
          <a:bodyPr wrap="square" rtlCol="0">
            <a:spAutoFit/>
          </a:bodyPr>
          <a:lstStyle/>
          <a:p>
            <a:pPr algn="ctr"/>
            <a:r>
              <a:rPr lang="ca-ES" sz="1000" dirty="0"/>
              <a:t>Atenció primària</a:t>
            </a:r>
          </a:p>
        </p:txBody>
      </p:sp>
      <p:cxnSp>
        <p:nvCxnSpPr>
          <p:cNvPr id="165" name="105 Conector angular">
            <a:extLst>
              <a:ext uri="{FF2B5EF4-FFF2-40B4-BE49-F238E27FC236}">
                <a16:creationId xmlns:a16="http://schemas.microsoft.com/office/drawing/2014/main" id="{81409362-F7C0-4F5D-8068-E15CD11E46CF}"/>
              </a:ext>
            </a:extLst>
          </p:cNvPr>
          <p:cNvCxnSpPr>
            <a:cxnSpLocks/>
            <a:stCxn id="162" idx="1"/>
            <a:endCxn id="135" idx="3"/>
          </p:cNvCxnSpPr>
          <p:nvPr/>
        </p:nvCxnSpPr>
        <p:spPr>
          <a:xfrm rot="10800000" flipV="1">
            <a:off x="8103147" y="3757802"/>
            <a:ext cx="1509915" cy="6706"/>
          </a:xfrm>
          <a:prstGeom prst="bentConnector3">
            <a:avLst>
              <a:gd name="adj1" fmla="val 50000"/>
            </a:avLst>
          </a:prstGeom>
          <a:ln w="3175">
            <a:solidFill>
              <a:srgbClr val="FFC000"/>
            </a:solidFill>
            <a:headEnd type="none" w="med" len="med"/>
            <a:tailEnd type="none" w="lg" len="med"/>
          </a:ln>
        </p:spPr>
        <p:style>
          <a:lnRef idx="1">
            <a:schemeClr val="accent1"/>
          </a:lnRef>
          <a:fillRef idx="0">
            <a:schemeClr val="accent1"/>
          </a:fillRef>
          <a:effectRef idx="0">
            <a:schemeClr val="accent1"/>
          </a:effectRef>
          <a:fontRef idx="minor">
            <a:schemeClr val="tx1"/>
          </a:fontRef>
        </p:style>
      </p:cxnSp>
      <p:grpSp>
        <p:nvGrpSpPr>
          <p:cNvPr id="166" name="Grupo 165">
            <a:extLst>
              <a:ext uri="{FF2B5EF4-FFF2-40B4-BE49-F238E27FC236}">
                <a16:creationId xmlns:a16="http://schemas.microsoft.com/office/drawing/2014/main" id="{F1C40116-9C9C-42C7-9FAB-58F5AF597647}"/>
              </a:ext>
            </a:extLst>
          </p:cNvPr>
          <p:cNvGrpSpPr/>
          <p:nvPr/>
        </p:nvGrpSpPr>
        <p:grpSpPr>
          <a:xfrm>
            <a:off x="223606" y="5811335"/>
            <a:ext cx="941987" cy="545015"/>
            <a:chOff x="5499696" y="1135537"/>
            <a:chExt cx="941987" cy="545015"/>
          </a:xfrm>
        </p:grpSpPr>
        <p:pic>
          <p:nvPicPr>
            <p:cNvPr id="167" name="Imagen 166">
              <a:extLst>
                <a:ext uri="{FF2B5EF4-FFF2-40B4-BE49-F238E27FC236}">
                  <a16:creationId xmlns:a16="http://schemas.microsoft.com/office/drawing/2014/main" id="{0C9396D1-BAC6-4898-BE71-EE36E1B7D0CE}"/>
                </a:ext>
              </a:extLst>
            </p:cNvPr>
            <p:cNvPicPr>
              <a:picLocks noChangeAspect="1"/>
            </p:cNvPicPr>
            <p:nvPr/>
          </p:nvPicPr>
          <p:blipFill>
            <a:blip r:embed="rId7"/>
            <a:stretch>
              <a:fillRect/>
            </a:stretch>
          </p:blipFill>
          <p:spPr>
            <a:xfrm>
              <a:off x="5550631" y="1164282"/>
              <a:ext cx="759029" cy="173875"/>
            </a:xfrm>
            <a:prstGeom prst="rect">
              <a:avLst/>
            </a:prstGeom>
          </p:spPr>
        </p:pic>
        <p:sp>
          <p:nvSpPr>
            <p:cNvPr id="168" name="CuadroTexto 167">
              <a:extLst>
                <a:ext uri="{FF2B5EF4-FFF2-40B4-BE49-F238E27FC236}">
                  <a16:creationId xmlns:a16="http://schemas.microsoft.com/office/drawing/2014/main" id="{07C5389A-496B-4D5C-ACBA-BB9148FBA87E}"/>
                </a:ext>
              </a:extLst>
            </p:cNvPr>
            <p:cNvSpPr txBox="1"/>
            <p:nvPr/>
          </p:nvSpPr>
          <p:spPr>
            <a:xfrm>
              <a:off x="5499696" y="1341998"/>
              <a:ext cx="941987" cy="338554"/>
            </a:xfrm>
            <a:prstGeom prst="rect">
              <a:avLst/>
            </a:prstGeom>
            <a:noFill/>
          </p:spPr>
          <p:txBody>
            <a:bodyPr wrap="square" rtlCol="0">
              <a:spAutoFit/>
            </a:bodyPr>
            <a:lstStyle/>
            <a:p>
              <a:pPr algn="ctr"/>
              <a:r>
                <a:rPr lang="ca-ES" sz="800" dirty="0"/>
                <a:t>Oficina d’Atenció a la víctima</a:t>
              </a:r>
            </a:p>
          </p:txBody>
        </p:sp>
        <p:sp>
          <p:nvSpPr>
            <p:cNvPr id="169" name="Rectángulo 168">
              <a:extLst>
                <a:ext uri="{FF2B5EF4-FFF2-40B4-BE49-F238E27FC236}">
                  <a16:creationId xmlns:a16="http://schemas.microsoft.com/office/drawing/2014/main" id="{E11E16C6-D677-4657-925F-72B2C7CA539E}"/>
                </a:ext>
              </a:extLst>
            </p:cNvPr>
            <p:cNvSpPr/>
            <p:nvPr/>
          </p:nvSpPr>
          <p:spPr>
            <a:xfrm>
              <a:off x="5504122" y="1135537"/>
              <a:ext cx="870702" cy="526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pic>
        <p:nvPicPr>
          <p:cNvPr id="170" name="Picture 2" descr="Resultat d'imatges de IMLCFC">
            <a:extLst>
              <a:ext uri="{FF2B5EF4-FFF2-40B4-BE49-F238E27FC236}">
                <a16:creationId xmlns:a16="http://schemas.microsoft.com/office/drawing/2014/main" id="{44F497B2-C878-4557-B1A9-3FCE799ADE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157" y="5475931"/>
            <a:ext cx="693720" cy="281824"/>
          </a:xfrm>
          <a:prstGeom prst="rect">
            <a:avLst/>
          </a:prstGeom>
          <a:noFill/>
          <a:extLst>
            <a:ext uri="{909E8E84-426E-40DD-AFC4-6F175D3DCCD1}">
              <a14:hiddenFill xmlns:a14="http://schemas.microsoft.com/office/drawing/2010/main">
                <a:solidFill>
                  <a:srgbClr val="FFFFFF"/>
                </a:solidFill>
              </a14:hiddenFill>
            </a:ext>
          </a:extLst>
        </p:spPr>
      </p:pic>
      <p:cxnSp>
        <p:nvCxnSpPr>
          <p:cNvPr id="171" name="Connector corbat 48">
            <a:extLst>
              <a:ext uri="{FF2B5EF4-FFF2-40B4-BE49-F238E27FC236}">
                <a16:creationId xmlns:a16="http://schemas.microsoft.com/office/drawing/2014/main" id="{2C1D6C39-2083-4382-BDB5-295837BF6ED3}"/>
              </a:ext>
            </a:extLst>
          </p:cNvPr>
          <p:cNvCxnSpPr>
            <a:cxnSpLocks/>
            <a:stCxn id="169" idx="0"/>
            <a:endCxn id="91" idx="1"/>
          </p:cNvCxnSpPr>
          <p:nvPr/>
        </p:nvCxnSpPr>
        <p:spPr>
          <a:xfrm rot="5400000" flipH="1" flipV="1">
            <a:off x="578658" y="4957156"/>
            <a:ext cx="938904" cy="769455"/>
          </a:xfrm>
          <a:prstGeom prst="curvedConnector2">
            <a:avLst/>
          </a:prstGeom>
          <a:ln w="3175">
            <a:solidFill>
              <a:schemeClr val="tx1"/>
            </a:solidFill>
            <a:prstDash val="lg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2" name="Diagrama de flujo: conector fuera de página 171">
            <a:extLst>
              <a:ext uri="{FF2B5EF4-FFF2-40B4-BE49-F238E27FC236}">
                <a16:creationId xmlns:a16="http://schemas.microsoft.com/office/drawing/2014/main" id="{F336107C-55ED-4DDA-B2D6-B5B6AC788DCC}"/>
              </a:ext>
            </a:extLst>
          </p:cNvPr>
          <p:cNvSpPr/>
          <p:nvPr/>
        </p:nvSpPr>
        <p:spPr>
          <a:xfrm>
            <a:off x="1834957" y="5256018"/>
            <a:ext cx="238432" cy="237838"/>
          </a:xfrm>
          <a:prstGeom prst="flowChartOffpage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a:t>
            </a:r>
          </a:p>
        </p:txBody>
      </p:sp>
      <p:sp>
        <p:nvSpPr>
          <p:cNvPr id="173" name="Diagrama de flujo: conector fuera de página 172">
            <a:extLst>
              <a:ext uri="{FF2B5EF4-FFF2-40B4-BE49-F238E27FC236}">
                <a16:creationId xmlns:a16="http://schemas.microsoft.com/office/drawing/2014/main" id="{3DCC2DD2-215E-4C57-A15B-67DAC7D40C87}"/>
              </a:ext>
            </a:extLst>
          </p:cNvPr>
          <p:cNvSpPr/>
          <p:nvPr/>
        </p:nvSpPr>
        <p:spPr>
          <a:xfrm rot="16200000">
            <a:off x="11516327" y="4135085"/>
            <a:ext cx="238432" cy="237838"/>
          </a:xfrm>
          <a:prstGeom prst="flowChartOffpage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dirty="0"/>
              <a:t>b</a:t>
            </a:r>
          </a:p>
        </p:txBody>
      </p:sp>
      <p:sp>
        <p:nvSpPr>
          <p:cNvPr id="174" name="QuadreDeText 1">
            <a:extLst>
              <a:ext uri="{FF2B5EF4-FFF2-40B4-BE49-F238E27FC236}">
                <a16:creationId xmlns:a16="http://schemas.microsoft.com/office/drawing/2014/main" id="{3E9D84CF-B328-43C4-BB5F-A3F9C46E290D}"/>
              </a:ext>
            </a:extLst>
          </p:cNvPr>
          <p:cNvSpPr txBox="1"/>
          <p:nvPr/>
        </p:nvSpPr>
        <p:spPr>
          <a:xfrm>
            <a:off x="2127384" y="4976088"/>
            <a:ext cx="646768" cy="276999"/>
          </a:xfrm>
          <a:prstGeom prst="rect">
            <a:avLst/>
          </a:prstGeom>
          <a:noFill/>
          <a:ln>
            <a:noFill/>
          </a:ln>
        </p:spPr>
        <p:txBody>
          <a:bodyPr wrap="square" rtlCol="0">
            <a:spAutoFit/>
          </a:bodyPr>
          <a:lstStyle/>
          <a:p>
            <a:pPr algn="ctr"/>
            <a:r>
              <a:rPr lang="ca-ES" sz="600" b="1" dirty="0"/>
              <a:t>Primers auxilis psicològics</a:t>
            </a:r>
          </a:p>
        </p:txBody>
      </p:sp>
      <p:sp>
        <p:nvSpPr>
          <p:cNvPr id="175" name="23 CuadroTexto">
            <a:extLst>
              <a:ext uri="{FF2B5EF4-FFF2-40B4-BE49-F238E27FC236}">
                <a16:creationId xmlns:a16="http://schemas.microsoft.com/office/drawing/2014/main" id="{DDC27924-BE28-4A01-8A82-40019C28D9CD}"/>
              </a:ext>
            </a:extLst>
          </p:cNvPr>
          <p:cNvSpPr txBox="1"/>
          <p:nvPr/>
        </p:nvSpPr>
        <p:spPr>
          <a:xfrm>
            <a:off x="6272932" y="1429289"/>
            <a:ext cx="1661542" cy="276999"/>
          </a:xfrm>
          <a:prstGeom prst="rect">
            <a:avLst/>
          </a:prstGeom>
          <a:noFill/>
          <a:ln w="28575">
            <a:solidFill>
              <a:schemeClr val="accent1"/>
            </a:solidFill>
          </a:ln>
        </p:spPr>
        <p:txBody>
          <a:bodyPr wrap="square" rtlCol="0">
            <a:spAutoFit/>
          </a:bodyPr>
          <a:lstStyle/>
          <a:p>
            <a:pPr algn="ctr"/>
            <a:r>
              <a:rPr lang="ca-ES" sz="1200" b="1" dirty="0">
                <a:latin typeface="Arial Black" pitchFamily="34" charset="0"/>
              </a:rPr>
              <a:t>Comandament</a:t>
            </a:r>
          </a:p>
        </p:txBody>
      </p:sp>
      <p:sp>
        <p:nvSpPr>
          <p:cNvPr id="176" name="52 CuadroTexto">
            <a:extLst>
              <a:ext uri="{FF2B5EF4-FFF2-40B4-BE49-F238E27FC236}">
                <a16:creationId xmlns:a16="http://schemas.microsoft.com/office/drawing/2014/main" id="{6539B37F-218D-47C9-8D31-5AC5B2214346}"/>
              </a:ext>
            </a:extLst>
          </p:cNvPr>
          <p:cNvSpPr txBox="1"/>
          <p:nvPr/>
        </p:nvSpPr>
        <p:spPr>
          <a:xfrm>
            <a:off x="6374113" y="2126639"/>
            <a:ext cx="939974" cy="415498"/>
          </a:xfrm>
          <a:prstGeom prst="rect">
            <a:avLst/>
          </a:prstGeom>
          <a:noFill/>
          <a:ln w="12700">
            <a:solidFill>
              <a:schemeClr val="accent1">
                <a:lumMod val="75000"/>
              </a:schemeClr>
            </a:solidFill>
          </a:ln>
        </p:spPr>
        <p:txBody>
          <a:bodyPr wrap="square" rtlCol="0">
            <a:spAutoFit/>
          </a:bodyPr>
          <a:lstStyle/>
          <a:p>
            <a:pPr algn="ctr"/>
            <a:r>
              <a:rPr lang="ca-ES" sz="1050" b="1" dirty="0">
                <a:latin typeface="Arial Black" pitchFamily="34" charset="0"/>
              </a:rPr>
              <a:t>Gerència territorial</a:t>
            </a:r>
          </a:p>
        </p:txBody>
      </p:sp>
      <p:pic>
        <p:nvPicPr>
          <p:cNvPr id="177" name="Picture 2" descr="Resultat d'imatges de consorci d'educació de barcelona">
            <a:extLst>
              <a:ext uri="{FF2B5EF4-FFF2-40B4-BE49-F238E27FC236}">
                <a16:creationId xmlns:a16="http://schemas.microsoft.com/office/drawing/2014/main" id="{E6FDF5DC-5972-4DAF-AA02-38AE8C4993E3}"/>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7953" t="30904" r="63515" b="29695"/>
          <a:stretch/>
        </p:blipFill>
        <p:spPr bwMode="auto">
          <a:xfrm>
            <a:off x="7416530" y="2211513"/>
            <a:ext cx="302746" cy="250848"/>
          </a:xfrm>
          <a:prstGeom prst="rect">
            <a:avLst/>
          </a:prstGeom>
          <a:noFill/>
          <a:extLst>
            <a:ext uri="{909E8E84-426E-40DD-AFC4-6F175D3DCCD1}">
              <a14:hiddenFill xmlns:a14="http://schemas.microsoft.com/office/drawing/2010/main">
                <a:solidFill>
                  <a:srgbClr val="FFFFFF"/>
                </a:solidFill>
              </a14:hiddenFill>
            </a:ext>
          </a:extLst>
        </p:spPr>
      </p:pic>
      <p:pic>
        <p:nvPicPr>
          <p:cNvPr id="178" name="Imagen 177">
            <a:extLst>
              <a:ext uri="{FF2B5EF4-FFF2-40B4-BE49-F238E27FC236}">
                <a16:creationId xmlns:a16="http://schemas.microsoft.com/office/drawing/2014/main" id="{7DDFADF9-22D5-4E4F-91FD-B40B55DAE3C2}"/>
              </a:ext>
            </a:extLst>
          </p:cNvPr>
          <p:cNvPicPr>
            <a:picLocks noChangeAspect="1"/>
          </p:cNvPicPr>
          <p:nvPr/>
        </p:nvPicPr>
        <p:blipFill>
          <a:blip r:embed="rId10"/>
          <a:stretch>
            <a:fillRect/>
          </a:stretch>
        </p:blipFill>
        <p:spPr>
          <a:xfrm>
            <a:off x="6274149" y="1704618"/>
            <a:ext cx="1208521" cy="393615"/>
          </a:xfrm>
          <a:prstGeom prst="rect">
            <a:avLst/>
          </a:prstGeom>
        </p:spPr>
      </p:pic>
      <p:sp>
        <p:nvSpPr>
          <p:cNvPr id="179" name="Rectángulo 178">
            <a:extLst>
              <a:ext uri="{FF2B5EF4-FFF2-40B4-BE49-F238E27FC236}">
                <a16:creationId xmlns:a16="http://schemas.microsoft.com/office/drawing/2014/main" id="{1D27D7EB-9318-48DB-B507-227B3554FAFC}"/>
              </a:ext>
            </a:extLst>
          </p:cNvPr>
          <p:cNvSpPr/>
          <p:nvPr/>
        </p:nvSpPr>
        <p:spPr>
          <a:xfrm>
            <a:off x="6272453" y="1704619"/>
            <a:ext cx="1662021" cy="9390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0" name="QuadreDeText 99">
            <a:extLst>
              <a:ext uri="{FF2B5EF4-FFF2-40B4-BE49-F238E27FC236}">
                <a16:creationId xmlns:a16="http://schemas.microsoft.com/office/drawing/2014/main" id="{DC6E229B-045E-4BE4-BAE3-C026E1A9A71F}"/>
              </a:ext>
            </a:extLst>
          </p:cNvPr>
          <p:cNvSpPr txBox="1"/>
          <p:nvPr/>
        </p:nvSpPr>
        <p:spPr>
          <a:xfrm>
            <a:off x="7314087" y="1820847"/>
            <a:ext cx="624424" cy="230832"/>
          </a:xfrm>
          <a:prstGeom prst="rect">
            <a:avLst/>
          </a:prstGeom>
          <a:noFill/>
        </p:spPr>
        <p:txBody>
          <a:bodyPr wrap="square" rtlCol="0">
            <a:spAutoFit/>
          </a:bodyPr>
          <a:lstStyle/>
          <a:p>
            <a:pPr algn="ctr"/>
            <a:r>
              <a:rPr lang="ca-ES" sz="900" dirty="0">
                <a:latin typeface="Arial Black" panose="020B0A04020102020204" pitchFamily="34" charset="0"/>
              </a:rPr>
              <a:t>CECAT</a:t>
            </a:r>
          </a:p>
        </p:txBody>
      </p:sp>
      <p:sp>
        <p:nvSpPr>
          <p:cNvPr id="181" name="3 CuadroTexto">
            <a:extLst>
              <a:ext uri="{FF2B5EF4-FFF2-40B4-BE49-F238E27FC236}">
                <a16:creationId xmlns:a16="http://schemas.microsoft.com/office/drawing/2014/main" id="{714C614F-9D05-4B6A-BC63-A713FE77DB9E}"/>
              </a:ext>
            </a:extLst>
          </p:cNvPr>
          <p:cNvSpPr txBox="1"/>
          <p:nvPr/>
        </p:nvSpPr>
        <p:spPr>
          <a:xfrm>
            <a:off x="7288878" y="2657231"/>
            <a:ext cx="744450" cy="218425"/>
          </a:xfrm>
          <a:prstGeom prst="rect">
            <a:avLst/>
          </a:prstGeom>
          <a:noFill/>
          <a:ln>
            <a:noFill/>
          </a:ln>
        </p:spPr>
        <p:txBody>
          <a:bodyPr wrap="square" rtlCol="0">
            <a:spAutoFit/>
          </a:bodyPr>
          <a:lstStyle/>
          <a:p>
            <a:pPr algn="ctr"/>
            <a:r>
              <a:rPr lang="ca-ES" sz="800" b="1" dirty="0">
                <a:solidFill>
                  <a:srgbClr val="FF0000"/>
                </a:solidFill>
                <a:latin typeface="Arial Black" panose="020B0A04020102020204" pitchFamily="34" charset="0"/>
              </a:rPr>
              <a:t>Activació</a:t>
            </a:r>
          </a:p>
        </p:txBody>
      </p:sp>
      <p:sp>
        <p:nvSpPr>
          <p:cNvPr id="183" name="Rectángulo 182">
            <a:extLst>
              <a:ext uri="{FF2B5EF4-FFF2-40B4-BE49-F238E27FC236}">
                <a16:creationId xmlns:a16="http://schemas.microsoft.com/office/drawing/2014/main" id="{9F13C683-163F-4CC1-8CCC-A4BD26A2A11E}"/>
              </a:ext>
            </a:extLst>
          </p:cNvPr>
          <p:cNvSpPr/>
          <p:nvPr/>
        </p:nvSpPr>
        <p:spPr>
          <a:xfrm>
            <a:off x="1487525" y="1345102"/>
            <a:ext cx="2011854" cy="781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84" name="Conector: curvado 183">
            <a:extLst>
              <a:ext uri="{FF2B5EF4-FFF2-40B4-BE49-F238E27FC236}">
                <a16:creationId xmlns:a16="http://schemas.microsoft.com/office/drawing/2014/main" id="{B5D9052D-2C5B-4628-8110-CC1EFE5F9544}"/>
              </a:ext>
            </a:extLst>
          </p:cNvPr>
          <p:cNvCxnSpPr>
            <a:cxnSpLocks/>
            <a:stCxn id="144" idx="2"/>
            <a:endCxn id="135" idx="0"/>
          </p:cNvCxnSpPr>
          <p:nvPr/>
        </p:nvCxnSpPr>
        <p:spPr>
          <a:xfrm rot="16200000" flipH="1">
            <a:off x="6159785" y="2948398"/>
            <a:ext cx="681049" cy="689559"/>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5" name="Imagen 184">
            <a:extLst>
              <a:ext uri="{FF2B5EF4-FFF2-40B4-BE49-F238E27FC236}">
                <a16:creationId xmlns:a16="http://schemas.microsoft.com/office/drawing/2014/main" id="{4A117497-21E1-4E03-8CE0-70D9305E4EB9}"/>
              </a:ext>
            </a:extLst>
          </p:cNvPr>
          <p:cNvPicPr>
            <a:picLocks noChangeAspect="1"/>
          </p:cNvPicPr>
          <p:nvPr/>
        </p:nvPicPr>
        <p:blipFill rotWithShape="1">
          <a:blip r:embed="rId11"/>
          <a:srcRect r="21266" b="14055"/>
          <a:stretch/>
        </p:blipFill>
        <p:spPr>
          <a:xfrm>
            <a:off x="7874528" y="4862582"/>
            <a:ext cx="232067" cy="226977"/>
          </a:xfrm>
          <a:prstGeom prst="rect">
            <a:avLst/>
          </a:prstGeom>
          <a:ln>
            <a:noFill/>
          </a:ln>
        </p:spPr>
      </p:pic>
      <p:pic>
        <p:nvPicPr>
          <p:cNvPr id="186" name="Imatge 110" descr="IMA logo">
            <a:extLst>
              <a:ext uri="{FF2B5EF4-FFF2-40B4-BE49-F238E27FC236}">
                <a16:creationId xmlns:a16="http://schemas.microsoft.com/office/drawing/2014/main" id="{25CE85E0-A66D-4EAE-9FD6-FD8BAEADCF64}"/>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1103086" cy="1146629"/>
          </a:xfrm>
          <a:prstGeom prst="rect">
            <a:avLst/>
          </a:prstGeom>
          <a:noFill/>
          <a:ln>
            <a:noFill/>
          </a:ln>
        </p:spPr>
      </p:pic>
      <p:sp>
        <p:nvSpPr>
          <p:cNvPr id="188" name="3 CuadroTexto">
            <a:extLst>
              <a:ext uri="{FF2B5EF4-FFF2-40B4-BE49-F238E27FC236}">
                <a16:creationId xmlns:a16="http://schemas.microsoft.com/office/drawing/2014/main" id="{94522A8B-DD46-47B2-995F-0EE720FAF759}"/>
              </a:ext>
            </a:extLst>
          </p:cNvPr>
          <p:cNvSpPr txBox="1"/>
          <p:nvPr/>
        </p:nvSpPr>
        <p:spPr>
          <a:xfrm>
            <a:off x="2829468" y="4560833"/>
            <a:ext cx="2656588" cy="215444"/>
          </a:xfrm>
          <a:prstGeom prst="rect">
            <a:avLst/>
          </a:prstGeom>
          <a:noFill/>
          <a:ln>
            <a:noFill/>
          </a:ln>
        </p:spPr>
        <p:txBody>
          <a:bodyPr wrap="square" rtlCol="0">
            <a:spAutoFit/>
          </a:bodyPr>
          <a:lstStyle/>
          <a:p>
            <a:pPr algn="ctr"/>
            <a:r>
              <a:rPr lang="ca-ES" sz="800" b="1" dirty="0">
                <a:solidFill>
                  <a:srgbClr val="FFFF00"/>
                </a:solidFill>
                <a:latin typeface="Arial Black" panose="020B0A04020102020204" pitchFamily="34" charset="0"/>
              </a:rPr>
              <a:t>Missatge d’evacuació individual d’1 afectat</a:t>
            </a:r>
          </a:p>
        </p:txBody>
      </p:sp>
      <p:sp>
        <p:nvSpPr>
          <p:cNvPr id="189" name="CuadroTexto 188">
            <a:extLst>
              <a:ext uri="{FF2B5EF4-FFF2-40B4-BE49-F238E27FC236}">
                <a16:creationId xmlns:a16="http://schemas.microsoft.com/office/drawing/2014/main" id="{252BF891-A04A-43C2-A6D5-F2D36E370FBA}"/>
              </a:ext>
            </a:extLst>
          </p:cNvPr>
          <p:cNvSpPr txBox="1"/>
          <p:nvPr/>
        </p:nvSpPr>
        <p:spPr>
          <a:xfrm>
            <a:off x="7143079" y="5253087"/>
            <a:ext cx="963516" cy="400110"/>
          </a:xfrm>
          <a:prstGeom prst="rect">
            <a:avLst/>
          </a:prstGeom>
          <a:solidFill>
            <a:schemeClr val="accent4">
              <a:lumMod val="60000"/>
              <a:lumOff val="40000"/>
              <a:alpha val="50000"/>
            </a:schemeClr>
          </a:solidFill>
          <a:ln>
            <a:noFill/>
          </a:ln>
        </p:spPr>
        <p:txBody>
          <a:bodyPr wrap="square" rtlCol="0">
            <a:spAutoFit/>
          </a:bodyPr>
          <a:lstStyle/>
          <a:p>
            <a:pPr algn="ctr"/>
            <a:r>
              <a:rPr lang="ca-ES" sz="1000" b="1" dirty="0">
                <a:latin typeface="Arial Black" panose="020B0A04020102020204" pitchFamily="34" charset="0"/>
              </a:rPr>
              <a:t>Continuïtat interna</a:t>
            </a:r>
          </a:p>
        </p:txBody>
      </p:sp>
      <p:pic>
        <p:nvPicPr>
          <p:cNvPr id="190" name="Picture 2" descr="Resultado de imagen de flecha circular">
            <a:extLst>
              <a:ext uri="{FF2B5EF4-FFF2-40B4-BE49-F238E27FC236}">
                <a16:creationId xmlns:a16="http://schemas.microsoft.com/office/drawing/2014/main" id="{8C96C3D3-06A9-43DD-9676-D7E1520AA75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79108" y="5303174"/>
            <a:ext cx="300354" cy="300354"/>
          </a:xfrm>
          <a:prstGeom prst="rect">
            <a:avLst/>
          </a:prstGeom>
          <a:noFill/>
          <a:extLst>
            <a:ext uri="{909E8E84-426E-40DD-AFC4-6F175D3DCCD1}">
              <a14:hiddenFill xmlns:a14="http://schemas.microsoft.com/office/drawing/2010/main">
                <a:solidFill>
                  <a:srgbClr val="FFFFFF"/>
                </a:solidFill>
              </a14:hiddenFill>
            </a:ext>
          </a:extLst>
        </p:spPr>
      </p:pic>
      <p:sp>
        <p:nvSpPr>
          <p:cNvPr id="191" name="Flecha: pentágono 190">
            <a:extLst>
              <a:ext uri="{FF2B5EF4-FFF2-40B4-BE49-F238E27FC236}">
                <a16:creationId xmlns:a16="http://schemas.microsoft.com/office/drawing/2014/main" id="{5C554F7D-7816-4287-9B42-E9B4693A6BB9}"/>
              </a:ext>
            </a:extLst>
          </p:cNvPr>
          <p:cNvSpPr/>
          <p:nvPr/>
        </p:nvSpPr>
        <p:spPr>
          <a:xfrm>
            <a:off x="3570255" y="1667562"/>
            <a:ext cx="2595554" cy="12185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2" name="3 CuadroTexto">
            <a:extLst>
              <a:ext uri="{FF2B5EF4-FFF2-40B4-BE49-F238E27FC236}">
                <a16:creationId xmlns:a16="http://schemas.microsoft.com/office/drawing/2014/main" id="{19F65973-7BDB-4182-A9B1-1463C8B5BE30}"/>
              </a:ext>
            </a:extLst>
          </p:cNvPr>
          <p:cNvSpPr txBox="1"/>
          <p:nvPr/>
        </p:nvSpPr>
        <p:spPr>
          <a:xfrm>
            <a:off x="3494911" y="1611091"/>
            <a:ext cx="2656588" cy="215444"/>
          </a:xfrm>
          <a:prstGeom prst="rect">
            <a:avLst/>
          </a:prstGeom>
          <a:noFill/>
          <a:ln>
            <a:noFill/>
          </a:ln>
        </p:spPr>
        <p:txBody>
          <a:bodyPr wrap="square" rtlCol="0">
            <a:spAutoFit/>
          </a:bodyPr>
          <a:lstStyle/>
          <a:p>
            <a:pPr algn="ctr"/>
            <a:r>
              <a:rPr lang="ca-ES" sz="800" b="1" dirty="0">
                <a:solidFill>
                  <a:srgbClr val="FFFF00"/>
                </a:solidFill>
                <a:latin typeface="Arial Black" panose="020B0A04020102020204" pitchFamily="34" charset="0"/>
              </a:rPr>
              <a:t>Missatge d’activació global</a:t>
            </a:r>
          </a:p>
        </p:txBody>
      </p:sp>
      <p:pic>
        <p:nvPicPr>
          <p:cNvPr id="193" name="Imagen 192">
            <a:extLst>
              <a:ext uri="{FF2B5EF4-FFF2-40B4-BE49-F238E27FC236}">
                <a16:creationId xmlns:a16="http://schemas.microsoft.com/office/drawing/2014/main" id="{BC47C02D-551A-4736-918F-2D63218FCF46}"/>
              </a:ext>
            </a:extLst>
          </p:cNvPr>
          <p:cNvPicPr>
            <a:picLocks noChangeAspect="1"/>
          </p:cNvPicPr>
          <p:nvPr/>
        </p:nvPicPr>
        <p:blipFill>
          <a:blip r:embed="rId14"/>
          <a:stretch>
            <a:fillRect/>
          </a:stretch>
        </p:blipFill>
        <p:spPr>
          <a:xfrm>
            <a:off x="2795512" y="3833944"/>
            <a:ext cx="340726" cy="357840"/>
          </a:xfrm>
          <a:prstGeom prst="rect">
            <a:avLst/>
          </a:prstGeom>
        </p:spPr>
      </p:pic>
      <p:sp>
        <p:nvSpPr>
          <p:cNvPr id="194" name="QuadreDeText 99">
            <a:extLst>
              <a:ext uri="{FF2B5EF4-FFF2-40B4-BE49-F238E27FC236}">
                <a16:creationId xmlns:a16="http://schemas.microsoft.com/office/drawing/2014/main" id="{CF76D2D7-2A00-4ADD-A2D0-B3C0C27C93B1}"/>
              </a:ext>
            </a:extLst>
          </p:cNvPr>
          <p:cNvSpPr txBox="1"/>
          <p:nvPr/>
        </p:nvSpPr>
        <p:spPr>
          <a:xfrm>
            <a:off x="3077959" y="3888441"/>
            <a:ext cx="774105" cy="230832"/>
          </a:xfrm>
          <a:prstGeom prst="rect">
            <a:avLst/>
          </a:prstGeom>
          <a:noFill/>
        </p:spPr>
        <p:txBody>
          <a:bodyPr wrap="square" rtlCol="0">
            <a:spAutoFit/>
          </a:bodyPr>
          <a:lstStyle/>
          <a:p>
            <a:pPr algn="ctr"/>
            <a:r>
              <a:rPr lang="ca-ES" sz="900" b="1" dirty="0" err="1"/>
              <a:t>Autolimitat</a:t>
            </a:r>
            <a:endParaRPr lang="ca-ES" sz="900" b="1" dirty="0"/>
          </a:p>
        </p:txBody>
      </p:sp>
      <p:pic>
        <p:nvPicPr>
          <p:cNvPr id="195" name="Imagen 194">
            <a:extLst>
              <a:ext uri="{FF2B5EF4-FFF2-40B4-BE49-F238E27FC236}">
                <a16:creationId xmlns:a16="http://schemas.microsoft.com/office/drawing/2014/main" id="{F7B4644A-4058-4894-AE23-6D8318F096E8}"/>
              </a:ext>
            </a:extLst>
          </p:cNvPr>
          <p:cNvPicPr>
            <a:picLocks noChangeAspect="1"/>
          </p:cNvPicPr>
          <p:nvPr/>
        </p:nvPicPr>
        <p:blipFill>
          <a:blip r:embed="rId14"/>
          <a:stretch>
            <a:fillRect/>
          </a:stretch>
        </p:blipFill>
        <p:spPr>
          <a:xfrm>
            <a:off x="5616615" y="4001085"/>
            <a:ext cx="340726" cy="357840"/>
          </a:xfrm>
          <a:prstGeom prst="rect">
            <a:avLst/>
          </a:prstGeom>
        </p:spPr>
      </p:pic>
      <p:sp>
        <p:nvSpPr>
          <p:cNvPr id="196" name="QuadreDeText 99">
            <a:extLst>
              <a:ext uri="{FF2B5EF4-FFF2-40B4-BE49-F238E27FC236}">
                <a16:creationId xmlns:a16="http://schemas.microsoft.com/office/drawing/2014/main" id="{67C070D1-DB44-4791-A280-33D5C0DC980C}"/>
              </a:ext>
            </a:extLst>
          </p:cNvPr>
          <p:cNvSpPr txBox="1"/>
          <p:nvPr/>
        </p:nvSpPr>
        <p:spPr>
          <a:xfrm>
            <a:off x="5839700" y="4055582"/>
            <a:ext cx="774105" cy="230832"/>
          </a:xfrm>
          <a:prstGeom prst="rect">
            <a:avLst/>
          </a:prstGeom>
          <a:noFill/>
        </p:spPr>
        <p:txBody>
          <a:bodyPr wrap="square" rtlCol="0">
            <a:spAutoFit/>
          </a:bodyPr>
          <a:lstStyle/>
          <a:p>
            <a:r>
              <a:rPr lang="ca-ES" sz="900" b="1" dirty="0"/>
              <a:t>&lt;24 hores</a:t>
            </a:r>
          </a:p>
        </p:txBody>
      </p:sp>
      <p:cxnSp>
        <p:nvCxnSpPr>
          <p:cNvPr id="197" name="Connector corbat 48">
            <a:extLst>
              <a:ext uri="{FF2B5EF4-FFF2-40B4-BE49-F238E27FC236}">
                <a16:creationId xmlns:a16="http://schemas.microsoft.com/office/drawing/2014/main" id="{31ABBCD8-3EA7-4411-BBD1-02623C2B2BE3}"/>
              </a:ext>
            </a:extLst>
          </p:cNvPr>
          <p:cNvCxnSpPr>
            <a:cxnSpLocks/>
            <a:stCxn id="185" idx="3"/>
            <a:endCxn id="163" idx="2"/>
          </p:cNvCxnSpPr>
          <p:nvPr/>
        </p:nvCxnSpPr>
        <p:spPr>
          <a:xfrm flipV="1">
            <a:off x="8106595" y="4370285"/>
            <a:ext cx="2601253" cy="605786"/>
          </a:xfrm>
          <a:prstGeom prst="curvedConnector2">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QuadreDeText 206">
            <a:extLst>
              <a:ext uri="{FF2B5EF4-FFF2-40B4-BE49-F238E27FC236}">
                <a16:creationId xmlns:a16="http://schemas.microsoft.com/office/drawing/2014/main" id="{26CB39F0-BB79-449D-A490-95D0594DA278}"/>
              </a:ext>
            </a:extLst>
          </p:cNvPr>
          <p:cNvSpPr txBox="1"/>
          <p:nvPr/>
        </p:nvSpPr>
        <p:spPr>
          <a:xfrm>
            <a:off x="1804400" y="4003857"/>
            <a:ext cx="886190" cy="261610"/>
          </a:xfrm>
          <a:prstGeom prst="rect">
            <a:avLst/>
          </a:prstGeom>
          <a:solidFill>
            <a:schemeClr val="accent4">
              <a:lumMod val="60000"/>
              <a:lumOff val="40000"/>
            </a:schemeClr>
          </a:solidFill>
          <a:ln>
            <a:solidFill>
              <a:schemeClr val="accent4">
                <a:lumMod val="60000"/>
                <a:lumOff val="40000"/>
              </a:schemeClr>
            </a:solidFill>
          </a:ln>
        </p:spPr>
        <p:txBody>
          <a:bodyPr wrap="square" rtlCol="0">
            <a:spAutoFit/>
          </a:bodyPr>
          <a:lstStyle/>
          <a:p>
            <a:pPr algn="ctr"/>
            <a:r>
              <a:rPr lang="ca-ES" sz="1100" b="1" dirty="0">
                <a:latin typeface="Arial Black" panose="020B0A04020102020204" pitchFamily="34" charset="0"/>
              </a:rPr>
              <a:t>Sanitària</a:t>
            </a:r>
            <a:endParaRPr lang="es-ES" sz="1100" b="1" dirty="0">
              <a:latin typeface="Arial Black" panose="020B0A04020102020204" pitchFamily="34" charset="0"/>
            </a:endParaRPr>
          </a:p>
        </p:txBody>
      </p:sp>
      <p:sp>
        <p:nvSpPr>
          <p:cNvPr id="5" name="Fletxa doblada 4"/>
          <p:cNvSpPr/>
          <p:nvPr/>
        </p:nvSpPr>
        <p:spPr>
          <a:xfrm>
            <a:off x="3967622" y="4820235"/>
            <a:ext cx="1532744" cy="585569"/>
          </a:xfrm>
          <a:prstGeom prst="ben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800" dirty="0">
                <a:solidFill>
                  <a:schemeClr val="tx1"/>
                </a:solidFill>
              </a:rPr>
              <a:t>Espontanis</a:t>
            </a:r>
          </a:p>
        </p:txBody>
      </p:sp>
      <p:cxnSp>
        <p:nvCxnSpPr>
          <p:cNvPr id="100" name="Connector corbat 48">
            <a:extLst>
              <a:ext uri="{FF2B5EF4-FFF2-40B4-BE49-F238E27FC236}">
                <a16:creationId xmlns:a16="http://schemas.microsoft.com/office/drawing/2014/main" id="{322D7488-9FFA-4083-89E8-955EA23F087A}"/>
              </a:ext>
            </a:extLst>
          </p:cNvPr>
          <p:cNvCxnSpPr>
            <a:cxnSpLocks/>
            <a:stCxn id="151" idx="2"/>
            <a:endCxn id="75" idx="0"/>
          </p:cNvCxnSpPr>
          <p:nvPr/>
        </p:nvCxnSpPr>
        <p:spPr>
          <a:xfrm rot="5400000">
            <a:off x="6850436" y="3330207"/>
            <a:ext cx="619471" cy="506834"/>
          </a:xfrm>
          <a:prstGeom prst="curvedConnector3">
            <a:avLst>
              <a:gd name="adj1" fmla="val 50000"/>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1"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35734" y="3419764"/>
            <a:ext cx="323600" cy="323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6"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80350" y="2982361"/>
            <a:ext cx="323600" cy="323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QuadreDeText 9"/>
          <p:cNvSpPr txBox="1"/>
          <p:nvPr/>
        </p:nvSpPr>
        <p:spPr>
          <a:xfrm>
            <a:off x="8164394" y="5029782"/>
            <a:ext cx="1242827" cy="553998"/>
          </a:xfrm>
          <a:prstGeom prst="rect">
            <a:avLst/>
          </a:prstGeom>
          <a:noFill/>
        </p:spPr>
        <p:txBody>
          <a:bodyPr wrap="square" rtlCol="0">
            <a:spAutoFit/>
          </a:bodyPr>
          <a:lstStyle/>
          <a:p>
            <a:r>
              <a:rPr lang="ca-ES" sz="1000" dirty="0"/>
              <a:t>Registre específic</a:t>
            </a:r>
          </a:p>
          <a:p>
            <a:pPr marL="171450" indent="-171450">
              <a:buFont typeface="Arial" panose="020B0604020202020204" pitchFamily="34" charset="0"/>
              <a:buChar char="•"/>
            </a:pPr>
            <a:r>
              <a:rPr lang="ca-ES" sz="1000" dirty="0" err="1"/>
              <a:t>appIMA</a:t>
            </a:r>
            <a:endParaRPr lang="ca-ES" sz="1000" dirty="0"/>
          </a:p>
          <a:p>
            <a:pPr marL="171450" indent="-171450">
              <a:buFont typeface="Arial" panose="020B0604020202020204" pitchFamily="34" charset="0"/>
              <a:buChar char="•"/>
            </a:pPr>
            <a:r>
              <a:rPr lang="ca-ES" sz="1000" dirty="0"/>
              <a:t>CMBD</a:t>
            </a:r>
          </a:p>
        </p:txBody>
      </p:sp>
    </p:spTree>
    <p:extLst>
      <p:ext uri="{BB962C8B-B14F-4D97-AF65-F5344CB8AC3E}">
        <p14:creationId xmlns:p14="http://schemas.microsoft.com/office/powerpoint/2010/main" val="276530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5BF370-5053-4F49-AE93-1E4BF4837C24}"/>
              </a:ext>
            </a:extLst>
          </p:cNvPr>
          <p:cNvSpPr>
            <a:spLocks noGrp="1"/>
          </p:cNvSpPr>
          <p:nvPr>
            <p:ph type="dt" sz="half" idx="10"/>
          </p:nvPr>
        </p:nvSpPr>
        <p:spPr/>
        <p:txBody>
          <a:bodyPr/>
          <a:lstStyle/>
          <a:p>
            <a:fld id="{3DE28085-DF2D-42AF-92DC-44A8FC0B5610}"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2E9A00F9-0043-43A5-BF16-46EA6348EB47}"/>
              </a:ext>
            </a:extLst>
          </p:cNvPr>
          <p:cNvSpPr>
            <a:spLocks noGrp="1"/>
          </p:cNvSpPr>
          <p:nvPr>
            <p:ph type="ftr" sz="quarter" idx="11"/>
          </p:nvPr>
        </p:nvSpPr>
        <p:spPr/>
        <p:txBody>
          <a:bodyPr/>
          <a:lstStyle/>
          <a:p>
            <a:r>
              <a:rPr lang="fr-FR"/>
              <a:t>Model BCN</a:t>
            </a:r>
            <a:endParaRPr lang="ca-ES"/>
          </a:p>
        </p:txBody>
      </p:sp>
      <p:sp>
        <p:nvSpPr>
          <p:cNvPr id="4" name="Marcador de número de diapositiva 3">
            <a:extLst>
              <a:ext uri="{FF2B5EF4-FFF2-40B4-BE49-F238E27FC236}">
                <a16:creationId xmlns:a16="http://schemas.microsoft.com/office/drawing/2014/main" id="{539F5606-A0EF-4B06-8E16-50F03FFAEA59}"/>
              </a:ext>
            </a:extLst>
          </p:cNvPr>
          <p:cNvSpPr>
            <a:spLocks noGrp="1"/>
          </p:cNvSpPr>
          <p:nvPr>
            <p:ph type="sldNum" sz="quarter" idx="12"/>
          </p:nvPr>
        </p:nvSpPr>
        <p:spPr/>
        <p:txBody>
          <a:bodyPr/>
          <a:lstStyle/>
          <a:p>
            <a:fld id="{A16141FE-1E26-4942-B4D7-1D81C6F16BF5}" type="slidenum">
              <a:rPr lang="ca-ES" smtClean="0"/>
              <a:t>17</a:t>
            </a:fld>
            <a:endParaRPr lang="ca-ES"/>
          </a:p>
        </p:txBody>
      </p:sp>
      <p:cxnSp>
        <p:nvCxnSpPr>
          <p:cNvPr id="48" name="25 Conector angular">
            <a:extLst>
              <a:ext uri="{FF2B5EF4-FFF2-40B4-BE49-F238E27FC236}">
                <a16:creationId xmlns:a16="http://schemas.microsoft.com/office/drawing/2014/main" id="{2EEDDDC4-24C5-4D45-8BFE-96A2DDBB0E2D}"/>
              </a:ext>
            </a:extLst>
          </p:cNvPr>
          <p:cNvCxnSpPr>
            <a:cxnSpLocks/>
            <a:stCxn id="65" idx="0"/>
            <a:endCxn id="51" idx="2"/>
          </p:cNvCxnSpPr>
          <p:nvPr/>
        </p:nvCxnSpPr>
        <p:spPr>
          <a:xfrm rot="16200000" flipV="1">
            <a:off x="1454741" y="3319748"/>
            <a:ext cx="1514650" cy="2044"/>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52 CuadroTexto">
            <a:extLst>
              <a:ext uri="{FF2B5EF4-FFF2-40B4-BE49-F238E27FC236}">
                <a16:creationId xmlns:a16="http://schemas.microsoft.com/office/drawing/2014/main" id="{C0B74C3B-E1A6-494B-BA90-E4316F456BBC}"/>
              </a:ext>
            </a:extLst>
          </p:cNvPr>
          <p:cNvSpPr txBox="1"/>
          <p:nvPr/>
        </p:nvSpPr>
        <p:spPr>
          <a:xfrm>
            <a:off x="5503028" y="3916408"/>
            <a:ext cx="1140957" cy="253916"/>
          </a:xfrm>
          <a:prstGeom prst="rect">
            <a:avLst/>
          </a:prstGeom>
          <a:noFill/>
          <a:ln>
            <a:noFill/>
          </a:ln>
        </p:spPr>
        <p:txBody>
          <a:bodyPr wrap="square" rtlCol="0">
            <a:spAutoFit/>
          </a:bodyPr>
          <a:lstStyle/>
          <a:p>
            <a:pPr algn="ctr"/>
            <a:r>
              <a:rPr lang="ca-ES" sz="1050" b="1" dirty="0">
                <a:latin typeface="Arial Black" pitchFamily="34" charset="0"/>
              </a:rPr>
              <a:t>Interlocutors</a:t>
            </a:r>
          </a:p>
        </p:txBody>
      </p:sp>
      <p:pic>
        <p:nvPicPr>
          <p:cNvPr id="50" name="Picture 2" descr="http://identitatcorporativa.gencat.cat/web/sites/identitatcorporativa/.content/Documentacio/descarregues/dpt/COLOR/Salut/em_v.jpg">
            <a:extLst>
              <a:ext uri="{FF2B5EF4-FFF2-40B4-BE49-F238E27FC236}">
                <a16:creationId xmlns:a16="http://schemas.microsoft.com/office/drawing/2014/main" id="{43CFBA04-A23B-49AB-885C-1A5318998397}"/>
              </a:ext>
            </a:extLst>
          </p:cNvPr>
          <p:cNvPicPr>
            <a:picLocks noChangeAspect="1" noChangeArrowheads="1"/>
          </p:cNvPicPr>
          <p:nvPr/>
        </p:nvPicPr>
        <p:blipFill>
          <a:blip r:embed="rId2" cstate="print"/>
          <a:srcRect/>
          <a:stretch>
            <a:fillRect/>
          </a:stretch>
        </p:blipFill>
        <p:spPr bwMode="auto">
          <a:xfrm>
            <a:off x="1802929" y="1981482"/>
            <a:ext cx="863677" cy="319519"/>
          </a:xfrm>
          <a:prstGeom prst="rect">
            <a:avLst/>
          </a:prstGeom>
          <a:noFill/>
          <a:ln>
            <a:noFill/>
          </a:ln>
        </p:spPr>
      </p:pic>
      <p:sp>
        <p:nvSpPr>
          <p:cNvPr id="51" name="108 CuadroTexto">
            <a:extLst>
              <a:ext uri="{FF2B5EF4-FFF2-40B4-BE49-F238E27FC236}">
                <a16:creationId xmlns:a16="http://schemas.microsoft.com/office/drawing/2014/main" id="{643370F2-C4D8-498F-BD08-2C4C77295FA6}"/>
              </a:ext>
            </a:extLst>
          </p:cNvPr>
          <p:cNvSpPr txBox="1"/>
          <p:nvPr/>
        </p:nvSpPr>
        <p:spPr>
          <a:xfrm>
            <a:off x="1851092" y="2301835"/>
            <a:ext cx="719904" cy="261610"/>
          </a:xfrm>
          <a:prstGeom prst="rect">
            <a:avLst/>
          </a:prstGeom>
          <a:noFill/>
          <a:ln>
            <a:noFill/>
          </a:ln>
        </p:spPr>
        <p:txBody>
          <a:bodyPr wrap="square" rtlCol="0">
            <a:spAutoFit/>
          </a:bodyPr>
          <a:lstStyle/>
          <a:p>
            <a:pPr algn="ctr"/>
            <a:r>
              <a:rPr lang="ca-ES" sz="1100" dirty="0">
                <a:latin typeface="Arial Black" panose="020B0A04020102020204" pitchFamily="34" charset="0"/>
              </a:rPr>
              <a:t>CECOS</a:t>
            </a:r>
          </a:p>
        </p:txBody>
      </p:sp>
      <p:sp>
        <p:nvSpPr>
          <p:cNvPr id="52" name="QuadreDeText 99">
            <a:extLst>
              <a:ext uri="{FF2B5EF4-FFF2-40B4-BE49-F238E27FC236}">
                <a16:creationId xmlns:a16="http://schemas.microsoft.com/office/drawing/2014/main" id="{1674F9FC-0DBB-4C7E-AD42-4DF662ECABD3}"/>
              </a:ext>
            </a:extLst>
          </p:cNvPr>
          <p:cNvSpPr txBox="1"/>
          <p:nvPr/>
        </p:nvSpPr>
        <p:spPr>
          <a:xfrm>
            <a:off x="8190603" y="1993316"/>
            <a:ext cx="809708" cy="276999"/>
          </a:xfrm>
          <a:prstGeom prst="rect">
            <a:avLst/>
          </a:prstGeom>
          <a:noFill/>
        </p:spPr>
        <p:txBody>
          <a:bodyPr wrap="square" rtlCol="0">
            <a:spAutoFit/>
          </a:bodyPr>
          <a:lstStyle/>
          <a:p>
            <a:pPr algn="ctr"/>
            <a:r>
              <a:rPr lang="ca-ES" sz="1200" b="1" dirty="0"/>
              <a:t>CECOPAL</a:t>
            </a:r>
          </a:p>
        </p:txBody>
      </p:sp>
      <p:pic>
        <p:nvPicPr>
          <p:cNvPr id="53" name="Imagen 5">
            <a:extLst>
              <a:ext uri="{FF2B5EF4-FFF2-40B4-BE49-F238E27FC236}">
                <a16:creationId xmlns:a16="http://schemas.microsoft.com/office/drawing/2014/main" id="{2C1D2143-43B0-4363-8E58-9B78D250FF0E}"/>
              </a:ext>
            </a:extLst>
          </p:cNvPr>
          <p:cNvPicPr>
            <a:picLocks noChangeAspect="1"/>
          </p:cNvPicPr>
          <p:nvPr/>
        </p:nvPicPr>
        <p:blipFill>
          <a:blip r:embed="rId3"/>
          <a:stretch>
            <a:fillRect/>
          </a:stretch>
        </p:blipFill>
        <p:spPr>
          <a:xfrm>
            <a:off x="10817112" y="4186099"/>
            <a:ext cx="374700" cy="148007"/>
          </a:xfrm>
          <a:prstGeom prst="rect">
            <a:avLst/>
          </a:prstGeom>
        </p:spPr>
      </p:pic>
      <p:sp>
        <p:nvSpPr>
          <p:cNvPr id="54" name="Rectángulo 30">
            <a:extLst>
              <a:ext uri="{FF2B5EF4-FFF2-40B4-BE49-F238E27FC236}">
                <a16:creationId xmlns:a16="http://schemas.microsoft.com/office/drawing/2014/main" id="{AC7A7D4E-88D0-48E6-A662-B7BFDCC1E7A1}"/>
              </a:ext>
            </a:extLst>
          </p:cNvPr>
          <p:cNvSpPr/>
          <p:nvPr/>
        </p:nvSpPr>
        <p:spPr>
          <a:xfrm>
            <a:off x="1122878" y="295661"/>
            <a:ext cx="9552188" cy="523220"/>
          </a:xfrm>
          <a:prstGeom prst="rect">
            <a:avLst/>
          </a:prstGeom>
          <a:noFill/>
          <a:ln>
            <a:noFill/>
          </a:ln>
        </p:spPr>
        <p:txBody>
          <a:bodyPr wrap="square">
            <a:spAutoFit/>
          </a:bodyPr>
          <a:lstStyle/>
          <a:p>
            <a:r>
              <a:rPr lang="es-ES" sz="2800" b="1" dirty="0">
                <a:solidFill>
                  <a:srgbClr val="000000"/>
                </a:solidFill>
              </a:rPr>
              <a:t>3.- </a:t>
            </a:r>
            <a:r>
              <a:rPr lang="es-ES" sz="2800" b="1" dirty="0" err="1">
                <a:solidFill>
                  <a:srgbClr val="000000"/>
                </a:solidFill>
              </a:rPr>
              <a:t>Desactivació</a:t>
            </a:r>
            <a:r>
              <a:rPr lang="es-ES" sz="2800" b="1" dirty="0">
                <a:solidFill>
                  <a:srgbClr val="000000"/>
                </a:solidFill>
              </a:rPr>
              <a:t> IMA, </a:t>
            </a:r>
            <a:r>
              <a:rPr lang="es-ES" sz="2800" b="1" dirty="0" err="1">
                <a:solidFill>
                  <a:srgbClr val="000000"/>
                </a:solidFill>
              </a:rPr>
              <a:t>normalització</a:t>
            </a:r>
            <a:r>
              <a:rPr lang="es-ES" sz="2800" b="1" dirty="0">
                <a:solidFill>
                  <a:srgbClr val="000000"/>
                </a:solidFill>
              </a:rPr>
              <a:t> i </a:t>
            </a:r>
            <a:r>
              <a:rPr lang="es-ES" sz="2800" b="1" dirty="0" err="1">
                <a:solidFill>
                  <a:srgbClr val="000000"/>
                </a:solidFill>
              </a:rPr>
              <a:t>continuïtat</a:t>
            </a:r>
            <a:r>
              <a:rPr lang="es-ES" sz="2800" b="1" dirty="0">
                <a:solidFill>
                  <a:srgbClr val="000000"/>
                </a:solidFill>
              </a:rPr>
              <a:t> en el </a:t>
            </a:r>
            <a:r>
              <a:rPr lang="es-ES" sz="2800" b="1" dirty="0" err="1">
                <a:solidFill>
                  <a:srgbClr val="000000"/>
                </a:solidFill>
              </a:rPr>
              <a:t>territori</a:t>
            </a:r>
            <a:r>
              <a:rPr lang="es-ES" sz="2800" b="1" dirty="0">
                <a:solidFill>
                  <a:srgbClr val="000000"/>
                </a:solidFill>
              </a:rPr>
              <a:t>. </a:t>
            </a:r>
            <a:endParaRPr lang="ca-ES" sz="2800" b="1" dirty="0"/>
          </a:p>
        </p:txBody>
      </p:sp>
      <p:pic>
        <p:nvPicPr>
          <p:cNvPr id="55" name="Picture 2" descr="Resultado de imagen de catsalut">
            <a:extLst>
              <a:ext uri="{FF2B5EF4-FFF2-40B4-BE49-F238E27FC236}">
                <a16:creationId xmlns:a16="http://schemas.microsoft.com/office/drawing/2014/main" id="{969BF1D4-FDB3-4AD5-AB86-F36922035A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1256" y="3582352"/>
            <a:ext cx="322921" cy="33405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6" name="Connector corbat 70">
            <a:extLst>
              <a:ext uri="{FF2B5EF4-FFF2-40B4-BE49-F238E27FC236}">
                <a16:creationId xmlns:a16="http://schemas.microsoft.com/office/drawing/2014/main" id="{BFE56F5F-C646-4DC5-BC31-FC5013C30D8A}"/>
              </a:ext>
            </a:extLst>
          </p:cNvPr>
          <p:cNvCxnSpPr>
            <a:cxnSpLocks/>
            <a:stCxn id="58" idx="3"/>
            <a:endCxn id="49" idx="1"/>
          </p:cNvCxnSpPr>
          <p:nvPr/>
        </p:nvCxnSpPr>
        <p:spPr>
          <a:xfrm>
            <a:off x="2865665" y="1739991"/>
            <a:ext cx="2637363" cy="2303375"/>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7" name="Picture 4" descr="Resultado de imagen de ajuntament de barcelona">
            <a:extLst>
              <a:ext uri="{FF2B5EF4-FFF2-40B4-BE49-F238E27FC236}">
                <a16:creationId xmlns:a16="http://schemas.microsoft.com/office/drawing/2014/main" id="{39419DD2-9C6D-475F-A64C-9A61BF25B30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0070"/>
          <a:stretch/>
        </p:blipFill>
        <p:spPr bwMode="auto">
          <a:xfrm>
            <a:off x="8910073" y="2005195"/>
            <a:ext cx="272525" cy="272091"/>
          </a:xfrm>
          <a:prstGeom prst="rect">
            <a:avLst/>
          </a:prstGeom>
          <a:noFill/>
          <a:extLst>
            <a:ext uri="{909E8E84-426E-40DD-AFC4-6F175D3DCCD1}">
              <a14:hiddenFill xmlns:a14="http://schemas.microsoft.com/office/drawing/2010/main">
                <a:solidFill>
                  <a:srgbClr val="FFFFFF"/>
                </a:solidFill>
              </a14:hiddenFill>
            </a:ext>
          </a:extLst>
        </p:spPr>
      </p:pic>
      <p:sp>
        <p:nvSpPr>
          <p:cNvPr id="58" name="95 CuadroTexto">
            <a:extLst>
              <a:ext uri="{FF2B5EF4-FFF2-40B4-BE49-F238E27FC236}">
                <a16:creationId xmlns:a16="http://schemas.microsoft.com/office/drawing/2014/main" id="{32494065-51B7-488A-A6DB-594BC610E500}"/>
              </a:ext>
            </a:extLst>
          </p:cNvPr>
          <p:cNvSpPr txBox="1"/>
          <p:nvPr/>
        </p:nvSpPr>
        <p:spPr>
          <a:xfrm>
            <a:off x="1547388" y="1601491"/>
            <a:ext cx="1318277" cy="277000"/>
          </a:xfrm>
          <a:prstGeom prst="rect">
            <a:avLst/>
          </a:prstGeom>
          <a:noFill/>
          <a:ln w="28575">
            <a:solidFill>
              <a:srgbClr val="92D050"/>
            </a:solidFill>
          </a:ln>
        </p:spPr>
        <p:txBody>
          <a:bodyPr wrap="square" rtlCol="0">
            <a:spAutoFit/>
          </a:bodyPr>
          <a:lstStyle/>
          <a:p>
            <a:pPr algn="ctr"/>
            <a:r>
              <a:rPr lang="ca-ES" sz="1200" b="1" dirty="0">
                <a:latin typeface="Arial Black" panose="020B0A04020102020204" pitchFamily="34" charset="0"/>
              </a:rPr>
              <a:t>Desactivació</a:t>
            </a:r>
          </a:p>
        </p:txBody>
      </p:sp>
      <p:pic>
        <p:nvPicPr>
          <p:cNvPr id="64" name="Imagen 63">
            <a:extLst>
              <a:ext uri="{FF2B5EF4-FFF2-40B4-BE49-F238E27FC236}">
                <a16:creationId xmlns:a16="http://schemas.microsoft.com/office/drawing/2014/main" id="{DCBD3FE1-66DB-4C3F-B068-2D3B31AB992B}"/>
              </a:ext>
            </a:extLst>
          </p:cNvPr>
          <p:cNvPicPr>
            <a:picLocks noChangeAspect="1"/>
          </p:cNvPicPr>
          <p:nvPr/>
        </p:nvPicPr>
        <p:blipFill>
          <a:blip r:embed="rId6"/>
          <a:stretch>
            <a:fillRect/>
          </a:stretch>
        </p:blipFill>
        <p:spPr>
          <a:xfrm>
            <a:off x="1182566" y="4158321"/>
            <a:ext cx="333308" cy="333308"/>
          </a:xfrm>
          <a:prstGeom prst="rect">
            <a:avLst/>
          </a:prstGeom>
        </p:spPr>
      </p:pic>
      <p:sp>
        <p:nvSpPr>
          <p:cNvPr id="65" name="CuadroTexto 64">
            <a:extLst>
              <a:ext uri="{FF2B5EF4-FFF2-40B4-BE49-F238E27FC236}">
                <a16:creationId xmlns:a16="http://schemas.microsoft.com/office/drawing/2014/main" id="{EF8EEF71-C32A-47EC-95EF-70F61FBA6E4D}"/>
              </a:ext>
            </a:extLst>
          </p:cNvPr>
          <p:cNvSpPr txBox="1"/>
          <p:nvPr/>
        </p:nvSpPr>
        <p:spPr>
          <a:xfrm>
            <a:off x="1609321" y="4078095"/>
            <a:ext cx="1207534" cy="461665"/>
          </a:xfrm>
          <a:prstGeom prst="rect">
            <a:avLst/>
          </a:prstGeom>
          <a:solidFill>
            <a:schemeClr val="accent4">
              <a:lumMod val="60000"/>
              <a:lumOff val="40000"/>
            </a:schemeClr>
          </a:solidFill>
          <a:ln>
            <a:noFill/>
          </a:ln>
        </p:spPr>
        <p:txBody>
          <a:bodyPr wrap="square" rtlCol="0">
            <a:spAutoFit/>
          </a:bodyPr>
          <a:lstStyle/>
          <a:p>
            <a:pPr algn="ctr"/>
            <a:r>
              <a:rPr lang="es-ES" sz="1200" b="1" dirty="0"/>
              <a:t>Fi de </a:t>
            </a:r>
            <a:r>
              <a:rPr lang="es-ES" sz="1200" b="1" dirty="0" err="1"/>
              <a:t>l’operatiu</a:t>
            </a:r>
            <a:r>
              <a:rPr lang="es-ES" sz="1200" b="1" dirty="0"/>
              <a:t> </a:t>
            </a:r>
            <a:r>
              <a:rPr lang="es-ES" sz="1200" b="1" dirty="0" err="1"/>
              <a:t>sanitari</a:t>
            </a:r>
            <a:endParaRPr lang="es-ES" sz="1200" b="1" dirty="0"/>
          </a:p>
        </p:txBody>
      </p:sp>
      <p:cxnSp>
        <p:nvCxnSpPr>
          <p:cNvPr id="66" name="Connector corbat 63">
            <a:extLst>
              <a:ext uri="{FF2B5EF4-FFF2-40B4-BE49-F238E27FC236}">
                <a16:creationId xmlns:a16="http://schemas.microsoft.com/office/drawing/2014/main" id="{0040544E-D571-4188-9E36-5C3FCD508520}"/>
              </a:ext>
            </a:extLst>
          </p:cNvPr>
          <p:cNvCxnSpPr>
            <a:cxnSpLocks/>
            <a:stCxn id="58" idx="3"/>
            <a:endCxn id="82" idx="1"/>
          </p:cNvCxnSpPr>
          <p:nvPr/>
        </p:nvCxnSpPr>
        <p:spPr>
          <a:xfrm>
            <a:off x="2865665" y="1739991"/>
            <a:ext cx="2624577" cy="24809"/>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Connector corbat 63">
            <a:extLst>
              <a:ext uri="{FF2B5EF4-FFF2-40B4-BE49-F238E27FC236}">
                <a16:creationId xmlns:a16="http://schemas.microsoft.com/office/drawing/2014/main" id="{8288A0D7-D0CF-4D62-8E8E-F2E9B52F408A}"/>
              </a:ext>
            </a:extLst>
          </p:cNvPr>
          <p:cNvCxnSpPr>
            <a:cxnSpLocks/>
            <a:stCxn id="84" idx="2"/>
            <a:endCxn id="91" idx="0"/>
          </p:cNvCxnSpPr>
          <p:nvPr/>
        </p:nvCxnSpPr>
        <p:spPr>
          <a:xfrm rot="5400000">
            <a:off x="5608841" y="3186165"/>
            <a:ext cx="901656" cy="4438"/>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CuadroTexto 71">
            <a:extLst>
              <a:ext uri="{FF2B5EF4-FFF2-40B4-BE49-F238E27FC236}">
                <a16:creationId xmlns:a16="http://schemas.microsoft.com/office/drawing/2014/main" id="{C124F87E-5621-4F0D-AC03-658925EEDD43}"/>
              </a:ext>
            </a:extLst>
          </p:cNvPr>
          <p:cNvSpPr txBox="1"/>
          <p:nvPr/>
        </p:nvSpPr>
        <p:spPr>
          <a:xfrm>
            <a:off x="9487710" y="4051084"/>
            <a:ext cx="1187356" cy="461665"/>
          </a:xfrm>
          <a:prstGeom prst="rect">
            <a:avLst/>
          </a:prstGeom>
          <a:solidFill>
            <a:schemeClr val="accent4">
              <a:lumMod val="60000"/>
              <a:lumOff val="40000"/>
            </a:schemeClr>
          </a:solidFill>
          <a:ln>
            <a:noFill/>
          </a:ln>
        </p:spPr>
        <p:txBody>
          <a:bodyPr wrap="square" rtlCol="0">
            <a:spAutoFit/>
          </a:bodyPr>
          <a:lstStyle/>
          <a:p>
            <a:pPr algn="ctr"/>
            <a:r>
              <a:rPr lang="es-ES" sz="1200" b="1" dirty="0"/>
              <a:t>Fi de </a:t>
            </a:r>
            <a:r>
              <a:rPr lang="es-ES" sz="1200" b="1" dirty="0" err="1"/>
              <a:t>l’operatiu</a:t>
            </a:r>
            <a:r>
              <a:rPr lang="es-ES" sz="1200" b="1" dirty="0"/>
              <a:t> psicosocial</a:t>
            </a:r>
          </a:p>
        </p:txBody>
      </p:sp>
      <p:cxnSp>
        <p:nvCxnSpPr>
          <p:cNvPr id="77" name="Connector corbat 63">
            <a:extLst>
              <a:ext uri="{FF2B5EF4-FFF2-40B4-BE49-F238E27FC236}">
                <a16:creationId xmlns:a16="http://schemas.microsoft.com/office/drawing/2014/main" id="{47B61F54-1746-4E5D-94D1-8197353129F2}"/>
              </a:ext>
            </a:extLst>
          </p:cNvPr>
          <p:cNvCxnSpPr>
            <a:cxnSpLocks/>
            <a:stCxn id="72" idx="0"/>
            <a:endCxn id="52" idx="2"/>
          </p:cNvCxnSpPr>
          <p:nvPr/>
        </p:nvCxnSpPr>
        <p:spPr>
          <a:xfrm rot="16200000" flipV="1">
            <a:off x="8448039" y="2417734"/>
            <a:ext cx="1780769" cy="1485931"/>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CuadroTexto 78">
            <a:extLst>
              <a:ext uri="{FF2B5EF4-FFF2-40B4-BE49-F238E27FC236}">
                <a16:creationId xmlns:a16="http://schemas.microsoft.com/office/drawing/2014/main" id="{BA21F8C2-D5F5-4199-9F12-9D30C394BA1E}"/>
              </a:ext>
            </a:extLst>
          </p:cNvPr>
          <p:cNvSpPr txBox="1"/>
          <p:nvPr/>
        </p:nvSpPr>
        <p:spPr>
          <a:xfrm>
            <a:off x="2198737" y="3871595"/>
            <a:ext cx="657279" cy="246221"/>
          </a:xfrm>
          <a:prstGeom prst="rect">
            <a:avLst/>
          </a:prstGeom>
          <a:noFill/>
          <a:ln>
            <a:noFill/>
          </a:ln>
        </p:spPr>
        <p:txBody>
          <a:bodyPr wrap="square" rtlCol="0">
            <a:spAutoFit/>
          </a:bodyPr>
          <a:lstStyle/>
          <a:p>
            <a:pPr algn="ctr"/>
            <a:r>
              <a:rPr lang="ca-ES" sz="1000" b="1" i="1" dirty="0">
                <a:latin typeface="Arial Black" panose="020B0A04020102020204" pitchFamily="34" charset="0"/>
              </a:rPr>
              <a:t>in situ</a:t>
            </a:r>
          </a:p>
        </p:txBody>
      </p:sp>
      <p:sp>
        <p:nvSpPr>
          <p:cNvPr id="80" name="CuadroTexto 79">
            <a:extLst>
              <a:ext uri="{FF2B5EF4-FFF2-40B4-BE49-F238E27FC236}">
                <a16:creationId xmlns:a16="http://schemas.microsoft.com/office/drawing/2014/main" id="{66115835-EF3C-452B-9032-84CC5634C023}"/>
              </a:ext>
            </a:extLst>
          </p:cNvPr>
          <p:cNvSpPr txBox="1"/>
          <p:nvPr/>
        </p:nvSpPr>
        <p:spPr>
          <a:xfrm>
            <a:off x="10036230" y="3829956"/>
            <a:ext cx="657279" cy="246221"/>
          </a:xfrm>
          <a:prstGeom prst="rect">
            <a:avLst/>
          </a:prstGeom>
          <a:noFill/>
          <a:ln>
            <a:noFill/>
          </a:ln>
        </p:spPr>
        <p:txBody>
          <a:bodyPr wrap="square" rtlCol="0">
            <a:spAutoFit/>
          </a:bodyPr>
          <a:lstStyle/>
          <a:p>
            <a:pPr algn="ctr"/>
            <a:r>
              <a:rPr lang="ca-ES" sz="1000" b="1" i="1" dirty="0">
                <a:latin typeface="Arial Black" panose="020B0A04020102020204" pitchFamily="34" charset="0"/>
              </a:rPr>
              <a:t>in situ</a:t>
            </a:r>
          </a:p>
        </p:txBody>
      </p:sp>
      <p:sp>
        <p:nvSpPr>
          <p:cNvPr id="82" name="23 CuadroTexto">
            <a:extLst>
              <a:ext uri="{FF2B5EF4-FFF2-40B4-BE49-F238E27FC236}">
                <a16:creationId xmlns:a16="http://schemas.microsoft.com/office/drawing/2014/main" id="{10E8CD52-1A2D-458A-A6BF-C4AEC506FAE7}"/>
              </a:ext>
            </a:extLst>
          </p:cNvPr>
          <p:cNvSpPr txBox="1"/>
          <p:nvPr/>
        </p:nvSpPr>
        <p:spPr>
          <a:xfrm>
            <a:off x="5490242" y="1626300"/>
            <a:ext cx="1460278" cy="276999"/>
          </a:xfrm>
          <a:prstGeom prst="rect">
            <a:avLst/>
          </a:prstGeom>
          <a:noFill/>
          <a:ln w="28575">
            <a:solidFill>
              <a:schemeClr val="accent1"/>
            </a:solidFill>
          </a:ln>
        </p:spPr>
        <p:txBody>
          <a:bodyPr wrap="square" rtlCol="0">
            <a:spAutoFit/>
          </a:bodyPr>
          <a:lstStyle/>
          <a:p>
            <a:pPr algn="ctr"/>
            <a:r>
              <a:rPr lang="ca-ES" sz="1200" b="1" dirty="0">
                <a:latin typeface="Arial Black" pitchFamily="34" charset="0"/>
              </a:rPr>
              <a:t>Comandament</a:t>
            </a:r>
          </a:p>
        </p:txBody>
      </p:sp>
      <p:sp>
        <p:nvSpPr>
          <p:cNvPr id="84" name="52 CuadroTexto">
            <a:extLst>
              <a:ext uri="{FF2B5EF4-FFF2-40B4-BE49-F238E27FC236}">
                <a16:creationId xmlns:a16="http://schemas.microsoft.com/office/drawing/2014/main" id="{25033D64-1E84-412C-9153-A599142047EF}"/>
              </a:ext>
            </a:extLst>
          </p:cNvPr>
          <p:cNvSpPr txBox="1"/>
          <p:nvPr/>
        </p:nvSpPr>
        <p:spPr>
          <a:xfrm>
            <a:off x="5591901" y="2322058"/>
            <a:ext cx="939974" cy="415498"/>
          </a:xfrm>
          <a:prstGeom prst="rect">
            <a:avLst/>
          </a:prstGeom>
          <a:noFill/>
          <a:ln w="12700">
            <a:solidFill>
              <a:schemeClr val="accent1">
                <a:lumMod val="75000"/>
              </a:schemeClr>
            </a:solidFill>
          </a:ln>
        </p:spPr>
        <p:txBody>
          <a:bodyPr wrap="square" rtlCol="0">
            <a:spAutoFit/>
          </a:bodyPr>
          <a:lstStyle/>
          <a:p>
            <a:pPr algn="ctr"/>
            <a:r>
              <a:rPr lang="ca-ES" sz="1050" b="1" dirty="0">
                <a:latin typeface="Arial Black" pitchFamily="34" charset="0"/>
              </a:rPr>
              <a:t>Gerència territorial</a:t>
            </a:r>
          </a:p>
        </p:txBody>
      </p:sp>
      <p:pic>
        <p:nvPicPr>
          <p:cNvPr id="85" name="Picture 2" descr="Resultat d'imatges de consorci d'educació de barcelona">
            <a:extLst>
              <a:ext uri="{FF2B5EF4-FFF2-40B4-BE49-F238E27FC236}">
                <a16:creationId xmlns:a16="http://schemas.microsoft.com/office/drawing/2014/main" id="{86A5E3E9-E7D0-4ED7-8C9A-791C72901F2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953" t="30904" r="63515" b="29695"/>
          <a:stretch/>
        </p:blipFill>
        <p:spPr bwMode="auto">
          <a:xfrm>
            <a:off x="6585250" y="2396382"/>
            <a:ext cx="302746" cy="250848"/>
          </a:xfrm>
          <a:prstGeom prst="rect">
            <a:avLst/>
          </a:prstGeom>
          <a:noFill/>
          <a:extLst>
            <a:ext uri="{909E8E84-426E-40DD-AFC4-6F175D3DCCD1}">
              <a14:hiddenFill xmlns:a14="http://schemas.microsoft.com/office/drawing/2010/main">
                <a:solidFill>
                  <a:srgbClr val="FFFFFF"/>
                </a:solidFill>
              </a14:hiddenFill>
            </a:ext>
          </a:extLst>
        </p:spPr>
      </p:pic>
      <p:pic>
        <p:nvPicPr>
          <p:cNvPr id="86" name="Imagen 85">
            <a:extLst>
              <a:ext uri="{FF2B5EF4-FFF2-40B4-BE49-F238E27FC236}">
                <a16:creationId xmlns:a16="http://schemas.microsoft.com/office/drawing/2014/main" id="{86F05F9E-5B17-408F-AA34-4EA4D6B8C7F2}"/>
              </a:ext>
            </a:extLst>
          </p:cNvPr>
          <p:cNvPicPr>
            <a:picLocks noChangeAspect="1"/>
          </p:cNvPicPr>
          <p:nvPr/>
        </p:nvPicPr>
        <p:blipFill>
          <a:blip r:embed="rId8"/>
          <a:stretch>
            <a:fillRect/>
          </a:stretch>
        </p:blipFill>
        <p:spPr>
          <a:xfrm>
            <a:off x="5640356" y="1945590"/>
            <a:ext cx="1131333" cy="368475"/>
          </a:xfrm>
          <a:prstGeom prst="rect">
            <a:avLst/>
          </a:prstGeom>
        </p:spPr>
      </p:pic>
      <p:sp>
        <p:nvSpPr>
          <p:cNvPr id="87" name="Rectángulo 86">
            <a:extLst>
              <a:ext uri="{FF2B5EF4-FFF2-40B4-BE49-F238E27FC236}">
                <a16:creationId xmlns:a16="http://schemas.microsoft.com/office/drawing/2014/main" id="{D63A4CC7-D459-4898-85B7-0D0C304CA552}"/>
              </a:ext>
            </a:extLst>
          </p:cNvPr>
          <p:cNvSpPr/>
          <p:nvPr/>
        </p:nvSpPr>
        <p:spPr>
          <a:xfrm>
            <a:off x="5490242" y="1900038"/>
            <a:ext cx="1460756" cy="93906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8" name="Rectángulo 87">
            <a:extLst>
              <a:ext uri="{FF2B5EF4-FFF2-40B4-BE49-F238E27FC236}">
                <a16:creationId xmlns:a16="http://schemas.microsoft.com/office/drawing/2014/main" id="{224E35F7-9791-419A-A3EC-FE1005F47B44}"/>
              </a:ext>
            </a:extLst>
          </p:cNvPr>
          <p:cNvSpPr/>
          <p:nvPr/>
        </p:nvSpPr>
        <p:spPr>
          <a:xfrm>
            <a:off x="1553934" y="1890700"/>
            <a:ext cx="1311731" cy="67274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9" name="Connector corbat 63">
            <a:extLst>
              <a:ext uri="{FF2B5EF4-FFF2-40B4-BE49-F238E27FC236}">
                <a16:creationId xmlns:a16="http://schemas.microsoft.com/office/drawing/2014/main" id="{A831462B-B564-43ED-899B-C0D213DBB78F}"/>
              </a:ext>
            </a:extLst>
          </p:cNvPr>
          <p:cNvCxnSpPr>
            <a:cxnSpLocks/>
            <a:stCxn id="52" idx="1"/>
            <a:endCxn id="86" idx="3"/>
          </p:cNvCxnSpPr>
          <p:nvPr/>
        </p:nvCxnSpPr>
        <p:spPr>
          <a:xfrm rot="10800000">
            <a:off x="6771689" y="2129828"/>
            <a:ext cx="1418914" cy="1988"/>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0" name="Imatge 110" descr="IMA logo">
            <a:extLst>
              <a:ext uri="{FF2B5EF4-FFF2-40B4-BE49-F238E27FC236}">
                <a16:creationId xmlns:a16="http://schemas.microsoft.com/office/drawing/2014/main" id="{2178BAFF-6DC9-432B-A3A5-FBB5BC31B4A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1"/>
            <a:ext cx="1103086" cy="1073175"/>
          </a:xfrm>
          <a:prstGeom prst="rect">
            <a:avLst/>
          </a:prstGeom>
          <a:noFill/>
          <a:ln>
            <a:noFill/>
          </a:ln>
        </p:spPr>
      </p:pic>
      <p:sp>
        <p:nvSpPr>
          <p:cNvPr id="91" name="CuadroTexto 90">
            <a:extLst>
              <a:ext uri="{FF2B5EF4-FFF2-40B4-BE49-F238E27FC236}">
                <a16:creationId xmlns:a16="http://schemas.microsoft.com/office/drawing/2014/main" id="{92198777-8451-4493-963C-A4F3543D7A8A}"/>
              </a:ext>
            </a:extLst>
          </p:cNvPr>
          <p:cNvSpPr txBox="1"/>
          <p:nvPr/>
        </p:nvSpPr>
        <p:spPr>
          <a:xfrm>
            <a:off x="5012309" y="3639212"/>
            <a:ext cx="2090281" cy="276999"/>
          </a:xfrm>
          <a:prstGeom prst="rect">
            <a:avLst/>
          </a:prstGeom>
          <a:noFill/>
          <a:ln w="28575">
            <a:solidFill>
              <a:srgbClr val="FF0000"/>
            </a:solidFill>
          </a:ln>
        </p:spPr>
        <p:txBody>
          <a:bodyPr wrap="square" rtlCol="0">
            <a:spAutoFit/>
          </a:bodyPr>
          <a:lstStyle/>
          <a:p>
            <a:pPr algn="ctr"/>
            <a:r>
              <a:rPr lang="ca-ES" sz="1200" b="1" dirty="0">
                <a:latin typeface="Arial Black" panose="020B0A04020102020204" pitchFamily="34" charset="0"/>
              </a:rPr>
              <a:t>Centres sanitaris</a:t>
            </a:r>
          </a:p>
        </p:txBody>
      </p:sp>
      <p:sp>
        <p:nvSpPr>
          <p:cNvPr id="92" name="Rectángulo 91">
            <a:extLst>
              <a:ext uri="{FF2B5EF4-FFF2-40B4-BE49-F238E27FC236}">
                <a16:creationId xmlns:a16="http://schemas.microsoft.com/office/drawing/2014/main" id="{302D3882-52BD-41EB-9CDA-C0FBAD01756B}"/>
              </a:ext>
            </a:extLst>
          </p:cNvPr>
          <p:cNvSpPr/>
          <p:nvPr/>
        </p:nvSpPr>
        <p:spPr>
          <a:xfrm>
            <a:off x="5016180" y="3910210"/>
            <a:ext cx="2090281" cy="753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61 Rectángulo redondeado">
            <a:extLst>
              <a:ext uri="{FF2B5EF4-FFF2-40B4-BE49-F238E27FC236}">
                <a16:creationId xmlns:a16="http://schemas.microsoft.com/office/drawing/2014/main" id="{66EA7ECB-1AEB-4299-BE15-C145A24798A2}"/>
              </a:ext>
            </a:extLst>
          </p:cNvPr>
          <p:cNvSpPr/>
          <p:nvPr/>
        </p:nvSpPr>
        <p:spPr>
          <a:xfrm>
            <a:off x="5049847" y="4146240"/>
            <a:ext cx="847593" cy="2173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b="1" dirty="0">
                <a:solidFill>
                  <a:schemeClr val="tx1"/>
                </a:solidFill>
                <a:latin typeface="Arial Black" panose="020B0A04020102020204" pitchFamily="34" charset="0"/>
              </a:rPr>
              <a:t>Hospitals</a:t>
            </a:r>
          </a:p>
        </p:txBody>
      </p:sp>
      <p:sp>
        <p:nvSpPr>
          <p:cNvPr id="99" name="61 Rectángulo redondeado">
            <a:extLst>
              <a:ext uri="{FF2B5EF4-FFF2-40B4-BE49-F238E27FC236}">
                <a16:creationId xmlns:a16="http://schemas.microsoft.com/office/drawing/2014/main" id="{02093C7D-2BF8-47F2-8A6F-D7F040DE2BD3}"/>
              </a:ext>
            </a:extLst>
          </p:cNvPr>
          <p:cNvSpPr/>
          <p:nvPr/>
        </p:nvSpPr>
        <p:spPr>
          <a:xfrm>
            <a:off x="5938714" y="4110506"/>
            <a:ext cx="1115145" cy="2649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900" b="1" dirty="0">
                <a:solidFill>
                  <a:schemeClr val="tx1"/>
                </a:solidFill>
                <a:latin typeface="Arial Black" panose="020B0A04020102020204" pitchFamily="34" charset="0"/>
              </a:rPr>
              <a:t>CUAP, CAPIBE</a:t>
            </a:r>
          </a:p>
        </p:txBody>
      </p:sp>
      <p:sp>
        <p:nvSpPr>
          <p:cNvPr id="118" name="95 CuadroTexto">
            <a:extLst>
              <a:ext uri="{FF2B5EF4-FFF2-40B4-BE49-F238E27FC236}">
                <a16:creationId xmlns:a16="http://schemas.microsoft.com/office/drawing/2014/main" id="{26B3F0C3-CEB2-47C1-841E-43323B71FCEB}"/>
              </a:ext>
            </a:extLst>
          </p:cNvPr>
          <p:cNvSpPr txBox="1"/>
          <p:nvPr/>
        </p:nvSpPr>
        <p:spPr>
          <a:xfrm>
            <a:off x="5013812" y="5114727"/>
            <a:ext cx="2090281" cy="276999"/>
          </a:xfrm>
          <a:prstGeom prst="rect">
            <a:avLst/>
          </a:prstGeom>
          <a:noFill/>
          <a:ln w="28575">
            <a:solidFill>
              <a:srgbClr val="92D050"/>
            </a:solidFill>
          </a:ln>
        </p:spPr>
        <p:txBody>
          <a:bodyPr wrap="square" rtlCol="0">
            <a:spAutoFit/>
          </a:bodyPr>
          <a:lstStyle/>
          <a:p>
            <a:pPr algn="ctr"/>
            <a:r>
              <a:rPr lang="ca-ES" sz="1200" b="1" dirty="0">
                <a:latin typeface="Arial Black" panose="020B0A04020102020204" pitchFamily="34" charset="0"/>
              </a:rPr>
              <a:t>Retorn a la normalitat</a:t>
            </a:r>
          </a:p>
        </p:txBody>
      </p:sp>
      <p:sp>
        <p:nvSpPr>
          <p:cNvPr id="119" name="95 CuadroTexto">
            <a:extLst>
              <a:ext uri="{FF2B5EF4-FFF2-40B4-BE49-F238E27FC236}">
                <a16:creationId xmlns:a16="http://schemas.microsoft.com/office/drawing/2014/main" id="{EDC2B1B9-0B35-4D00-B6AF-2278368200AE}"/>
              </a:ext>
            </a:extLst>
          </p:cNvPr>
          <p:cNvSpPr txBox="1"/>
          <p:nvPr/>
        </p:nvSpPr>
        <p:spPr>
          <a:xfrm>
            <a:off x="5013812" y="5388358"/>
            <a:ext cx="2090281" cy="276999"/>
          </a:xfrm>
          <a:prstGeom prst="rect">
            <a:avLst/>
          </a:prstGeom>
          <a:noFill/>
          <a:ln w="28575">
            <a:solidFill>
              <a:srgbClr val="92D050"/>
            </a:solidFill>
          </a:ln>
        </p:spPr>
        <p:txBody>
          <a:bodyPr wrap="square" rtlCol="0">
            <a:spAutoFit/>
          </a:bodyPr>
          <a:lstStyle/>
          <a:p>
            <a:pPr algn="ctr"/>
            <a:r>
              <a:rPr lang="ca-ES" sz="1200" b="1" dirty="0">
                <a:latin typeface="Arial Black" panose="020B0A04020102020204" pitchFamily="34" charset="0"/>
              </a:rPr>
              <a:t>Reversió accions IMA</a:t>
            </a:r>
          </a:p>
        </p:txBody>
      </p:sp>
      <p:cxnSp>
        <p:nvCxnSpPr>
          <p:cNvPr id="125" name="Connector corbat 63">
            <a:extLst>
              <a:ext uri="{FF2B5EF4-FFF2-40B4-BE49-F238E27FC236}">
                <a16:creationId xmlns:a16="http://schemas.microsoft.com/office/drawing/2014/main" id="{EA2558F8-F0C9-4A7B-B101-6933657C4121}"/>
              </a:ext>
            </a:extLst>
          </p:cNvPr>
          <p:cNvCxnSpPr>
            <a:cxnSpLocks/>
            <a:stCxn id="92" idx="2"/>
            <a:endCxn id="118" idx="0"/>
          </p:cNvCxnSpPr>
          <p:nvPr/>
        </p:nvCxnSpPr>
        <p:spPr>
          <a:xfrm rot="5400000">
            <a:off x="5834741" y="4888147"/>
            <a:ext cx="450792" cy="2368"/>
          </a:xfrm>
          <a:prstGeom prst="curved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61 Rectángulo redondeado">
            <a:extLst>
              <a:ext uri="{FF2B5EF4-FFF2-40B4-BE49-F238E27FC236}">
                <a16:creationId xmlns:a16="http://schemas.microsoft.com/office/drawing/2014/main" id="{E305BCB3-10BA-497A-B567-585C8D7D3554}"/>
              </a:ext>
            </a:extLst>
          </p:cNvPr>
          <p:cNvSpPr/>
          <p:nvPr/>
        </p:nvSpPr>
        <p:spPr>
          <a:xfrm>
            <a:off x="5219237" y="4408236"/>
            <a:ext cx="1702874" cy="217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b="1" dirty="0">
                <a:solidFill>
                  <a:schemeClr val="tx1"/>
                </a:solidFill>
                <a:latin typeface="Arial Black" panose="020B0A04020102020204" pitchFamily="34" charset="0"/>
              </a:rPr>
              <a:t>Atenció intermèdia</a:t>
            </a:r>
          </a:p>
        </p:txBody>
      </p:sp>
      <p:sp>
        <p:nvSpPr>
          <p:cNvPr id="5" name="AutoShape 4" descr="Resultado de imagen de whats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Tree>
    <p:extLst>
      <p:ext uri="{BB962C8B-B14F-4D97-AF65-F5344CB8AC3E}">
        <p14:creationId xmlns:p14="http://schemas.microsoft.com/office/powerpoint/2010/main" val="73603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5BF370-5053-4F49-AE93-1E4BF4837C24}"/>
              </a:ext>
            </a:extLst>
          </p:cNvPr>
          <p:cNvSpPr>
            <a:spLocks noGrp="1"/>
          </p:cNvSpPr>
          <p:nvPr>
            <p:ph type="dt" sz="half" idx="10"/>
          </p:nvPr>
        </p:nvSpPr>
        <p:spPr/>
        <p:txBody>
          <a:bodyPr/>
          <a:lstStyle/>
          <a:p>
            <a:fld id="{09A2D77A-747E-427B-9FC0-A5ACB422D235}"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2E9A00F9-0043-43A5-BF16-46EA6348EB47}"/>
              </a:ext>
            </a:extLst>
          </p:cNvPr>
          <p:cNvSpPr>
            <a:spLocks noGrp="1"/>
          </p:cNvSpPr>
          <p:nvPr>
            <p:ph type="ftr" sz="quarter" idx="11"/>
          </p:nvPr>
        </p:nvSpPr>
        <p:spPr>
          <a:xfrm>
            <a:off x="4038600" y="6356350"/>
            <a:ext cx="4114800" cy="365125"/>
          </a:xfrm>
        </p:spPr>
        <p:txBody>
          <a:bodyPr/>
          <a:lstStyle/>
          <a:p>
            <a:r>
              <a:rPr lang="fr-FR"/>
              <a:t>Model BCN</a:t>
            </a:r>
            <a:endParaRPr lang="ca-ES" dirty="0"/>
          </a:p>
        </p:txBody>
      </p:sp>
      <p:sp>
        <p:nvSpPr>
          <p:cNvPr id="4" name="Marcador de número de diapositiva 3">
            <a:extLst>
              <a:ext uri="{FF2B5EF4-FFF2-40B4-BE49-F238E27FC236}">
                <a16:creationId xmlns:a16="http://schemas.microsoft.com/office/drawing/2014/main" id="{539F5606-A0EF-4B06-8E16-50F03FFAEA59}"/>
              </a:ext>
            </a:extLst>
          </p:cNvPr>
          <p:cNvSpPr>
            <a:spLocks noGrp="1"/>
          </p:cNvSpPr>
          <p:nvPr>
            <p:ph type="sldNum" sz="quarter" idx="12"/>
          </p:nvPr>
        </p:nvSpPr>
        <p:spPr/>
        <p:txBody>
          <a:bodyPr/>
          <a:lstStyle/>
          <a:p>
            <a:fld id="{A16141FE-1E26-4942-B4D7-1D81C6F16BF5}" type="slidenum">
              <a:rPr lang="ca-ES" smtClean="0"/>
              <a:t>18</a:t>
            </a:fld>
            <a:endParaRPr lang="ca-ES"/>
          </a:p>
        </p:txBody>
      </p:sp>
      <p:cxnSp>
        <p:nvCxnSpPr>
          <p:cNvPr id="60" name="Conector: angular 59">
            <a:extLst>
              <a:ext uri="{FF2B5EF4-FFF2-40B4-BE49-F238E27FC236}">
                <a16:creationId xmlns:a16="http://schemas.microsoft.com/office/drawing/2014/main" id="{81C468DE-A58C-4CCB-A7E2-992CA074529E}"/>
              </a:ext>
            </a:extLst>
          </p:cNvPr>
          <p:cNvCxnSpPr>
            <a:cxnSpLocks/>
            <a:stCxn id="70" idx="1"/>
            <a:endCxn id="65" idx="3"/>
          </p:cNvCxnSpPr>
          <p:nvPr/>
        </p:nvCxnSpPr>
        <p:spPr>
          <a:xfrm rot="10800000" flipV="1">
            <a:off x="3422699" y="1640805"/>
            <a:ext cx="2531669" cy="380"/>
          </a:xfrm>
          <a:prstGeom prst="bentConnector3">
            <a:avLst>
              <a:gd name="adj1" fmla="val 50000"/>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Conector: angular 61">
            <a:extLst>
              <a:ext uri="{FF2B5EF4-FFF2-40B4-BE49-F238E27FC236}">
                <a16:creationId xmlns:a16="http://schemas.microsoft.com/office/drawing/2014/main" id="{1DD48DC2-3726-4812-AB95-AE2B3CBABCF6}"/>
              </a:ext>
            </a:extLst>
          </p:cNvPr>
          <p:cNvCxnSpPr>
            <a:cxnSpLocks/>
            <a:stCxn id="70" idx="3"/>
            <a:endCxn id="154" idx="3"/>
          </p:cNvCxnSpPr>
          <p:nvPr/>
        </p:nvCxnSpPr>
        <p:spPr>
          <a:xfrm>
            <a:off x="6308305" y="1640805"/>
            <a:ext cx="904155" cy="3586851"/>
          </a:xfrm>
          <a:prstGeom prst="bentConnector3">
            <a:avLst>
              <a:gd name="adj1" fmla="val 125283"/>
            </a:avLst>
          </a:prstGeom>
          <a:ln w="31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3" name="Imagen 62">
            <a:extLst>
              <a:ext uri="{FF2B5EF4-FFF2-40B4-BE49-F238E27FC236}">
                <a16:creationId xmlns:a16="http://schemas.microsoft.com/office/drawing/2014/main" id="{CE4E46FF-3A56-42CC-A729-D0E00D33C8E9}"/>
              </a:ext>
            </a:extLst>
          </p:cNvPr>
          <p:cNvPicPr>
            <a:picLocks noChangeAspect="1"/>
          </p:cNvPicPr>
          <p:nvPr/>
        </p:nvPicPr>
        <p:blipFill>
          <a:blip r:embed="rId2"/>
          <a:stretch>
            <a:fillRect/>
          </a:stretch>
        </p:blipFill>
        <p:spPr>
          <a:xfrm>
            <a:off x="9284127" y="1494322"/>
            <a:ext cx="921365" cy="299327"/>
          </a:xfrm>
          <a:prstGeom prst="rect">
            <a:avLst/>
          </a:prstGeom>
        </p:spPr>
      </p:pic>
      <p:pic>
        <p:nvPicPr>
          <p:cNvPr id="65" name="Imagen 64">
            <a:extLst>
              <a:ext uri="{FF2B5EF4-FFF2-40B4-BE49-F238E27FC236}">
                <a16:creationId xmlns:a16="http://schemas.microsoft.com/office/drawing/2014/main" id="{C7CEC03C-F685-487B-BCF7-B12CD125942D}"/>
              </a:ext>
            </a:extLst>
          </p:cNvPr>
          <p:cNvPicPr>
            <a:picLocks noChangeAspect="1"/>
          </p:cNvPicPr>
          <p:nvPr/>
        </p:nvPicPr>
        <p:blipFill>
          <a:blip r:embed="rId3"/>
          <a:stretch>
            <a:fillRect/>
          </a:stretch>
        </p:blipFill>
        <p:spPr>
          <a:xfrm>
            <a:off x="2718246" y="1516627"/>
            <a:ext cx="704452" cy="249115"/>
          </a:xfrm>
          <a:prstGeom prst="rect">
            <a:avLst/>
          </a:prstGeom>
        </p:spPr>
      </p:pic>
      <p:sp>
        <p:nvSpPr>
          <p:cNvPr id="66" name="CuadroTexto 65">
            <a:extLst>
              <a:ext uri="{FF2B5EF4-FFF2-40B4-BE49-F238E27FC236}">
                <a16:creationId xmlns:a16="http://schemas.microsoft.com/office/drawing/2014/main" id="{B52C4996-475F-4307-9979-BE574A1F6F50}"/>
              </a:ext>
            </a:extLst>
          </p:cNvPr>
          <p:cNvSpPr txBox="1"/>
          <p:nvPr/>
        </p:nvSpPr>
        <p:spPr>
          <a:xfrm>
            <a:off x="9088628" y="1239500"/>
            <a:ext cx="1401703" cy="246221"/>
          </a:xfrm>
          <a:prstGeom prst="rect">
            <a:avLst/>
          </a:prstGeom>
          <a:noFill/>
          <a:ln>
            <a:noFill/>
          </a:ln>
        </p:spPr>
        <p:txBody>
          <a:bodyPr wrap="square" rtlCol="0">
            <a:spAutoFit/>
          </a:bodyPr>
          <a:lstStyle/>
          <a:p>
            <a:pPr algn="ctr"/>
            <a:r>
              <a:rPr lang="ca-ES" sz="1000" dirty="0"/>
              <a:t>Grup d’emergències</a:t>
            </a:r>
          </a:p>
        </p:txBody>
      </p:sp>
      <p:pic>
        <p:nvPicPr>
          <p:cNvPr id="70" name="Picture 2" descr="Resultat d'imatges de consorci d'educació de barcelona">
            <a:extLst>
              <a:ext uri="{FF2B5EF4-FFF2-40B4-BE49-F238E27FC236}">
                <a16:creationId xmlns:a16="http://schemas.microsoft.com/office/drawing/2014/main" id="{94C8E00F-3BEB-474D-B92D-A7B6FD3E9E8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953" t="30904" r="63515" b="29695"/>
          <a:stretch/>
        </p:blipFill>
        <p:spPr bwMode="auto">
          <a:xfrm>
            <a:off x="5954367" y="1494173"/>
            <a:ext cx="353938" cy="293264"/>
          </a:xfrm>
          <a:prstGeom prst="rect">
            <a:avLst/>
          </a:prstGeom>
          <a:noFill/>
          <a:extLst>
            <a:ext uri="{909E8E84-426E-40DD-AFC4-6F175D3DCCD1}">
              <a14:hiddenFill xmlns:a14="http://schemas.microsoft.com/office/drawing/2010/main">
                <a:solidFill>
                  <a:srgbClr val="FFFFFF"/>
                </a:solidFill>
              </a14:hiddenFill>
            </a:ext>
          </a:extLst>
        </p:spPr>
      </p:pic>
      <p:sp>
        <p:nvSpPr>
          <p:cNvPr id="95" name="CuadroTexto 111">
            <a:extLst>
              <a:ext uri="{FF2B5EF4-FFF2-40B4-BE49-F238E27FC236}">
                <a16:creationId xmlns:a16="http://schemas.microsoft.com/office/drawing/2014/main" id="{42A856E7-3517-4D7C-823E-920174CE309F}"/>
              </a:ext>
            </a:extLst>
          </p:cNvPr>
          <p:cNvSpPr txBox="1"/>
          <p:nvPr/>
        </p:nvSpPr>
        <p:spPr>
          <a:xfrm rot="16200000">
            <a:off x="1451438" y="5520894"/>
            <a:ext cx="553998" cy="1353762"/>
          </a:xfrm>
          <a:prstGeom prst="flowChartProcess">
            <a:avLst/>
          </a:prstGeom>
          <a:noFill/>
          <a:ln>
            <a:noFill/>
          </a:ln>
        </p:spPr>
        <p:txBody>
          <a:bodyPr vert="vert" wrap="square" rtlCol="0">
            <a:spAutoFit/>
          </a:bodyPr>
          <a:lstStyle/>
          <a:p>
            <a:pPr algn="ctr"/>
            <a:r>
              <a:rPr lang="ca-ES" sz="1200" dirty="0"/>
              <a:t>Roda de tancament, al sis mesos</a:t>
            </a:r>
          </a:p>
        </p:txBody>
      </p:sp>
      <p:sp>
        <p:nvSpPr>
          <p:cNvPr id="102" name="CuadroTexto 101">
            <a:extLst>
              <a:ext uri="{FF2B5EF4-FFF2-40B4-BE49-F238E27FC236}">
                <a16:creationId xmlns:a16="http://schemas.microsoft.com/office/drawing/2014/main" id="{D5DC56FC-7B53-4ABA-AAD4-7C5EAFD32DDF}"/>
              </a:ext>
            </a:extLst>
          </p:cNvPr>
          <p:cNvSpPr txBox="1"/>
          <p:nvPr/>
        </p:nvSpPr>
        <p:spPr>
          <a:xfrm>
            <a:off x="4296306" y="1425361"/>
            <a:ext cx="1436886" cy="215444"/>
          </a:xfrm>
          <a:prstGeom prst="rect">
            <a:avLst/>
          </a:prstGeom>
          <a:noFill/>
          <a:ln>
            <a:noFill/>
          </a:ln>
        </p:spPr>
        <p:txBody>
          <a:bodyPr wrap="square" rtlCol="0">
            <a:spAutoFit/>
          </a:bodyPr>
          <a:lstStyle/>
          <a:p>
            <a:pPr algn="ctr"/>
            <a:r>
              <a:rPr lang="ca-ES" sz="800" i="1" dirty="0"/>
              <a:t>Coordinen atenció</a:t>
            </a:r>
          </a:p>
        </p:txBody>
      </p:sp>
      <p:sp>
        <p:nvSpPr>
          <p:cNvPr id="103" name="CuadroTexto 102">
            <a:extLst>
              <a:ext uri="{FF2B5EF4-FFF2-40B4-BE49-F238E27FC236}">
                <a16:creationId xmlns:a16="http://schemas.microsoft.com/office/drawing/2014/main" id="{01BBA818-209B-4B95-83F2-3260AF37A473}"/>
              </a:ext>
            </a:extLst>
          </p:cNvPr>
          <p:cNvSpPr txBox="1"/>
          <p:nvPr/>
        </p:nvSpPr>
        <p:spPr>
          <a:xfrm>
            <a:off x="7038210" y="1787437"/>
            <a:ext cx="758111" cy="246221"/>
          </a:xfrm>
          <a:prstGeom prst="rect">
            <a:avLst/>
          </a:prstGeom>
          <a:noFill/>
          <a:ln>
            <a:noFill/>
          </a:ln>
        </p:spPr>
        <p:txBody>
          <a:bodyPr wrap="square" rtlCol="0">
            <a:spAutoFit/>
          </a:bodyPr>
          <a:lstStyle/>
          <a:p>
            <a:pPr algn="ctr"/>
            <a:r>
              <a:rPr lang="ca-ES" sz="1000" i="1" dirty="0">
                <a:solidFill>
                  <a:srgbClr val="FF0000"/>
                </a:solidFill>
                <a:latin typeface="Arial Black" panose="020B0A04020102020204" pitchFamily="34" charset="0"/>
              </a:rPr>
              <a:t>Activa</a:t>
            </a:r>
          </a:p>
        </p:txBody>
      </p:sp>
      <p:sp>
        <p:nvSpPr>
          <p:cNvPr id="107" name="CuadroTexto 106">
            <a:extLst>
              <a:ext uri="{FF2B5EF4-FFF2-40B4-BE49-F238E27FC236}">
                <a16:creationId xmlns:a16="http://schemas.microsoft.com/office/drawing/2014/main" id="{084B15AC-7933-43E3-BFCB-97EA5230FD58}"/>
              </a:ext>
            </a:extLst>
          </p:cNvPr>
          <p:cNvSpPr txBox="1"/>
          <p:nvPr/>
        </p:nvSpPr>
        <p:spPr>
          <a:xfrm>
            <a:off x="9161252" y="1043275"/>
            <a:ext cx="1202459" cy="246221"/>
          </a:xfrm>
          <a:prstGeom prst="rect">
            <a:avLst/>
          </a:prstGeom>
          <a:noFill/>
          <a:ln>
            <a:noFill/>
          </a:ln>
        </p:spPr>
        <p:txBody>
          <a:bodyPr wrap="square" rtlCol="0">
            <a:spAutoFit/>
          </a:bodyPr>
          <a:lstStyle/>
          <a:p>
            <a:pPr algn="ctr"/>
            <a:r>
              <a:rPr lang="ca-ES" sz="1000" i="1" dirty="0" err="1">
                <a:solidFill>
                  <a:schemeClr val="accent1">
                    <a:lumMod val="75000"/>
                  </a:schemeClr>
                </a:solidFill>
                <a:latin typeface="Arial Black" panose="020B0A04020102020204" pitchFamily="34" charset="0"/>
              </a:rPr>
              <a:t>Autoactivació</a:t>
            </a:r>
            <a:endParaRPr lang="ca-ES" sz="1000" i="1" dirty="0">
              <a:solidFill>
                <a:schemeClr val="accent1">
                  <a:lumMod val="75000"/>
                </a:schemeClr>
              </a:solidFill>
              <a:latin typeface="Arial Black" panose="020B0A04020102020204" pitchFamily="34" charset="0"/>
            </a:endParaRPr>
          </a:p>
        </p:txBody>
      </p:sp>
      <p:cxnSp>
        <p:nvCxnSpPr>
          <p:cNvPr id="109" name="Conector: angular 108">
            <a:extLst>
              <a:ext uri="{FF2B5EF4-FFF2-40B4-BE49-F238E27FC236}">
                <a16:creationId xmlns:a16="http://schemas.microsoft.com/office/drawing/2014/main" id="{AEAD9AE8-7397-4C0F-B882-F5A22FCC4883}"/>
              </a:ext>
            </a:extLst>
          </p:cNvPr>
          <p:cNvCxnSpPr>
            <a:cxnSpLocks/>
            <a:stCxn id="128" idx="1"/>
            <a:endCxn id="130" idx="3"/>
          </p:cNvCxnSpPr>
          <p:nvPr/>
        </p:nvCxnSpPr>
        <p:spPr>
          <a:xfrm rot="10800000" flipV="1">
            <a:off x="9063572" y="3417212"/>
            <a:ext cx="963747" cy="247285"/>
          </a:xfrm>
          <a:prstGeom prst="bentConnector3">
            <a:avLst>
              <a:gd name="adj1" fmla="val 50000"/>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11" name="Grupo 110">
            <a:extLst>
              <a:ext uri="{FF2B5EF4-FFF2-40B4-BE49-F238E27FC236}">
                <a16:creationId xmlns:a16="http://schemas.microsoft.com/office/drawing/2014/main" id="{DA490A85-37D9-4FF2-9C68-B374642B97EA}"/>
              </a:ext>
            </a:extLst>
          </p:cNvPr>
          <p:cNvGrpSpPr/>
          <p:nvPr/>
        </p:nvGrpSpPr>
        <p:grpSpPr>
          <a:xfrm>
            <a:off x="2002635" y="493819"/>
            <a:ext cx="941987" cy="487928"/>
            <a:chOff x="5499696" y="1135537"/>
            <a:chExt cx="941987" cy="545015"/>
          </a:xfrm>
        </p:grpSpPr>
        <p:pic>
          <p:nvPicPr>
            <p:cNvPr id="122" name="Imagen 121">
              <a:extLst>
                <a:ext uri="{FF2B5EF4-FFF2-40B4-BE49-F238E27FC236}">
                  <a16:creationId xmlns:a16="http://schemas.microsoft.com/office/drawing/2014/main" id="{4D06DA31-A14B-4220-ACC2-E52C1F9C0DDF}"/>
                </a:ext>
              </a:extLst>
            </p:cNvPr>
            <p:cNvPicPr>
              <a:picLocks noChangeAspect="1"/>
            </p:cNvPicPr>
            <p:nvPr/>
          </p:nvPicPr>
          <p:blipFill>
            <a:blip r:embed="rId5"/>
            <a:stretch>
              <a:fillRect/>
            </a:stretch>
          </p:blipFill>
          <p:spPr>
            <a:xfrm>
              <a:off x="5550631" y="1164282"/>
              <a:ext cx="759029" cy="173875"/>
            </a:xfrm>
            <a:prstGeom prst="rect">
              <a:avLst/>
            </a:prstGeom>
          </p:spPr>
        </p:pic>
        <p:sp>
          <p:nvSpPr>
            <p:cNvPr id="123" name="CuadroTexto 122">
              <a:extLst>
                <a:ext uri="{FF2B5EF4-FFF2-40B4-BE49-F238E27FC236}">
                  <a16:creationId xmlns:a16="http://schemas.microsoft.com/office/drawing/2014/main" id="{615F22C5-7745-436C-BE05-D13B64E05D1D}"/>
                </a:ext>
              </a:extLst>
            </p:cNvPr>
            <p:cNvSpPr txBox="1"/>
            <p:nvPr/>
          </p:nvSpPr>
          <p:spPr>
            <a:xfrm>
              <a:off x="5499696" y="1341998"/>
              <a:ext cx="941987" cy="338554"/>
            </a:xfrm>
            <a:prstGeom prst="rect">
              <a:avLst/>
            </a:prstGeom>
            <a:noFill/>
          </p:spPr>
          <p:txBody>
            <a:bodyPr wrap="square" rtlCol="0">
              <a:spAutoFit/>
            </a:bodyPr>
            <a:lstStyle/>
            <a:p>
              <a:pPr algn="ctr"/>
              <a:r>
                <a:rPr lang="ca-ES" sz="800" dirty="0"/>
                <a:t>Oficina d’Atenció a la víctima</a:t>
              </a:r>
            </a:p>
          </p:txBody>
        </p:sp>
        <p:sp>
          <p:nvSpPr>
            <p:cNvPr id="124" name="Rectángulo 123">
              <a:extLst>
                <a:ext uri="{FF2B5EF4-FFF2-40B4-BE49-F238E27FC236}">
                  <a16:creationId xmlns:a16="http://schemas.microsoft.com/office/drawing/2014/main" id="{7C3FB7ED-63C4-4A0A-8452-77DCE685CC80}"/>
                </a:ext>
              </a:extLst>
            </p:cNvPr>
            <p:cNvSpPr/>
            <p:nvPr/>
          </p:nvSpPr>
          <p:spPr>
            <a:xfrm>
              <a:off x="5504122" y="1135537"/>
              <a:ext cx="870702" cy="5262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cxnSp>
        <p:nvCxnSpPr>
          <p:cNvPr id="127" name="Conector: angular 126">
            <a:extLst>
              <a:ext uri="{FF2B5EF4-FFF2-40B4-BE49-F238E27FC236}">
                <a16:creationId xmlns:a16="http://schemas.microsoft.com/office/drawing/2014/main" id="{E1BE2381-A155-4D1C-B755-1F1D084509D2}"/>
              </a:ext>
            </a:extLst>
          </p:cNvPr>
          <p:cNvCxnSpPr>
            <a:cxnSpLocks/>
            <a:stCxn id="124" idx="2"/>
            <a:endCxn id="65" idx="0"/>
          </p:cNvCxnSpPr>
          <p:nvPr/>
        </p:nvCxnSpPr>
        <p:spPr>
          <a:xfrm rot="16200000" flipH="1">
            <a:off x="2480598" y="926752"/>
            <a:ext cx="551689" cy="628060"/>
          </a:xfrm>
          <a:prstGeom prst="bentConnector3">
            <a:avLst>
              <a:gd name="adj1" fmla="val 50000"/>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128" name="Imagen 127">
            <a:extLst>
              <a:ext uri="{FF2B5EF4-FFF2-40B4-BE49-F238E27FC236}">
                <a16:creationId xmlns:a16="http://schemas.microsoft.com/office/drawing/2014/main" id="{15B9E650-0305-4195-8531-CE2EEA7082B4}"/>
              </a:ext>
            </a:extLst>
          </p:cNvPr>
          <p:cNvPicPr>
            <a:picLocks noChangeAspect="1"/>
          </p:cNvPicPr>
          <p:nvPr/>
        </p:nvPicPr>
        <p:blipFill>
          <a:blip r:embed="rId6"/>
          <a:stretch>
            <a:fillRect/>
          </a:stretch>
        </p:blipFill>
        <p:spPr>
          <a:xfrm>
            <a:off x="10027318" y="3288382"/>
            <a:ext cx="342227" cy="257661"/>
          </a:xfrm>
          <a:prstGeom prst="rect">
            <a:avLst/>
          </a:prstGeom>
        </p:spPr>
      </p:pic>
      <p:sp>
        <p:nvSpPr>
          <p:cNvPr id="130" name="CuadroTexto 129">
            <a:extLst>
              <a:ext uri="{FF2B5EF4-FFF2-40B4-BE49-F238E27FC236}">
                <a16:creationId xmlns:a16="http://schemas.microsoft.com/office/drawing/2014/main" id="{69E6ECB5-1103-4EC9-9745-6CA0464C7544}"/>
              </a:ext>
            </a:extLst>
          </p:cNvPr>
          <p:cNvSpPr txBox="1"/>
          <p:nvPr/>
        </p:nvSpPr>
        <p:spPr>
          <a:xfrm>
            <a:off x="8204913" y="3433665"/>
            <a:ext cx="858658" cy="461665"/>
          </a:xfrm>
          <a:prstGeom prst="rect">
            <a:avLst/>
          </a:prstGeom>
          <a:noFill/>
          <a:ln w="3175">
            <a:solidFill>
              <a:schemeClr val="accent1">
                <a:lumMod val="75000"/>
              </a:schemeClr>
            </a:solidFill>
            <a:prstDash val="solid"/>
          </a:ln>
        </p:spPr>
        <p:txBody>
          <a:bodyPr wrap="square" rtlCol="0">
            <a:spAutoFit/>
          </a:bodyPr>
          <a:lstStyle/>
          <a:p>
            <a:pPr algn="ctr"/>
            <a:r>
              <a:rPr lang="ca-ES" sz="1200" dirty="0"/>
              <a:t>Atenció primària</a:t>
            </a:r>
          </a:p>
        </p:txBody>
      </p:sp>
      <p:pic>
        <p:nvPicPr>
          <p:cNvPr id="133" name="Picture 2" descr="Resultat d'imatges de IMLCFC">
            <a:extLst>
              <a:ext uri="{FF2B5EF4-FFF2-40B4-BE49-F238E27FC236}">
                <a16:creationId xmlns:a16="http://schemas.microsoft.com/office/drawing/2014/main" id="{E0CE2F9A-0655-433A-A52C-E0DE8C19B6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70" y="596666"/>
            <a:ext cx="693720" cy="252305"/>
          </a:xfrm>
          <a:prstGeom prst="rect">
            <a:avLst/>
          </a:prstGeom>
          <a:noFill/>
          <a:extLst>
            <a:ext uri="{909E8E84-426E-40DD-AFC4-6F175D3DCCD1}">
              <a14:hiddenFill xmlns:a14="http://schemas.microsoft.com/office/drawing/2010/main">
                <a:solidFill>
                  <a:srgbClr val="FFFFFF"/>
                </a:solidFill>
              </a14:hiddenFill>
            </a:ext>
          </a:extLst>
        </p:spPr>
      </p:pic>
      <p:sp>
        <p:nvSpPr>
          <p:cNvPr id="135" name="CuadroTexto 134">
            <a:extLst>
              <a:ext uri="{FF2B5EF4-FFF2-40B4-BE49-F238E27FC236}">
                <a16:creationId xmlns:a16="http://schemas.microsoft.com/office/drawing/2014/main" id="{F4049695-312D-4365-B28B-1AA77FFB1635}"/>
              </a:ext>
            </a:extLst>
          </p:cNvPr>
          <p:cNvSpPr txBox="1"/>
          <p:nvPr/>
        </p:nvSpPr>
        <p:spPr>
          <a:xfrm>
            <a:off x="3270833" y="709257"/>
            <a:ext cx="960175" cy="276999"/>
          </a:xfrm>
          <a:prstGeom prst="rect">
            <a:avLst/>
          </a:prstGeom>
          <a:noFill/>
          <a:ln>
            <a:solidFill>
              <a:schemeClr val="tx1"/>
            </a:solidFill>
          </a:ln>
        </p:spPr>
        <p:txBody>
          <a:bodyPr wrap="square" rtlCol="0">
            <a:spAutoFit/>
          </a:bodyPr>
          <a:lstStyle/>
          <a:p>
            <a:pPr algn="ctr"/>
            <a:r>
              <a:rPr lang="es-ES" sz="1200" dirty="0" err="1"/>
              <a:t>Espontanis</a:t>
            </a:r>
            <a:endParaRPr lang="es-ES" sz="1200" dirty="0"/>
          </a:p>
        </p:txBody>
      </p:sp>
      <p:cxnSp>
        <p:nvCxnSpPr>
          <p:cNvPr id="137" name="Conector: angular 136">
            <a:extLst>
              <a:ext uri="{FF2B5EF4-FFF2-40B4-BE49-F238E27FC236}">
                <a16:creationId xmlns:a16="http://schemas.microsoft.com/office/drawing/2014/main" id="{071EC74F-E0EC-4D5F-80AA-2613926FD2E7}"/>
              </a:ext>
            </a:extLst>
          </p:cNvPr>
          <p:cNvCxnSpPr>
            <a:cxnSpLocks/>
            <a:stCxn id="135" idx="2"/>
            <a:endCxn id="65" idx="0"/>
          </p:cNvCxnSpPr>
          <p:nvPr/>
        </p:nvCxnSpPr>
        <p:spPr>
          <a:xfrm rot="5400000">
            <a:off x="3145512" y="911217"/>
            <a:ext cx="530371" cy="680449"/>
          </a:xfrm>
          <a:prstGeom prst="bentConnector3">
            <a:avLst>
              <a:gd name="adj1" fmla="val 44695"/>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8" name="CuadroTexto 137">
            <a:extLst>
              <a:ext uri="{FF2B5EF4-FFF2-40B4-BE49-F238E27FC236}">
                <a16:creationId xmlns:a16="http://schemas.microsoft.com/office/drawing/2014/main" id="{A6436D19-63D0-43F1-A5D5-2063192CC937}"/>
              </a:ext>
            </a:extLst>
          </p:cNvPr>
          <p:cNvSpPr txBox="1"/>
          <p:nvPr/>
        </p:nvSpPr>
        <p:spPr>
          <a:xfrm>
            <a:off x="10027318" y="3768071"/>
            <a:ext cx="1176768" cy="246221"/>
          </a:xfrm>
          <a:prstGeom prst="rect">
            <a:avLst/>
          </a:prstGeom>
          <a:noFill/>
          <a:ln>
            <a:noFill/>
          </a:ln>
        </p:spPr>
        <p:txBody>
          <a:bodyPr wrap="square" rtlCol="0">
            <a:spAutoFit/>
          </a:bodyPr>
          <a:lstStyle/>
          <a:p>
            <a:r>
              <a:rPr lang="ca-ES" sz="1000" dirty="0"/>
              <a:t>Circuit ordinari</a:t>
            </a:r>
          </a:p>
        </p:txBody>
      </p:sp>
      <p:cxnSp>
        <p:nvCxnSpPr>
          <p:cNvPr id="145" name="Conector: angular 144">
            <a:extLst>
              <a:ext uri="{FF2B5EF4-FFF2-40B4-BE49-F238E27FC236}">
                <a16:creationId xmlns:a16="http://schemas.microsoft.com/office/drawing/2014/main" id="{ED9556FD-89A6-4466-BB7A-769F96EA6BAE}"/>
              </a:ext>
            </a:extLst>
          </p:cNvPr>
          <p:cNvCxnSpPr>
            <a:cxnSpLocks/>
            <a:stCxn id="185" idx="2"/>
            <a:endCxn id="154" idx="3"/>
          </p:cNvCxnSpPr>
          <p:nvPr/>
        </p:nvCxnSpPr>
        <p:spPr>
          <a:xfrm rot="5400000">
            <a:off x="7570787" y="3810166"/>
            <a:ext cx="1059163" cy="1775816"/>
          </a:xfrm>
          <a:prstGeom prst="bentConnector2">
            <a:avLst/>
          </a:prstGeom>
          <a:ln w="3175">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2" name="Picture 4" descr="Resultado de imagen de whatsapp">
            <a:extLst>
              <a:ext uri="{FF2B5EF4-FFF2-40B4-BE49-F238E27FC236}">
                <a16:creationId xmlns:a16="http://schemas.microsoft.com/office/drawing/2014/main" id="{5DD85DCE-E780-4C6E-97B3-4144861B87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1394" y="2038684"/>
            <a:ext cx="268864" cy="268864"/>
          </a:xfrm>
          <a:prstGeom prst="rect">
            <a:avLst/>
          </a:prstGeom>
          <a:noFill/>
          <a:extLst>
            <a:ext uri="{909E8E84-426E-40DD-AFC4-6F175D3DCCD1}">
              <a14:hiddenFill xmlns:a14="http://schemas.microsoft.com/office/drawing/2010/main">
                <a:solidFill>
                  <a:srgbClr val="FFFFFF"/>
                </a:solidFill>
              </a14:hiddenFill>
            </a:ext>
          </a:extLst>
        </p:spPr>
      </p:pic>
      <p:sp>
        <p:nvSpPr>
          <p:cNvPr id="153" name="Diagrama de flujo: proceso 152">
            <a:extLst>
              <a:ext uri="{FF2B5EF4-FFF2-40B4-BE49-F238E27FC236}">
                <a16:creationId xmlns:a16="http://schemas.microsoft.com/office/drawing/2014/main" id="{8ACBAFDF-121A-4FFD-B1C2-05FCFC94400C}"/>
              </a:ext>
            </a:extLst>
          </p:cNvPr>
          <p:cNvSpPr/>
          <p:nvPr/>
        </p:nvSpPr>
        <p:spPr>
          <a:xfrm>
            <a:off x="5188222" y="5342874"/>
            <a:ext cx="2013116" cy="544671"/>
          </a:xfrm>
          <a:prstGeom prst="flowChartProcess">
            <a:avLst/>
          </a:prstGeom>
          <a:solidFill>
            <a:schemeClr val="accent5">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4" name="CuadroTexto 153">
            <a:extLst>
              <a:ext uri="{FF2B5EF4-FFF2-40B4-BE49-F238E27FC236}">
                <a16:creationId xmlns:a16="http://schemas.microsoft.com/office/drawing/2014/main" id="{3AF4228A-35DA-4BB1-BADE-45C831DF835F}"/>
              </a:ext>
            </a:extLst>
          </p:cNvPr>
          <p:cNvSpPr txBox="1"/>
          <p:nvPr/>
        </p:nvSpPr>
        <p:spPr>
          <a:xfrm>
            <a:off x="5199344" y="5104545"/>
            <a:ext cx="2013116" cy="246221"/>
          </a:xfrm>
          <a:prstGeom prst="rect">
            <a:avLst/>
          </a:prstGeom>
          <a:solidFill>
            <a:schemeClr val="accent5">
              <a:lumMod val="60000"/>
              <a:lumOff val="40000"/>
            </a:schemeClr>
          </a:solidFill>
          <a:ln w="28575">
            <a:noFill/>
          </a:ln>
        </p:spPr>
        <p:txBody>
          <a:bodyPr wrap="square" rtlCol="0">
            <a:spAutoFit/>
          </a:bodyPr>
          <a:lstStyle/>
          <a:p>
            <a:pPr algn="ctr"/>
            <a:r>
              <a:rPr lang="ca-ES" sz="1000" b="1" dirty="0">
                <a:latin typeface="Arial Black" panose="020B0A04020102020204" pitchFamily="34" charset="0"/>
              </a:rPr>
              <a:t>Salut mental comunitària</a:t>
            </a:r>
            <a:endParaRPr lang="ca-ES" sz="1000" dirty="0">
              <a:latin typeface="Arial Black" panose="020B0A04020102020204" pitchFamily="34" charset="0"/>
            </a:endParaRPr>
          </a:p>
        </p:txBody>
      </p:sp>
      <p:pic>
        <p:nvPicPr>
          <p:cNvPr id="155" name="Imagen 154">
            <a:extLst>
              <a:ext uri="{FF2B5EF4-FFF2-40B4-BE49-F238E27FC236}">
                <a16:creationId xmlns:a16="http://schemas.microsoft.com/office/drawing/2014/main" id="{4B5D571B-1A67-4428-BB87-2732A2D9302E}"/>
              </a:ext>
            </a:extLst>
          </p:cNvPr>
          <p:cNvPicPr>
            <a:picLocks noChangeAspect="1"/>
          </p:cNvPicPr>
          <p:nvPr/>
        </p:nvPicPr>
        <p:blipFill>
          <a:blip r:embed="rId9"/>
          <a:stretch>
            <a:fillRect/>
          </a:stretch>
        </p:blipFill>
        <p:spPr>
          <a:xfrm>
            <a:off x="0" y="0"/>
            <a:ext cx="1103086" cy="1097652"/>
          </a:xfrm>
          <a:prstGeom prst="rect">
            <a:avLst/>
          </a:prstGeom>
          <a:ln>
            <a:noFill/>
          </a:ln>
        </p:spPr>
      </p:pic>
      <p:sp>
        <p:nvSpPr>
          <p:cNvPr id="169" name="Estrella: 5 puntas 168">
            <a:extLst>
              <a:ext uri="{FF2B5EF4-FFF2-40B4-BE49-F238E27FC236}">
                <a16:creationId xmlns:a16="http://schemas.microsoft.com/office/drawing/2014/main" id="{41D7D9B2-9B81-4E34-8629-7B6B33310088}"/>
              </a:ext>
            </a:extLst>
          </p:cNvPr>
          <p:cNvSpPr/>
          <p:nvPr/>
        </p:nvSpPr>
        <p:spPr>
          <a:xfrm>
            <a:off x="3500508" y="1481439"/>
            <a:ext cx="123190" cy="103324"/>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Estrella: 5 puntas 170">
            <a:extLst>
              <a:ext uri="{FF2B5EF4-FFF2-40B4-BE49-F238E27FC236}">
                <a16:creationId xmlns:a16="http://schemas.microsoft.com/office/drawing/2014/main" id="{A5D7D46A-5BE9-4C82-90BD-B70B21973C9F}"/>
              </a:ext>
            </a:extLst>
          </p:cNvPr>
          <p:cNvSpPr/>
          <p:nvPr/>
        </p:nvSpPr>
        <p:spPr>
          <a:xfrm flipH="1">
            <a:off x="746483" y="6021586"/>
            <a:ext cx="305073" cy="257974"/>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4" name="Conector: angular 173">
            <a:extLst>
              <a:ext uri="{FF2B5EF4-FFF2-40B4-BE49-F238E27FC236}">
                <a16:creationId xmlns:a16="http://schemas.microsoft.com/office/drawing/2014/main" id="{E9FD411B-D426-4C0A-AA6A-AAB365EF28DF}"/>
              </a:ext>
            </a:extLst>
          </p:cNvPr>
          <p:cNvCxnSpPr>
            <a:cxnSpLocks/>
            <a:stCxn id="63" idx="1"/>
            <a:endCxn id="70" idx="3"/>
          </p:cNvCxnSpPr>
          <p:nvPr/>
        </p:nvCxnSpPr>
        <p:spPr>
          <a:xfrm rot="10800000">
            <a:off x="6308305" y="1640806"/>
            <a:ext cx="2975822" cy="3181"/>
          </a:xfrm>
          <a:prstGeom prst="bentConnector3">
            <a:avLst>
              <a:gd name="adj1" fmla="val 50000"/>
            </a:avLst>
          </a:prstGeom>
          <a:ln>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5" name="CuadroTexto 174">
            <a:extLst>
              <a:ext uri="{FF2B5EF4-FFF2-40B4-BE49-F238E27FC236}">
                <a16:creationId xmlns:a16="http://schemas.microsoft.com/office/drawing/2014/main" id="{B3DB46F8-D926-4372-9F9B-5152148B223B}"/>
              </a:ext>
            </a:extLst>
          </p:cNvPr>
          <p:cNvSpPr txBox="1"/>
          <p:nvPr/>
        </p:nvSpPr>
        <p:spPr>
          <a:xfrm>
            <a:off x="6364034" y="1435835"/>
            <a:ext cx="1383942" cy="215444"/>
          </a:xfrm>
          <a:prstGeom prst="rect">
            <a:avLst/>
          </a:prstGeom>
          <a:noFill/>
          <a:ln>
            <a:noFill/>
          </a:ln>
        </p:spPr>
        <p:txBody>
          <a:bodyPr wrap="square" rtlCol="0">
            <a:spAutoFit/>
          </a:bodyPr>
          <a:lstStyle/>
          <a:p>
            <a:pPr algn="ctr"/>
            <a:r>
              <a:rPr lang="ca-ES" sz="800" i="1" dirty="0"/>
              <a:t>Coordinen atenció</a:t>
            </a:r>
          </a:p>
        </p:txBody>
      </p:sp>
      <p:sp>
        <p:nvSpPr>
          <p:cNvPr id="185" name="CuadroTexto 184">
            <a:extLst>
              <a:ext uri="{FF2B5EF4-FFF2-40B4-BE49-F238E27FC236}">
                <a16:creationId xmlns:a16="http://schemas.microsoft.com/office/drawing/2014/main" id="{9B2B33CA-D346-4531-9FD4-F09BAD80E545}"/>
              </a:ext>
            </a:extLst>
          </p:cNvPr>
          <p:cNvSpPr txBox="1"/>
          <p:nvPr/>
        </p:nvSpPr>
        <p:spPr>
          <a:xfrm>
            <a:off x="8646153" y="3891494"/>
            <a:ext cx="684245" cy="276999"/>
          </a:xfrm>
          <a:prstGeom prst="rect">
            <a:avLst/>
          </a:prstGeom>
          <a:solidFill>
            <a:schemeClr val="bg1"/>
          </a:solidFill>
          <a:ln w="3175">
            <a:solidFill>
              <a:schemeClr val="accent1">
                <a:lumMod val="75000"/>
              </a:schemeClr>
            </a:solidFill>
            <a:prstDash val="solid"/>
          </a:ln>
        </p:spPr>
        <p:txBody>
          <a:bodyPr wrap="square" rtlCol="0">
            <a:spAutoFit/>
          </a:bodyPr>
          <a:lstStyle/>
          <a:p>
            <a:pPr algn="ctr"/>
            <a:r>
              <a:rPr lang="ca-ES" sz="1200" dirty="0"/>
              <a:t>Psicòleg</a:t>
            </a:r>
          </a:p>
        </p:txBody>
      </p:sp>
      <p:sp>
        <p:nvSpPr>
          <p:cNvPr id="187" name="95 CuadroTexto">
            <a:extLst>
              <a:ext uri="{FF2B5EF4-FFF2-40B4-BE49-F238E27FC236}">
                <a16:creationId xmlns:a16="http://schemas.microsoft.com/office/drawing/2014/main" id="{52AB4B30-3A9B-4BC5-9280-66C6A383B076}"/>
              </a:ext>
            </a:extLst>
          </p:cNvPr>
          <p:cNvSpPr txBox="1"/>
          <p:nvPr/>
        </p:nvSpPr>
        <p:spPr>
          <a:xfrm>
            <a:off x="5195397" y="5898071"/>
            <a:ext cx="1975364" cy="243913"/>
          </a:xfrm>
          <a:prstGeom prst="rect">
            <a:avLst/>
          </a:prstGeom>
          <a:solidFill>
            <a:schemeClr val="bg1"/>
          </a:solidFill>
          <a:ln w="28575">
            <a:solidFill>
              <a:srgbClr val="92D050"/>
            </a:solidFill>
          </a:ln>
        </p:spPr>
        <p:txBody>
          <a:bodyPr wrap="square" rtlCol="0">
            <a:spAutoFit/>
          </a:bodyPr>
          <a:lstStyle/>
          <a:p>
            <a:pPr algn="ctr"/>
            <a:r>
              <a:rPr lang="ca-ES" sz="1000" b="1" dirty="0">
                <a:latin typeface="Arial Black" panose="020B0A04020102020204" pitchFamily="34" charset="0"/>
              </a:rPr>
              <a:t>Desactivació automàtica</a:t>
            </a:r>
          </a:p>
        </p:txBody>
      </p:sp>
      <p:cxnSp>
        <p:nvCxnSpPr>
          <p:cNvPr id="193" name="Conector: angular 192">
            <a:extLst>
              <a:ext uri="{FF2B5EF4-FFF2-40B4-BE49-F238E27FC236}">
                <a16:creationId xmlns:a16="http://schemas.microsoft.com/office/drawing/2014/main" id="{2BB3168A-7E6B-4743-A94F-67B0B309FD1E}"/>
              </a:ext>
            </a:extLst>
          </p:cNvPr>
          <p:cNvCxnSpPr>
            <a:cxnSpLocks/>
            <a:stCxn id="138" idx="1"/>
            <a:endCxn id="130" idx="3"/>
          </p:cNvCxnSpPr>
          <p:nvPr/>
        </p:nvCxnSpPr>
        <p:spPr>
          <a:xfrm rot="10800000">
            <a:off x="9063572" y="3664498"/>
            <a:ext cx="963747" cy="226684"/>
          </a:xfrm>
          <a:prstGeom prst="bentConnector3">
            <a:avLst>
              <a:gd name="adj1" fmla="val 50000"/>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7" name="CuadroTexto 196">
            <a:extLst>
              <a:ext uri="{FF2B5EF4-FFF2-40B4-BE49-F238E27FC236}">
                <a16:creationId xmlns:a16="http://schemas.microsoft.com/office/drawing/2014/main" id="{232B0276-F9DC-4D34-A12D-F732317775D0}"/>
              </a:ext>
            </a:extLst>
          </p:cNvPr>
          <p:cNvSpPr txBox="1"/>
          <p:nvPr/>
        </p:nvSpPr>
        <p:spPr>
          <a:xfrm>
            <a:off x="5369702" y="585276"/>
            <a:ext cx="1495319" cy="461665"/>
          </a:xfrm>
          <a:prstGeom prst="rect">
            <a:avLst/>
          </a:prstGeom>
          <a:noFill/>
          <a:ln>
            <a:solidFill>
              <a:schemeClr val="tx1"/>
            </a:solidFill>
          </a:ln>
        </p:spPr>
        <p:txBody>
          <a:bodyPr wrap="square" rtlCol="0">
            <a:spAutoFit/>
          </a:bodyPr>
          <a:lstStyle/>
          <a:p>
            <a:pPr algn="ctr"/>
            <a:r>
              <a:rPr lang="es-ES" sz="1200" dirty="0" err="1"/>
              <a:t>Situacions</a:t>
            </a:r>
            <a:r>
              <a:rPr lang="es-ES" sz="1200" dirty="0"/>
              <a:t> </a:t>
            </a:r>
            <a:r>
              <a:rPr lang="es-ES" sz="1200" dirty="0" err="1"/>
              <a:t>especials</a:t>
            </a:r>
            <a:r>
              <a:rPr lang="es-ES" sz="1200" dirty="0"/>
              <a:t>, </a:t>
            </a:r>
            <a:r>
              <a:rPr lang="es-ES" sz="1200" dirty="0" err="1"/>
              <a:t>àmbit</a:t>
            </a:r>
            <a:r>
              <a:rPr lang="es-ES" sz="1200" dirty="0"/>
              <a:t> municipal</a:t>
            </a:r>
          </a:p>
        </p:txBody>
      </p:sp>
      <p:cxnSp>
        <p:nvCxnSpPr>
          <p:cNvPr id="198" name="Conector: angular 197">
            <a:extLst>
              <a:ext uri="{FF2B5EF4-FFF2-40B4-BE49-F238E27FC236}">
                <a16:creationId xmlns:a16="http://schemas.microsoft.com/office/drawing/2014/main" id="{266B5EB1-9C24-42A5-88F0-851872AC533F}"/>
              </a:ext>
            </a:extLst>
          </p:cNvPr>
          <p:cNvCxnSpPr>
            <a:cxnSpLocks/>
            <a:stCxn id="197" idx="2"/>
            <a:endCxn id="70" idx="0"/>
          </p:cNvCxnSpPr>
          <p:nvPr/>
        </p:nvCxnSpPr>
        <p:spPr>
          <a:xfrm rot="16200000" flipH="1">
            <a:off x="5900733" y="1263570"/>
            <a:ext cx="447232" cy="13974"/>
          </a:xfrm>
          <a:prstGeom prst="bentConnector3">
            <a:avLst>
              <a:gd name="adj1" fmla="val 50000"/>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9" name="CuadroTexto 43">
            <a:extLst>
              <a:ext uri="{FF2B5EF4-FFF2-40B4-BE49-F238E27FC236}">
                <a16:creationId xmlns:a16="http://schemas.microsoft.com/office/drawing/2014/main" id="{37EF7213-8D77-48A0-A6F1-9D99B11227F9}"/>
              </a:ext>
            </a:extLst>
          </p:cNvPr>
          <p:cNvSpPr txBox="1"/>
          <p:nvPr/>
        </p:nvSpPr>
        <p:spPr>
          <a:xfrm>
            <a:off x="10423531" y="2075188"/>
            <a:ext cx="1401702" cy="215444"/>
          </a:xfrm>
          <a:prstGeom prst="rect">
            <a:avLst/>
          </a:prstGeom>
          <a:noFill/>
          <a:ln>
            <a:noFill/>
          </a:ln>
        </p:spPr>
        <p:txBody>
          <a:bodyPr wrap="square" rtlCol="0">
            <a:spAutoFit/>
          </a:bodyPr>
          <a:lstStyle/>
          <a:p>
            <a:pPr algn="ctr"/>
            <a:r>
              <a:rPr lang="ca-ES" sz="800" dirty="0"/>
              <a:t>Suport assistencial immediat</a:t>
            </a:r>
          </a:p>
        </p:txBody>
      </p:sp>
      <p:sp>
        <p:nvSpPr>
          <p:cNvPr id="108" name="Rectángulo 30">
            <a:extLst>
              <a:ext uri="{FF2B5EF4-FFF2-40B4-BE49-F238E27FC236}">
                <a16:creationId xmlns:a16="http://schemas.microsoft.com/office/drawing/2014/main" id="{73B6BE5B-10B8-40B0-B34D-E9CFCF880A57}"/>
              </a:ext>
            </a:extLst>
          </p:cNvPr>
          <p:cNvSpPr/>
          <p:nvPr/>
        </p:nvSpPr>
        <p:spPr>
          <a:xfrm rot="16200000">
            <a:off x="-1930850" y="3143826"/>
            <a:ext cx="4843169" cy="954107"/>
          </a:xfrm>
          <a:prstGeom prst="rect">
            <a:avLst/>
          </a:prstGeom>
          <a:noFill/>
          <a:ln>
            <a:noFill/>
          </a:ln>
        </p:spPr>
        <p:txBody>
          <a:bodyPr wrap="square">
            <a:spAutoFit/>
          </a:bodyPr>
          <a:lstStyle/>
          <a:p>
            <a:pPr algn="ctr"/>
            <a:r>
              <a:rPr lang="es-ES" sz="2800" b="1" dirty="0">
                <a:solidFill>
                  <a:srgbClr val="000000"/>
                </a:solidFill>
              </a:rPr>
              <a:t>4- </a:t>
            </a:r>
            <a:r>
              <a:rPr lang="es-ES" sz="2800" b="1" dirty="0" err="1">
                <a:solidFill>
                  <a:srgbClr val="000000"/>
                </a:solidFill>
              </a:rPr>
              <a:t>Salut</a:t>
            </a:r>
            <a:r>
              <a:rPr lang="es-ES" sz="2800" b="1" dirty="0">
                <a:solidFill>
                  <a:srgbClr val="000000"/>
                </a:solidFill>
              </a:rPr>
              <a:t> mental, </a:t>
            </a:r>
            <a:r>
              <a:rPr lang="es-ES" sz="2800" b="1" dirty="0" err="1">
                <a:solidFill>
                  <a:srgbClr val="000000"/>
                </a:solidFill>
              </a:rPr>
              <a:t>procés</a:t>
            </a:r>
            <a:r>
              <a:rPr lang="es-ES" sz="2800" b="1" dirty="0">
                <a:solidFill>
                  <a:srgbClr val="000000"/>
                </a:solidFill>
              </a:rPr>
              <a:t> </a:t>
            </a:r>
            <a:r>
              <a:rPr lang="es-ES" sz="2800" b="1" dirty="0" err="1">
                <a:solidFill>
                  <a:srgbClr val="000000"/>
                </a:solidFill>
              </a:rPr>
              <a:t>integrat</a:t>
            </a:r>
            <a:r>
              <a:rPr lang="es-ES" sz="2800" b="1" dirty="0">
                <a:solidFill>
                  <a:srgbClr val="000000"/>
                </a:solidFill>
              </a:rPr>
              <a:t> Trauma </a:t>
            </a:r>
            <a:r>
              <a:rPr lang="es-ES" sz="2800" b="1" dirty="0" err="1">
                <a:solidFill>
                  <a:srgbClr val="000000"/>
                </a:solidFill>
              </a:rPr>
              <a:t>psíquic</a:t>
            </a:r>
            <a:endParaRPr lang="ca-ES" sz="2800" b="1" dirty="0"/>
          </a:p>
        </p:txBody>
      </p:sp>
      <p:sp>
        <p:nvSpPr>
          <p:cNvPr id="244" name="Diagrama de flujo: conector fuera de página 243">
            <a:extLst>
              <a:ext uri="{FF2B5EF4-FFF2-40B4-BE49-F238E27FC236}">
                <a16:creationId xmlns:a16="http://schemas.microsoft.com/office/drawing/2014/main" id="{F0E4D327-F4A2-45A6-B628-27FBA8EFCA02}"/>
              </a:ext>
            </a:extLst>
          </p:cNvPr>
          <p:cNvSpPr/>
          <p:nvPr/>
        </p:nvSpPr>
        <p:spPr>
          <a:xfrm rot="16200000">
            <a:off x="4907557" y="5116431"/>
            <a:ext cx="238432" cy="237838"/>
          </a:xfrm>
          <a:prstGeom prst="flowChartOffpage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dirty="0"/>
              <a:t>c</a:t>
            </a:r>
          </a:p>
        </p:txBody>
      </p:sp>
      <p:sp>
        <p:nvSpPr>
          <p:cNvPr id="139" name="CuadroTexto 138">
            <a:extLst>
              <a:ext uri="{FF2B5EF4-FFF2-40B4-BE49-F238E27FC236}">
                <a16:creationId xmlns:a16="http://schemas.microsoft.com/office/drawing/2014/main" id="{BA90A091-8C39-426E-B061-C6D6DA55E070}"/>
              </a:ext>
            </a:extLst>
          </p:cNvPr>
          <p:cNvSpPr txBox="1"/>
          <p:nvPr/>
        </p:nvSpPr>
        <p:spPr>
          <a:xfrm>
            <a:off x="4234894" y="5411356"/>
            <a:ext cx="816882" cy="458629"/>
          </a:xfrm>
          <a:prstGeom prst="flowChartDocument">
            <a:avLst/>
          </a:prstGeom>
          <a:solidFill>
            <a:schemeClr val="accent5">
              <a:lumMod val="60000"/>
              <a:lumOff val="40000"/>
            </a:schemeClr>
          </a:solidFill>
          <a:ln>
            <a:noFill/>
          </a:ln>
        </p:spPr>
        <p:txBody>
          <a:bodyPr wrap="square" rtlCol="0">
            <a:spAutoFit/>
          </a:bodyPr>
          <a:lstStyle/>
          <a:p>
            <a:pPr algn="ctr"/>
            <a:r>
              <a:rPr lang="es-ES" sz="1000" dirty="0" err="1">
                <a:latin typeface="Arial Black" panose="020B0A04020102020204" pitchFamily="34" charset="0"/>
              </a:rPr>
              <a:t>Protocol</a:t>
            </a:r>
            <a:r>
              <a:rPr lang="es-ES" sz="1000" dirty="0">
                <a:latin typeface="Arial Black" panose="020B0A04020102020204" pitchFamily="34" charset="0"/>
              </a:rPr>
              <a:t> </a:t>
            </a:r>
            <a:r>
              <a:rPr lang="es-ES" sz="800" dirty="0"/>
              <a:t>Trauma </a:t>
            </a:r>
            <a:r>
              <a:rPr lang="es-ES" sz="800" dirty="0" err="1"/>
              <a:t>psíquic</a:t>
            </a:r>
            <a:endParaRPr lang="es-ES" sz="800" dirty="0"/>
          </a:p>
        </p:txBody>
      </p:sp>
      <p:sp>
        <p:nvSpPr>
          <p:cNvPr id="190" name="Rectángulo 189">
            <a:extLst>
              <a:ext uri="{FF2B5EF4-FFF2-40B4-BE49-F238E27FC236}">
                <a16:creationId xmlns:a16="http://schemas.microsoft.com/office/drawing/2014/main" id="{24B36F43-FE55-469D-9724-FA29C601DA1A}"/>
              </a:ext>
            </a:extLst>
          </p:cNvPr>
          <p:cNvSpPr/>
          <p:nvPr/>
        </p:nvSpPr>
        <p:spPr>
          <a:xfrm>
            <a:off x="5261851" y="5629177"/>
            <a:ext cx="871087" cy="16852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err="1">
                <a:solidFill>
                  <a:schemeClr val="tx1"/>
                </a:solidFill>
              </a:rPr>
              <a:t>Ordinàries</a:t>
            </a:r>
            <a:endParaRPr lang="es-ES" sz="1200" dirty="0">
              <a:solidFill>
                <a:schemeClr val="tx1"/>
              </a:solidFill>
            </a:endParaRPr>
          </a:p>
        </p:txBody>
      </p:sp>
      <p:sp>
        <p:nvSpPr>
          <p:cNvPr id="200" name="CuadroTexto 199">
            <a:extLst>
              <a:ext uri="{FF2B5EF4-FFF2-40B4-BE49-F238E27FC236}">
                <a16:creationId xmlns:a16="http://schemas.microsoft.com/office/drawing/2014/main" id="{B8B300C3-502B-40AD-A07C-46BA64EB665B}"/>
              </a:ext>
            </a:extLst>
          </p:cNvPr>
          <p:cNvSpPr txBox="1"/>
          <p:nvPr/>
        </p:nvSpPr>
        <p:spPr>
          <a:xfrm>
            <a:off x="5195397" y="5373848"/>
            <a:ext cx="1928287" cy="246221"/>
          </a:xfrm>
          <a:prstGeom prst="rect">
            <a:avLst/>
          </a:prstGeom>
          <a:noFill/>
          <a:ln>
            <a:noFill/>
          </a:ln>
        </p:spPr>
        <p:txBody>
          <a:bodyPr wrap="square" rtlCol="0">
            <a:spAutoFit/>
          </a:bodyPr>
          <a:lstStyle/>
          <a:p>
            <a:pPr algn="ctr"/>
            <a:r>
              <a:rPr lang="ca-ES" sz="1000" i="1" dirty="0">
                <a:solidFill>
                  <a:srgbClr val="FF0000"/>
                </a:solidFill>
                <a:latin typeface="Arial Black" panose="020B0A04020102020204" pitchFamily="34" charset="0"/>
              </a:rPr>
              <a:t>Activa agendes virtuals</a:t>
            </a:r>
          </a:p>
        </p:txBody>
      </p:sp>
      <p:pic>
        <p:nvPicPr>
          <p:cNvPr id="209" name="Picture 2">
            <a:extLst>
              <a:ext uri="{FF2B5EF4-FFF2-40B4-BE49-F238E27FC236}">
                <a16:creationId xmlns:a16="http://schemas.microsoft.com/office/drawing/2014/main" id="{EDACAB5E-21C8-47B2-8FF0-9891CB941F2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69957"/>
          <a:stretch/>
        </p:blipFill>
        <p:spPr bwMode="auto">
          <a:xfrm>
            <a:off x="7095424" y="5414494"/>
            <a:ext cx="288705" cy="28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3" name="CuadroTexto 111">
            <a:extLst>
              <a:ext uri="{FF2B5EF4-FFF2-40B4-BE49-F238E27FC236}">
                <a16:creationId xmlns:a16="http://schemas.microsoft.com/office/drawing/2014/main" id="{C920BBAE-ED8E-492B-83B4-08B36AA45D2A}"/>
              </a:ext>
            </a:extLst>
          </p:cNvPr>
          <p:cNvSpPr txBox="1"/>
          <p:nvPr/>
        </p:nvSpPr>
        <p:spPr>
          <a:xfrm rot="16200000">
            <a:off x="6753597" y="5707939"/>
            <a:ext cx="369332" cy="1109359"/>
          </a:xfrm>
          <a:prstGeom prst="flowChartProcess">
            <a:avLst/>
          </a:prstGeom>
          <a:noFill/>
          <a:ln>
            <a:noFill/>
          </a:ln>
        </p:spPr>
        <p:txBody>
          <a:bodyPr vert="vert" wrap="square" rtlCol="0">
            <a:spAutoFit/>
          </a:bodyPr>
          <a:lstStyle/>
          <a:p>
            <a:pPr algn="ctr"/>
            <a:r>
              <a:rPr lang="ca-ES" sz="1200" dirty="0"/>
              <a:t>Al sis mesos</a:t>
            </a:r>
          </a:p>
        </p:txBody>
      </p:sp>
      <p:grpSp>
        <p:nvGrpSpPr>
          <p:cNvPr id="379" name="Grupo 378">
            <a:extLst>
              <a:ext uri="{FF2B5EF4-FFF2-40B4-BE49-F238E27FC236}">
                <a16:creationId xmlns:a16="http://schemas.microsoft.com/office/drawing/2014/main" id="{B22E3514-0225-42A6-932B-97F6A9592731}"/>
              </a:ext>
            </a:extLst>
          </p:cNvPr>
          <p:cNvGrpSpPr/>
          <p:nvPr/>
        </p:nvGrpSpPr>
        <p:grpSpPr>
          <a:xfrm>
            <a:off x="7366735" y="5502476"/>
            <a:ext cx="852240" cy="631513"/>
            <a:chOff x="6944168" y="4726945"/>
            <a:chExt cx="852240" cy="631513"/>
          </a:xfrm>
        </p:grpSpPr>
        <p:sp>
          <p:nvSpPr>
            <p:cNvPr id="170" name="Estrella: 5 puntas 169">
              <a:extLst>
                <a:ext uri="{FF2B5EF4-FFF2-40B4-BE49-F238E27FC236}">
                  <a16:creationId xmlns:a16="http://schemas.microsoft.com/office/drawing/2014/main" id="{213D137D-41DC-48B8-8D0F-0FE4F1DBAD06}"/>
                </a:ext>
              </a:extLst>
            </p:cNvPr>
            <p:cNvSpPr/>
            <p:nvPr/>
          </p:nvSpPr>
          <p:spPr>
            <a:xfrm>
              <a:off x="7673218" y="4726945"/>
              <a:ext cx="123190" cy="103324"/>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3" name="Picture 2" descr="Resultat d'imatges de UTCCB">
              <a:extLst>
                <a:ext uri="{FF2B5EF4-FFF2-40B4-BE49-F238E27FC236}">
                  <a16:creationId xmlns:a16="http://schemas.microsoft.com/office/drawing/2014/main" id="{747F590F-1759-4EDC-B551-F7A4CF78C84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30" t="38358" r="12444" b="35959"/>
            <a:stretch/>
          </p:blipFill>
          <p:spPr bwMode="auto">
            <a:xfrm>
              <a:off x="7070375" y="4789083"/>
              <a:ext cx="524920" cy="149600"/>
            </a:xfrm>
            <a:prstGeom prst="rect">
              <a:avLst/>
            </a:prstGeom>
            <a:noFill/>
            <a:extLst>
              <a:ext uri="{909E8E84-426E-40DD-AFC4-6F175D3DCCD1}">
                <a14:hiddenFill xmlns:a14="http://schemas.microsoft.com/office/drawing/2010/main">
                  <a:solidFill>
                    <a:srgbClr val="FFFFFF"/>
                  </a:solidFill>
                </a14:hiddenFill>
              </a:ext>
            </a:extLst>
          </p:spPr>
        </p:pic>
        <p:sp>
          <p:nvSpPr>
            <p:cNvPr id="114" name="CuadroTexto 113">
              <a:extLst>
                <a:ext uri="{FF2B5EF4-FFF2-40B4-BE49-F238E27FC236}">
                  <a16:creationId xmlns:a16="http://schemas.microsoft.com/office/drawing/2014/main" id="{2392B7C5-E9D0-4D60-A387-7A9AA56E72D1}"/>
                </a:ext>
              </a:extLst>
            </p:cNvPr>
            <p:cNvSpPr txBox="1"/>
            <p:nvPr/>
          </p:nvSpPr>
          <p:spPr>
            <a:xfrm>
              <a:off x="6944168" y="4896793"/>
              <a:ext cx="782352" cy="461665"/>
            </a:xfrm>
            <a:prstGeom prst="rect">
              <a:avLst/>
            </a:prstGeom>
            <a:noFill/>
            <a:ln>
              <a:noFill/>
            </a:ln>
          </p:spPr>
          <p:txBody>
            <a:bodyPr wrap="square" rtlCol="0">
              <a:spAutoFit/>
            </a:bodyPr>
            <a:lstStyle/>
            <a:p>
              <a:pPr algn="ctr"/>
              <a:r>
                <a:rPr lang="ca-ES" sz="800" i="1" dirty="0"/>
                <a:t>Suport expert, </a:t>
              </a:r>
              <a:r>
                <a:rPr lang="ca-ES" sz="800" i="1" dirty="0" err="1"/>
                <a:t>interconsulta</a:t>
              </a:r>
              <a:r>
                <a:rPr lang="ca-ES" sz="800" i="1" dirty="0"/>
                <a:t> 2n-6è mes</a:t>
              </a:r>
            </a:p>
          </p:txBody>
        </p:sp>
        <p:sp>
          <p:nvSpPr>
            <p:cNvPr id="47" name="Rectángulo 46">
              <a:extLst>
                <a:ext uri="{FF2B5EF4-FFF2-40B4-BE49-F238E27FC236}">
                  <a16:creationId xmlns:a16="http://schemas.microsoft.com/office/drawing/2014/main" id="{41DD587B-F96E-4D66-99C7-A5C77DA8897A}"/>
                </a:ext>
              </a:extLst>
            </p:cNvPr>
            <p:cNvSpPr/>
            <p:nvPr/>
          </p:nvSpPr>
          <p:spPr>
            <a:xfrm>
              <a:off x="7006811" y="4750619"/>
              <a:ext cx="642311" cy="565187"/>
            </a:xfrm>
            <a:prstGeom prst="rect">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sp>
        <p:nvSpPr>
          <p:cNvPr id="220" name="Rectángulo 219">
            <a:extLst>
              <a:ext uri="{FF2B5EF4-FFF2-40B4-BE49-F238E27FC236}">
                <a16:creationId xmlns:a16="http://schemas.microsoft.com/office/drawing/2014/main" id="{72271B33-163F-4B82-A3BA-0EAB0DB66FD1}"/>
              </a:ext>
            </a:extLst>
          </p:cNvPr>
          <p:cNvSpPr/>
          <p:nvPr/>
        </p:nvSpPr>
        <p:spPr>
          <a:xfrm>
            <a:off x="6328912" y="5610268"/>
            <a:ext cx="725544" cy="18743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solidFill>
                  <a:schemeClr val="tx1"/>
                </a:solidFill>
              </a:rPr>
              <a:t>Trauma</a:t>
            </a:r>
          </a:p>
        </p:txBody>
      </p:sp>
      <p:sp>
        <p:nvSpPr>
          <p:cNvPr id="288" name="Estrella: 5 puntas 287">
            <a:extLst>
              <a:ext uri="{FF2B5EF4-FFF2-40B4-BE49-F238E27FC236}">
                <a16:creationId xmlns:a16="http://schemas.microsoft.com/office/drawing/2014/main" id="{929D2005-3C97-42A3-841D-15022CDF58AE}"/>
              </a:ext>
            </a:extLst>
          </p:cNvPr>
          <p:cNvSpPr/>
          <p:nvPr/>
        </p:nvSpPr>
        <p:spPr>
          <a:xfrm>
            <a:off x="2704569" y="607808"/>
            <a:ext cx="123190" cy="103324"/>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7" name="Imagen 154">
            <a:extLst>
              <a:ext uri="{FF2B5EF4-FFF2-40B4-BE49-F238E27FC236}">
                <a16:creationId xmlns:a16="http://schemas.microsoft.com/office/drawing/2014/main" id="{4B5D571B-1A67-4428-BB87-2732A2D9302E}"/>
              </a:ext>
            </a:extLst>
          </p:cNvPr>
          <p:cNvPicPr>
            <a:picLocks noChangeAspect="1"/>
          </p:cNvPicPr>
          <p:nvPr/>
        </p:nvPicPr>
        <p:blipFill>
          <a:blip r:embed="rId9"/>
          <a:stretch>
            <a:fillRect/>
          </a:stretch>
        </p:blipFill>
        <p:spPr>
          <a:xfrm>
            <a:off x="6261151" y="1302552"/>
            <a:ext cx="229230" cy="228101"/>
          </a:xfrm>
          <a:prstGeom prst="rect">
            <a:avLst/>
          </a:prstGeom>
          <a:ln>
            <a:noFill/>
          </a:ln>
        </p:spPr>
      </p:pic>
      <p:sp>
        <p:nvSpPr>
          <p:cNvPr id="118" name="CuadroTexto 137">
            <a:extLst>
              <a:ext uri="{FF2B5EF4-FFF2-40B4-BE49-F238E27FC236}">
                <a16:creationId xmlns:a16="http://schemas.microsoft.com/office/drawing/2014/main" id="{A6436D19-63D0-43F1-A5D5-2063192CC937}"/>
              </a:ext>
            </a:extLst>
          </p:cNvPr>
          <p:cNvSpPr txBox="1"/>
          <p:nvPr/>
        </p:nvSpPr>
        <p:spPr>
          <a:xfrm>
            <a:off x="9831931" y="3512134"/>
            <a:ext cx="775793" cy="246221"/>
          </a:xfrm>
          <a:prstGeom prst="rect">
            <a:avLst/>
          </a:prstGeom>
          <a:noFill/>
          <a:ln>
            <a:noFill/>
          </a:ln>
        </p:spPr>
        <p:txBody>
          <a:bodyPr wrap="square" rtlCol="0">
            <a:spAutoFit/>
          </a:bodyPr>
          <a:lstStyle/>
          <a:p>
            <a:pPr algn="ctr"/>
            <a:r>
              <a:rPr lang="ca-ES" sz="1000" i="1" dirty="0"/>
              <a:t>Fet causal</a:t>
            </a:r>
          </a:p>
        </p:txBody>
      </p:sp>
      <p:sp>
        <p:nvSpPr>
          <p:cNvPr id="119" name="QuadreDeText 118"/>
          <p:cNvSpPr txBox="1"/>
          <p:nvPr/>
        </p:nvSpPr>
        <p:spPr>
          <a:xfrm>
            <a:off x="4167576" y="5917634"/>
            <a:ext cx="951517" cy="461665"/>
          </a:xfrm>
          <a:prstGeom prst="rect">
            <a:avLst/>
          </a:prstGeom>
          <a:noFill/>
        </p:spPr>
        <p:txBody>
          <a:bodyPr wrap="square" rtlCol="0">
            <a:spAutoFit/>
          </a:bodyPr>
          <a:lstStyle/>
          <a:p>
            <a:r>
              <a:rPr lang="ca-ES" sz="800" dirty="0"/>
              <a:t>Registre específic</a:t>
            </a:r>
          </a:p>
          <a:p>
            <a:pPr marL="171450" indent="-171450">
              <a:buFont typeface="Arial" panose="020B0604020202020204" pitchFamily="34" charset="0"/>
              <a:buChar char="•"/>
            </a:pPr>
            <a:r>
              <a:rPr lang="ca-ES" sz="800" dirty="0" err="1"/>
              <a:t>appIMA</a:t>
            </a:r>
            <a:endParaRPr lang="ca-ES" sz="800" dirty="0"/>
          </a:p>
          <a:p>
            <a:pPr marL="171450" indent="-171450">
              <a:buFont typeface="Arial" panose="020B0604020202020204" pitchFamily="34" charset="0"/>
              <a:buChar char="•"/>
            </a:pPr>
            <a:r>
              <a:rPr lang="ca-ES" sz="800" dirty="0"/>
              <a:t>CMBD</a:t>
            </a:r>
          </a:p>
        </p:txBody>
      </p:sp>
      <p:sp>
        <p:nvSpPr>
          <p:cNvPr id="126" name="Flecha: pentágono 125">
            <a:extLst>
              <a:ext uri="{FF2B5EF4-FFF2-40B4-BE49-F238E27FC236}">
                <a16:creationId xmlns:a16="http://schemas.microsoft.com/office/drawing/2014/main" id="{ABF032F3-CB9B-4102-9756-2F2C9B18A181}"/>
              </a:ext>
            </a:extLst>
          </p:cNvPr>
          <p:cNvSpPr/>
          <p:nvPr/>
        </p:nvSpPr>
        <p:spPr>
          <a:xfrm>
            <a:off x="1413737" y="1866518"/>
            <a:ext cx="923191" cy="300604"/>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&lt; 72 </a:t>
            </a:r>
            <a:r>
              <a:rPr lang="es-ES" sz="1100" dirty="0" err="1">
                <a:solidFill>
                  <a:schemeClr val="tx1"/>
                </a:solidFill>
              </a:rPr>
              <a:t>hores</a:t>
            </a:r>
            <a:endParaRPr lang="es-ES" sz="1100" dirty="0">
              <a:solidFill>
                <a:schemeClr val="tx1"/>
              </a:solidFill>
            </a:endParaRPr>
          </a:p>
        </p:txBody>
      </p:sp>
      <p:sp>
        <p:nvSpPr>
          <p:cNvPr id="129" name="QuadreDeText 1">
            <a:extLst>
              <a:ext uri="{FF2B5EF4-FFF2-40B4-BE49-F238E27FC236}">
                <a16:creationId xmlns:a16="http://schemas.microsoft.com/office/drawing/2014/main" id="{49E9C631-24E3-44FC-B9A4-6DF3D118ABAD}"/>
              </a:ext>
            </a:extLst>
          </p:cNvPr>
          <p:cNvSpPr txBox="1"/>
          <p:nvPr/>
        </p:nvSpPr>
        <p:spPr>
          <a:xfrm>
            <a:off x="2487837" y="1838957"/>
            <a:ext cx="1121846" cy="461665"/>
          </a:xfrm>
          <a:prstGeom prst="rect">
            <a:avLst/>
          </a:prstGeom>
          <a:solidFill>
            <a:schemeClr val="accent2">
              <a:lumMod val="60000"/>
              <a:lumOff val="40000"/>
            </a:schemeClr>
          </a:solidFill>
          <a:ln>
            <a:noFill/>
          </a:ln>
        </p:spPr>
        <p:txBody>
          <a:bodyPr wrap="square" rtlCol="0">
            <a:spAutoFit/>
          </a:bodyPr>
          <a:lstStyle/>
          <a:p>
            <a:pPr algn="ctr"/>
            <a:r>
              <a:rPr lang="ca-ES" sz="1200" dirty="0"/>
              <a:t>Primers auxilis psicològics</a:t>
            </a:r>
          </a:p>
        </p:txBody>
      </p:sp>
      <p:pic>
        <p:nvPicPr>
          <p:cNvPr id="136" name="Picture 2" descr="Resultat d'imatges de UTCCB">
            <a:extLst>
              <a:ext uri="{FF2B5EF4-FFF2-40B4-BE49-F238E27FC236}">
                <a16:creationId xmlns:a16="http://schemas.microsoft.com/office/drawing/2014/main" id="{04DC80E7-13E5-446A-8083-DF83FC12759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30" t="38358" r="12444" b="35959"/>
          <a:stretch/>
        </p:blipFill>
        <p:spPr bwMode="auto">
          <a:xfrm>
            <a:off x="11282109" y="2277842"/>
            <a:ext cx="679533" cy="239972"/>
          </a:xfrm>
          <a:prstGeom prst="rect">
            <a:avLst/>
          </a:prstGeom>
          <a:noFill/>
          <a:extLst>
            <a:ext uri="{909E8E84-426E-40DD-AFC4-6F175D3DCCD1}">
              <a14:hiddenFill xmlns:a14="http://schemas.microsoft.com/office/drawing/2010/main">
                <a:solidFill>
                  <a:srgbClr val="FFFFFF"/>
                </a:solidFill>
              </a14:hiddenFill>
            </a:ext>
          </a:extLst>
        </p:spPr>
      </p:pic>
      <p:sp>
        <p:nvSpPr>
          <p:cNvPr id="146" name="Rectángulo 30">
            <a:extLst>
              <a:ext uri="{FF2B5EF4-FFF2-40B4-BE49-F238E27FC236}">
                <a16:creationId xmlns:a16="http://schemas.microsoft.com/office/drawing/2014/main" id="{C5E2DBDD-3E43-4BD6-9930-90A9B96EB612}"/>
              </a:ext>
            </a:extLst>
          </p:cNvPr>
          <p:cNvSpPr/>
          <p:nvPr/>
        </p:nvSpPr>
        <p:spPr>
          <a:xfrm>
            <a:off x="10436997" y="2494147"/>
            <a:ext cx="990624" cy="215444"/>
          </a:xfrm>
          <a:prstGeom prst="rect">
            <a:avLst/>
          </a:prstGeom>
          <a:noFill/>
          <a:ln>
            <a:noFill/>
          </a:ln>
        </p:spPr>
        <p:txBody>
          <a:bodyPr wrap="square">
            <a:spAutoFit/>
          </a:bodyPr>
          <a:lstStyle/>
          <a:p>
            <a:pPr algn="ctr"/>
            <a:r>
              <a:rPr lang="ca-ES" sz="800" i="1" dirty="0">
                <a:solidFill>
                  <a:srgbClr val="000000"/>
                </a:solidFill>
              </a:rPr>
              <a:t>Reforç, primer mes</a:t>
            </a:r>
            <a:endParaRPr lang="ca-ES" sz="800" i="1" dirty="0"/>
          </a:p>
        </p:txBody>
      </p:sp>
      <p:sp>
        <p:nvSpPr>
          <p:cNvPr id="147" name="Flecha: pentágono 146">
            <a:extLst>
              <a:ext uri="{FF2B5EF4-FFF2-40B4-BE49-F238E27FC236}">
                <a16:creationId xmlns:a16="http://schemas.microsoft.com/office/drawing/2014/main" id="{5331099A-623D-49A8-80AF-0C250EA8B431}"/>
              </a:ext>
            </a:extLst>
          </p:cNvPr>
          <p:cNvSpPr/>
          <p:nvPr/>
        </p:nvSpPr>
        <p:spPr>
          <a:xfrm>
            <a:off x="1277625" y="2500766"/>
            <a:ext cx="1059136" cy="252305"/>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&lt; 6 </a:t>
            </a:r>
            <a:r>
              <a:rPr lang="es-ES" sz="1100" dirty="0" err="1">
                <a:solidFill>
                  <a:schemeClr val="tx1"/>
                </a:solidFill>
              </a:rPr>
              <a:t>setmanes</a:t>
            </a:r>
            <a:endParaRPr lang="es-ES" sz="1100" dirty="0">
              <a:solidFill>
                <a:schemeClr val="tx1"/>
              </a:solidFill>
            </a:endParaRPr>
          </a:p>
        </p:txBody>
      </p:sp>
      <p:sp>
        <p:nvSpPr>
          <p:cNvPr id="192" name="QuadreDeText 1">
            <a:extLst>
              <a:ext uri="{FF2B5EF4-FFF2-40B4-BE49-F238E27FC236}">
                <a16:creationId xmlns:a16="http://schemas.microsoft.com/office/drawing/2014/main" id="{E6B1C7B4-AFC4-44DF-A70F-A718985DC653}"/>
              </a:ext>
            </a:extLst>
          </p:cNvPr>
          <p:cNvSpPr txBox="1"/>
          <p:nvPr/>
        </p:nvSpPr>
        <p:spPr>
          <a:xfrm>
            <a:off x="9205446" y="1856807"/>
            <a:ext cx="1172411" cy="461665"/>
          </a:xfrm>
          <a:prstGeom prst="rect">
            <a:avLst/>
          </a:prstGeom>
          <a:solidFill>
            <a:schemeClr val="accent2">
              <a:lumMod val="60000"/>
              <a:lumOff val="40000"/>
            </a:schemeClr>
          </a:solidFill>
          <a:ln>
            <a:noFill/>
          </a:ln>
        </p:spPr>
        <p:txBody>
          <a:bodyPr wrap="square" rtlCol="0">
            <a:spAutoFit/>
          </a:bodyPr>
          <a:lstStyle/>
          <a:p>
            <a:pPr algn="ctr"/>
            <a:r>
              <a:rPr lang="ca-ES" sz="1200" dirty="0"/>
              <a:t>Primers auxilis psicològics</a:t>
            </a:r>
          </a:p>
        </p:txBody>
      </p:sp>
      <p:sp>
        <p:nvSpPr>
          <p:cNvPr id="222" name="CuadroTexto 221">
            <a:extLst>
              <a:ext uri="{FF2B5EF4-FFF2-40B4-BE49-F238E27FC236}">
                <a16:creationId xmlns:a16="http://schemas.microsoft.com/office/drawing/2014/main" id="{4AAC8039-02AC-488E-AE85-94810B9FD2FF}"/>
              </a:ext>
            </a:extLst>
          </p:cNvPr>
          <p:cNvSpPr txBox="1"/>
          <p:nvPr/>
        </p:nvSpPr>
        <p:spPr>
          <a:xfrm>
            <a:off x="2502643" y="2342992"/>
            <a:ext cx="1107039" cy="276999"/>
          </a:xfrm>
          <a:prstGeom prst="rect">
            <a:avLst/>
          </a:prstGeom>
          <a:solidFill>
            <a:schemeClr val="accent4">
              <a:lumMod val="60000"/>
              <a:lumOff val="40000"/>
            </a:schemeClr>
          </a:solidFill>
          <a:ln>
            <a:noFill/>
          </a:ln>
        </p:spPr>
        <p:txBody>
          <a:bodyPr wrap="square" rtlCol="0">
            <a:spAutoFit/>
          </a:bodyPr>
          <a:lstStyle/>
          <a:p>
            <a:pPr algn="ctr"/>
            <a:r>
              <a:rPr lang="ca-ES" sz="1200" dirty="0" err="1"/>
              <a:t>Psicoeducació</a:t>
            </a:r>
            <a:endParaRPr lang="ca-ES" sz="1200" dirty="0"/>
          </a:p>
        </p:txBody>
      </p:sp>
      <p:sp>
        <p:nvSpPr>
          <p:cNvPr id="256" name="CuadroTexto 255">
            <a:extLst>
              <a:ext uri="{FF2B5EF4-FFF2-40B4-BE49-F238E27FC236}">
                <a16:creationId xmlns:a16="http://schemas.microsoft.com/office/drawing/2014/main" id="{8A654CB2-B463-4428-9C2D-AAD08B5E739A}"/>
              </a:ext>
            </a:extLst>
          </p:cNvPr>
          <p:cNvSpPr txBox="1"/>
          <p:nvPr/>
        </p:nvSpPr>
        <p:spPr>
          <a:xfrm>
            <a:off x="9220273" y="2363455"/>
            <a:ext cx="1157584" cy="276999"/>
          </a:xfrm>
          <a:prstGeom prst="rect">
            <a:avLst/>
          </a:prstGeom>
          <a:solidFill>
            <a:schemeClr val="accent4">
              <a:lumMod val="60000"/>
              <a:lumOff val="40000"/>
            </a:schemeClr>
          </a:solidFill>
          <a:ln>
            <a:noFill/>
          </a:ln>
        </p:spPr>
        <p:txBody>
          <a:bodyPr wrap="square" rtlCol="0">
            <a:spAutoFit/>
          </a:bodyPr>
          <a:lstStyle/>
          <a:p>
            <a:pPr algn="ctr"/>
            <a:r>
              <a:rPr lang="ca-ES" sz="1200" dirty="0" err="1"/>
              <a:t>Psicoeducació</a:t>
            </a:r>
            <a:endParaRPr lang="ca-ES" sz="1200" dirty="0"/>
          </a:p>
        </p:txBody>
      </p:sp>
      <p:sp>
        <p:nvSpPr>
          <p:cNvPr id="73" name="Rectángulo 72">
            <a:extLst>
              <a:ext uri="{FF2B5EF4-FFF2-40B4-BE49-F238E27FC236}">
                <a16:creationId xmlns:a16="http://schemas.microsoft.com/office/drawing/2014/main" id="{C212B2E5-0B13-4E88-8DBB-748B37351745}"/>
              </a:ext>
            </a:extLst>
          </p:cNvPr>
          <p:cNvSpPr/>
          <p:nvPr/>
        </p:nvSpPr>
        <p:spPr>
          <a:xfrm>
            <a:off x="2425041" y="1454139"/>
            <a:ext cx="1250316" cy="1466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89" name="Rectángulo 288">
            <a:extLst>
              <a:ext uri="{FF2B5EF4-FFF2-40B4-BE49-F238E27FC236}">
                <a16:creationId xmlns:a16="http://schemas.microsoft.com/office/drawing/2014/main" id="{120414AD-DFE8-42F6-83D8-C0133243C567}"/>
              </a:ext>
            </a:extLst>
          </p:cNvPr>
          <p:cNvSpPr/>
          <p:nvPr/>
        </p:nvSpPr>
        <p:spPr>
          <a:xfrm>
            <a:off x="9147434" y="1460676"/>
            <a:ext cx="1311773" cy="15002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94" name="CuadroTexto 293">
            <a:extLst>
              <a:ext uri="{FF2B5EF4-FFF2-40B4-BE49-F238E27FC236}">
                <a16:creationId xmlns:a16="http://schemas.microsoft.com/office/drawing/2014/main" id="{B24F70D6-735B-4AB9-A7D4-018E94BA9621}"/>
              </a:ext>
            </a:extLst>
          </p:cNvPr>
          <p:cNvSpPr txBox="1"/>
          <p:nvPr/>
        </p:nvSpPr>
        <p:spPr>
          <a:xfrm>
            <a:off x="2676088" y="2614558"/>
            <a:ext cx="778559" cy="276999"/>
          </a:xfrm>
          <a:prstGeom prst="rect">
            <a:avLst/>
          </a:prstGeom>
          <a:solidFill>
            <a:schemeClr val="accent4">
              <a:lumMod val="60000"/>
              <a:lumOff val="40000"/>
            </a:schemeClr>
          </a:solidFill>
          <a:ln>
            <a:noFill/>
          </a:ln>
        </p:spPr>
        <p:txBody>
          <a:bodyPr wrap="square" rtlCol="0">
            <a:spAutoFit/>
          </a:bodyPr>
          <a:lstStyle/>
          <a:p>
            <a:pPr algn="ctr"/>
            <a:r>
              <a:rPr lang="ca-ES" sz="1200" i="1" dirty="0"/>
              <a:t>Cribratge</a:t>
            </a:r>
          </a:p>
        </p:txBody>
      </p:sp>
      <p:sp>
        <p:nvSpPr>
          <p:cNvPr id="296" name="CuadroTexto 295">
            <a:extLst>
              <a:ext uri="{FF2B5EF4-FFF2-40B4-BE49-F238E27FC236}">
                <a16:creationId xmlns:a16="http://schemas.microsoft.com/office/drawing/2014/main" id="{6D8C2B22-2249-4C78-B004-20BB8F6A830B}"/>
              </a:ext>
            </a:extLst>
          </p:cNvPr>
          <p:cNvSpPr txBox="1"/>
          <p:nvPr/>
        </p:nvSpPr>
        <p:spPr>
          <a:xfrm>
            <a:off x="9394360" y="2619991"/>
            <a:ext cx="836183" cy="276999"/>
          </a:xfrm>
          <a:prstGeom prst="rect">
            <a:avLst/>
          </a:prstGeom>
          <a:solidFill>
            <a:schemeClr val="accent4">
              <a:lumMod val="60000"/>
              <a:lumOff val="40000"/>
            </a:schemeClr>
          </a:solidFill>
          <a:ln>
            <a:noFill/>
          </a:ln>
        </p:spPr>
        <p:txBody>
          <a:bodyPr wrap="square" rtlCol="0">
            <a:spAutoFit/>
          </a:bodyPr>
          <a:lstStyle/>
          <a:p>
            <a:pPr algn="ctr"/>
            <a:r>
              <a:rPr lang="ca-ES" sz="1200" i="1" dirty="0"/>
              <a:t>Cribratge</a:t>
            </a:r>
          </a:p>
        </p:txBody>
      </p:sp>
      <p:sp>
        <p:nvSpPr>
          <p:cNvPr id="319" name="Flecha: hacia la izquierda 318">
            <a:extLst>
              <a:ext uri="{FF2B5EF4-FFF2-40B4-BE49-F238E27FC236}">
                <a16:creationId xmlns:a16="http://schemas.microsoft.com/office/drawing/2014/main" id="{5CB8CCDC-572D-4D63-B1A7-F0915300E59D}"/>
              </a:ext>
            </a:extLst>
          </p:cNvPr>
          <p:cNvSpPr/>
          <p:nvPr/>
        </p:nvSpPr>
        <p:spPr>
          <a:xfrm>
            <a:off x="10563170" y="2299916"/>
            <a:ext cx="690655" cy="1958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41" name="Estrella: 5 puntas 340">
            <a:extLst>
              <a:ext uri="{FF2B5EF4-FFF2-40B4-BE49-F238E27FC236}">
                <a16:creationId xmlns:a16="http://schemas.microsoft.com/office/drawing/2014/main" id="{410A5DAF-7801-48C4-AFD7-1C103E25690D}"/>
              </a:ext>
            </a:extLst>
          </p:cNvPr>
          <p:cNvSpPr/>
          <p:nvPr/>
        </p:nvSpPr>
        <p:spPr>
          <a:xfrm>
            <a:off x="10375302" y="1255594"/>
            <a:ext cx="123190" cy="103324"/>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2" name="Diagrama de flujo: conector fuera de página 341">
            <a:extLst>
              <a:ext uri="{FF2B5EF4-FFF2-40B4-BE49-F238E27FC236}">
                <a16:creationId xmlns:a16="http://schemas.microsoft.com/office/drawing/2014/main" id="{2D140A5B-89A7-40BA-98B7-748F9B01BCF3}"/>
              </a:ext>
            </a:extLst>
          </p:cNvPr>
          <p:cNvSpPr/>
          <p:nvPr/>
        </p:nvSpPr>
        <p:spPr>
          <a:xfrm rot="16200000">
            <a:off x="2373239" y="1504437"/>
            <a:ext cx="213458" cy="237838"/>
          </a:xfrm>
          <a:prstGeom prst="flowChartOffpage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dirty="0"/>
              <a:t>a</a:t>
            </a:r>
          </a:p>
        </p:txBody>
      </p:sp>
      <p:sp>
        <p:nvSpPr>
          <p:cNvPr id="345" name="QuadreDeText 26">
            <a:extLst>
              <a:ext uri="{FF2B5EF4-FFF2-40B4-BE49-F238E27FC236}">
                <a16:creationId xmlns:a16="http://schemas.microsoft.com/office/drawing/2014/main" id="{3F71808A-BD7F-4117-9535-48B1EE4B9228}"/>
              </a:ext>
            </a:extLst>
          </p:cNvPr>
          <p:cNvSpPr txBox="1"/>
          <p:nvPr/>
        </p:nvSpPr>
        <p:spPr>
          <a:xfrm>
            <a:off x="3281388" y="4915808"/>
            <a:ext cx="846946" cy="461665"/>
          </a:xfrm>
          <a:prstGeom prst="rect">
            <a:avLst/>
          </a:prstGeom>
          <a:solidFill>
            <a:schemeClr val="bg1">
              <a:lumMod val="65000"/>
            </a:schemeClr>
          </a:solidFill>
          <a:ln>
            <a:solidFill>
              <a:schemeClr val="bg1">
                <a:lumMod val="75000"/>
              </a:schemeClr>
            </a:solidFill>
          </a:ln>
        </p:spPr>
        <p:txBody>
          <a:bodyPr wrap="square" rtlCol="0">
            <a:spAutoFit/>
          </a:bodyPr>
          <a:lstStyle/>
          <a:p>
            <a:pPr algn="ctr"/>
            <a:r>
              <a:rPr lang="ca-ES" sz="1200" b="1" dirty="0"/>
              <a:t>Centre expert</a:t>
            </a:r>
          </a:p>
        </p:txBody>
      </p:sp>
      <p:sp>
        <p:nvSpPr>
          <p:cNvPr id="410" name="Diagrama de flujo: conector fuera de página 409">
            <a:extLst>
              <a:ext uri="{FF2B5EF4-FFF2-40B4-BE49-F238E27FC236}">
                <a16:creationId xmlns:a16="http://schemas.microsoft.com/office/drawing/2014/main" id="{67755420-1A97-4225-BB4E-082BB0CC7726}"/>
              </a:ext>
            </a:extLst>
          </p:cNvPr>
          <p:cNvSpPr/>
          <p:nvPr/>
        </p:nvSpPr>
        <p:spPr>
          <a:xfrm rot="16200000">
            <a:off x="4661974" y="5116431"/>
            <a:ext cx="238432" cy="237838"/>
          </a:xfrm>
          <a:prstGeom prst="flowChartOffpage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ES" dirty="0"/>
              <a:t>b</a:t>
            </a:r>
          </a:p>
        </p:txBody>
      </p:sp>
      <p:pic>
        <p:nvPicPr>
          <p:cNvPr id="420" name="Picture 2" descr="Resultat d'imatges de UTCCB">
            <a:extLst>
              <a:ext uri="{FF2B5EF4-FFF2-40B4-BE49-F238E27FC236}">
                <a16:creationId xmlns:a16="http://schemas.microsoft.com/office/drawing/2014/main" id="{110992A1-09ED-4468-BE32-CB2568F1492B}"/>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30" t="38358" r="12444" b="35959"/>
          <a:stretch/>
        </p:blipFill>
        <p:spPr bwMode="auto">
          <a:xfrm>
            <a:off x="3349770" y="5427216"/>
            <a:ext cx="679533" cy="239972"/>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hacia abajo 4">
            <a:extLst>
              <a:ext uri="{FF2B5EF4-FFF2-40B4-BE49-F238E27FC236}">
                <a16:creationId xmlns:a16="http://schemas.microsoft.com/office/drawing/2014/main" id="{ECD3EDE5-E3E2-468B-9F99-286B3EEF39D9}"/>
              </a:ext>
            </a:extLst>
          </p:cNvPr>
          <p:cNvSpPr/>
          <p:nvPr/>
        </p:nvSpPr>
        <p:spPr>
          <a:xfrm>
            <a:off x="5954367" y="2960935"/>
            <a:ext cx="397831" cy="2133084"/>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6" name="Flecha: hacia abajo 95">
            <a:extLst>
              <a:ext uri="{FF2B5EF4-FFF2-40B4-BE49-F238E27FC236}">
                <a16:creationId xmlns:a16="http://schemas.microsoft.com/office/drawing/2014/main" id="{FA17434C-E4B6-43CD-9B4E-E3B82784E053}"/>
              </a:ext>
            </a:extLst>
          </p:cNvPr>
          <p:cNvSpPr/>
          <p:nvPr/>
        </p:nvSpPr>
        <p:spPr>
          <a:xfrm rot="16200000">
            <a:off x="4674640" y="1850376"/>
            <a:ext cx="397831" cy="2360928"/>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7" name="Flecha: hacia abajo 96">
            <a:extLst>
              <a:ext uri="{FF2B5EF4-FFF2-40B4-BE49-F238E27FC236}">
                <a16:creationId xmlns:a16="http://schemas.microsoft.com/office/drawing/2014/main" id="{FDBC8A03-18D0-4B11-AA2F-A09F0EF48F4D}"/>
              </a:ext>
            </a:extLst>
          </p:cNvPr>
          <p:cNvSpPr/>
          <p:nvPr/>
        </p:nvSpPr>
        <p:spPr>
          <a:xfrm rot="5400000">
            <a:off x="7562458" y="1674934"/>
            <a:ext cx="397831" cy="2765637"/>
          </a:xfrm>
          <a:prstGeom prst="down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nvGrpSpPr>
          <p:cNvPr id="100" name="Grupo 99">
            <a:extLst>
              <a:ext uri="{FF2B5EF4-FFF2-40B4-BE49-F238E27FC236}">
                <a16:creationId xmlns:a16="http://schemas.microsoft.com/office/drawing/2014/main" id="{967EB240-709A-4B5A-88BF-2AB2ED804988}"/>
              </a:ext>
            </a:extLst>
          </p:cNvPr>
          <p:cNvGrpSpPr/>
          <p:nvPr/>
        </p:nvGrpSpPr>
        <p:grpSpPr>
          <a:xfrm>
            <a:off x="5573185" y="2455107"/>
            <a:ext cx="1179814" cy="861452"/>
            <a:chOff x="10681146" y="299040"/>
            <a:chExt cx="1179814" cy="861452"/>
          </a:xfrm>
        </p:grpSpPr>
        <p:sp>
          <p:nvSpPr>
            <p:cNvPr id="101" name="Rectángulo 100">
              <a:extLst>
                <a:ext uri="{FF2B5EF4-FFF2-40B4-BE49-F238E27FC236}">
                  <a16:creationId xmlns:a16="http://schemas.microsoft.com/office/drawing/2014/main" id="{3356DC6F-7904-4656-B99D-635205635896}"/>
                </a:ext>
              </a:extLst>
            </p:cNvPr>
            <p:cNvSpPr/>
            <p:nvPr/>
          </p:nvSpPr>
          <p:spPr>
            <a:xfrm>
              <a:off x="10681146" y="499473"/>
              <a:ext cx="1179814" cy="6610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04" name="Picture 2" descr="Resultat d'imatges de UTCCB">
              <a:extLst>
                <a:ext uri="{FF2B5EF4-FFF2-40B4-BE49-F238E27FC236}">
                  <a16:creationId xmlns:a16="http://schemas.microsoft.com/office/drawing/2014/main" id="{7C74940F-9507-40F2-BD5D-2B603C6E1A8A}"/>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30" t="38358" r="12444" b="35959"/>
            <a:stretch/>
          </p:blipFill>
          <p:spPr bwMode="auto">
            <a:xfrm>
              <a:off x="11378947" y="299040"/>
              <a:ext cx="473257" cy="167127"/>
            </a:xfrm>
            <a:prstGeom prst="rect">
              <a:avLst/>
            </a:prstGeom>
            <a:noFill/>
            <a:extLst>
              <a:ext uri="{909E8E84-426E-40DD-AFC4-6F175D3DCCD1}">
                <a14:hiddenFill xmlns:a14="http://schemas.microsoft.com/office/drawing/2010/main">
                  <a:solidFill>
                    <a:srgbClr val="FFFFFF"/>
                  </a:solidFill>
                </a14:hiddenFill>
              </a:ext>
            </a:extLst>
          </p:spPr>
        </p:pic>
        <p:sp>
          <p:nvSpPr>
            <p:cNvPr id="105" name="CuadroTexto 104">
              <a:extLst>
                <a:ext uri="{FF2B5EF4-FFF2-40B4-BE49-F238E27FC236}">
                  <a16:creationId xmlns:a16="http://schemas.microsoft.com/office/drawing/2014/main" id="{27BBAA20-EC73-4B5F-8ED1-940CCC7674CC}"/>
                </a:ext>
              </a:extLst>
            </p:cNvPr>
            <p:cNvSpPr txBox="1"/>
            <p:nvPr/>
          </p:nvSpPr>
          <p:spPr>
            <a:xfrm>
              <a:off x="10728845" y="556013"/>
              <a:ext cx="1084416" cy="276999"/>
            </a:xfrm>
            <a:prstGeom prst="rect">
              <a:avLst/>
            </a:prstGeom>
            <a:solidFill>
              <a:schemeClr val="accent4">
                <a:lumMod val="60000"/>
                <a:lumOff val="40000"/>
              </a:schemeClr>
            </a:solidFill>
            <a:ln>
              <a:noFill/>
            </a:ln>
          </p:spPr>
          <p:txBody>
            <a:bodyPr wrap="square" rtlCol="0">
              <a:spAutoFit/>
            </a:bodyPr>
            <a:lstStyle/>
            <a:p>
              <a:pPr algn="ctr"/>
              <a:r>
                <a:rPr lang="ca-ES" sz="1200" dirty="0" err="1"/>
                <a:t>Psicoeducació</a:t>
              </a:r>
              <a:endParaRPr lang="ca-ES" sz="1200" dirty="0"/>
            </a:p>
          </p:txBody>
        </p:sp>
        <p:sp>
          <p:nvSpPr>
            <p:cNvPr id="106" name="CuadroTexto 105">
              <a:extLst>
                <a:ext uri="{FF2B5EF4-FFF2-40B4-BE49-F238E27FC236}">
                  <a16:creationId xmlns:a16="http://schemas.microsoft.com/office/drawing/2014/main" id="{3FF03D55-CB56-438B-82B4-B9326B7EA27A}"/>
                </a:ext>
              </a:extLst>
            </p:cNvPr>
            <p:cNvSpPr txBox="1"/>
            <p:nvPr/>
          </p:nvSpPr>
          <p:spPr>
            <a:xfrm>
              <a:off x="10857707" y="820653"/>
              <a:ext cx="807014" cy="276999"/>
            </a:xfrm>
            <a:prstGeom prst="rect">
              <a:avLst/>
            </a:prstGeom>
            <a:solidFill>
              <a:schemeClr val="accent4">
                <a:lumMod val="60000"/>
                <a:lumOff val="40000"/>
              </a:schemeClr>
            </a:solidFill>
            <a:ln>
              <a:noFill/>
            </a:ln>
          </p:spPr>
          <p:txBody>
            <a:bodyPr wrap="square" rtlCol="0">
              <a:spAutoFit/>
            </a:bodyPr>
            <a:lstStyle/>
            <a:p>
              <a:pPr algn="ctr"/>
              <a:r>
                <a:rPr lang="ca-ES" sz="1200" i="1" dirty="0"/>
                <a:t>Cribratge</a:t>
              </a:r>
            </a:p>
          </p:txBody>
        </p:sp>
        <p:pic>
          <p:nvPicPr>
            <p:cNvPr id="110" name="Imagen 109">
              <a:extLst>
                <a:ext uri="{FF2B5EF4-FFF2-40B4-BE49-F238E27FC236}">
                  <a16:creationId xmlns:a16="http://schemas.microsoft.com/office/drawing/2014/main" id="{A627CC77-F87C-4CBC-9BFA-781FB486581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84876" y="304317"/>
              <a:ext cx="394452" cy="152035"/>
            </a:xfrm>
            <a:prstGeom prst="rect">
              <a:avLst/>
            </a:prstGeom>
            <a:ln>
              <a:noFill/>
            </a:ln>
          </p:spPr>
        </p:pic>
      </p:grpSp>
      <p:sp>
        <p:nvSpPr>
          <p:cNvPr id="112" name="QuadreDeText 50">
            <a:extLst>
              <a:ext uri="{FF2B5EF4-FFF2-40B4-BE49-F238E27FC236}">
                <a16:creationId xmlns:a16="http://schemas.microsoft.com/office/drawing/2014/main" id="{AD5B727B-C2CF-4AD0-880F-272DD4226326}"/>
              </a:ext>
            </a:extLst>
          </p:cNvPr>
          <p:cNvSpPr txBox="1"/>
          <p:nvPr/>
        </p:nvSpPr>
        <p:spPr>
          <a:xfrm>
            <a:off x="4781190" y="4590773"/>
            <a:ext cx="1215262" cy="276999"/>
          </a:xfrm>
          <a:prstGeom prst="rect">
            <a:avLst/>
          </a:prstGeom>
          <a:solidFill>
            <a:srgbClr val="FFFF00">
              <a:alpha val="50000"/>
            </a:srgbClr>
          </a:solidFill>
          <a:ln>
            <a:noFill/>
          </a:ln>
        </p:spPr>
        <p:txBody>
          <a:bodyPr wrap="square" rtlCol="0">
            <a:spAutoFit/>
          </a:bodyPr>
          <a:lstStyle/>
          <a:p>
            <a:pPr algn="ctr"/>
            <a:r>
              <a:rPr lang="ca-ES" sz="1200" dirty="0" err="1"/>
              <a:t>Psicodiagnòstic</a:t>
            </a:r>
            <a:endParaRPr lang="ca-ES" sz="1200" dirty="0"/>
          </a:p>
        </p:txBody>
      </p:sp>
      <p:sp>
        <p:nvSpPr>
          <p:cNvPr id="115" name="QuadreDeText 50">
            <a:extLst>
              <a:ext uri="{FF2B5EF4-FFF2-40B4-BE49-F238E27FC236}">
                <a16:creationId xmlns:a16="http://schemas.microsoft.com/office/drawing/2014/main" id="{D2616E2D-584B-49FA-B23B-01E23FD550F1}"/>
              </a:ext>
            </a:extLst>
          </p:cNvPr>
          <p:cNvSpPr txBox="1"/>
          <p:nvPr/>
        </p:nvSpPr>
        <p:spPr>
          <a:xfrm>
            <a:off x="6328358" y="4562635"/>
            <a:ext cx="959293" cy="276999"/>
          </a:xfrm>
          <a:prstGeom prst="rect">
            <a:avLst/>
          </a:prstGeom>
          <a:solidFill>
            <a:srgbClr val="FFFF00">
              <a:alpha val="50000"/>
            </a:srgbClr>
          </a:solidFill>
          <a:ln>
            <a:noFill/>
          </a:ln>
        </p:spPr>
        <p:txBody>
          <a:bodyPr wrap="square" rtlCol="0">
            <a:spAutoFit/>
          </a:bodyPr>
          <a:lstStyle/>
          <a:p>
            <a:pPr algn="ctr"/>
            <a:r>
              <a:rPr lang="ca-ES" sz="1200" dirty="0"/>
              <a:t>Tractament</a:t>
            </a:r>
          </a:p>
        </p:txBody>
      </p:sp>
      <p:sp>
        <p:nvSpPr>
          <p:cNvPr id="90" name="Flecha: pentágono 89">
            <a:extLst>
              <a:ext uri="{FF2B5EF4-FFF2-40B4-BE49-F238E27FC236}">
                <a16:creationId xmlns:a16="http://schemas.microsoft.com/office/drawing/2014/main" id="{C9B84269-A9FD-4687-A0C0-4B080941B7F1}"/>
              </a:ext>
            </a:extLst>
          </p:cNvPr>
          <p:cNvSpPr/>
          <p:nvPr/>
        </p:nvSpPr>
        <p:spPr>
          <a:xfrm>
            <a:off x="4464677" y="3117044"/>
            <a:ext cx="1165416" cy="252305"/>
          </a:xfrm>
          <a:prstGeom prst="homePlat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a:solidFill>
                  <a:schemeClr val="tx1"/>
                </a:solidFill>
              </a:rPr>
              <a:t>&gt; 72 h - &lt; 6 set</a:t>
            </a:r>
          </a:p>
        </p:txBody>
      </p:sp>
      <p:sp>
        <p:nvSpPr>
          <p:cNvPr id="91" name="CuadroTexto 90">
            <a:extLst>
              <a:ext uri="{FF2B5EF4-FFF2-40B4-BE49-F238E27FC236}">
                <a16:creationId xmlns:a16="http://schemas.microsoft.com/office/drawing/2014/main" id="{E95E5F87-2F8B-4811-B845-394F51FCFE99}"/>
              </a:ext>
            </a:extLst>
          </p:cNvPr>
          <p:cNvSpPr txBox="1"/>
          <p:nvPr/>
        </p:nvSpPr>
        <p:spPr>
          <a:xfrm>
            <a:off x="5573185" y="3371129"/>
            <a:ext cx="1184038" cy="200055"/>
          </a:xfrm>
          <a:prstGeom prst="rect">
            <a:avLst/>
          </a:prstGeom>
          <a:noFill/>
          <a:ln w="3175">
            <a:solidFill>
              <a:schemeClr val="tx1"/>
            </a:solidFill>
          </a:ln>
        </p:spPr>
        <p:txBody>
          <a:bodyPr wrap="square" rtlCol="0">
            <a:spAutoFit/>
          </a:bodyPr>
          <a:lstStyle/>
          <a:p>
            <a:pPr algn="ctr"/>
            <a:r>
              <a:rPr lang="es-ES" sz="700" dirty="0" err="1"/>
              <a:t>Equip</a:t>
            </a:r>
            <a:r>
              <a:rPr lang="es-ES" sz="700" dirty="0"/>
              <a:t> </a:t>
            </a:r>
            <a:r>
              <a:rPr lang="es-ES" sz="700" dirty="0" err="1"/>
              <a:t>d’intervenció</a:t>
            </a:r>
            <a:r>
              <a:rPr lang="es-ES" sz="700" dirty="0"/>
              <a:t> 72-6</a:t>
            </a:r>
          </a:p>
        </p:txBody>
      </p:sp>
      <p:pic>
        <p:nvPicPr>
          <p:cNvPr id="1026" name="Picture 2" descr="Resultado de imagen de arees integrals de salut barcelona">
            <a:extLst>
              <a:ext uri="{FF2B5EF4-FFF2-40B4-BE49-F238E27FC236}">
                <a16:creationId xmlns:a16="http://schemas.microsoft.com/office/drawing/2014/main" id="{AEE9740E-C1C0-4D11-B02B-E0FB6C9497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7740" y="2280818"/>
            <a:ext cx="625740" cy="585283"/>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59C50357-E47A-4B70-85A1-7F6493D47002}"/>
              </a:ext>
            </a:extLst>
          </p:cNvPr>
          <p:cNvSpPr txBox="1"/>
          <p:nvPr/>
        </p:nvSpPr>
        <p:spPr>
          <a:xfrm>
            <a:off x="2442412" y="2903647"/>
            <a:ext cx="1232945" cy="276999"/>
          </a:xfrm>
          <a:prstGeom prst="rect">
            <a:avLst/>
          </a:prstGeom>
          <a:noFill/>
        </p:spPr>
        <p:txBody>
          <a:bodyPr wrap="square" rtlCol="0">
            <a:spAutoFit/>
          </a:bodyPr>
          <a:lstStyle/>
          <a:p>
            <a:pPr algn="ctr"/>
            <a:r>
              <a:rPr lang="ca-ES" sz="1200" dirty="0"/>
              <a:t>Visió preventiva</a:t>
            </a:r>
          </a:p>
        </p:txBody>
      </p:sp>
      <p:sp>
        <p:nvSpPr>
          <p:cNvPr id="120" name="CuadroTexto 119">
            <a:extLst>
              <a:ext uri="{FF2B5EF4-FFF2-40B4-BE49-F238E27FC236}">
                <a16:creationId xmlns:a16="http://schemas.microsoft.com/office/drawing/2014/main" id="{DF179772-18B2-44C2-B61B-11AA0E3C19DC}"/>
              </a:ext>
            </a:extLst>
          </p:cNvPr>
          <p:cNvSpPr txBox="1"/>
          <p:nvPr/>
        </p:nvSpPr>
        <p:spPr>
          <a:xfrm>
            <a:off x="9198783" y="2924193"/>
            <a:ext cx="1232945" cy="276999"/>
          </a:xfrm>
          <a:prstGeom prst="rect">
            <a:avLst/>
          </a:prstGeom>
          <a:noFill/>
        </p:spPr>
        <p:txBody>
          <a:bodyPr wrap="square" rtlCol="0">
            <a:spAutoFit/>
          </a:bodyPr>
          <a:lstStyle/>
          <a:p>
            <a:pPr algn="ctr"/>
            <a:r>
              <a:rPr lang="ca-ES" sz="1200" dirty="0"/>
              <a:t>Visió preventiva</a:t>
            </a:r>
          </a:p>
        </p:txBody>
      </p:sp>
    </p:spTree>
    <p:extLst>
      <p:ext uri="{BB962C8B-B14F-4D97-AF65-F5344CB8AC3E}">
        <p14:creationId xmlns:p14="http://schemas.microsoft.com/office/powerpoint/2010/main" val="191070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A7FBDE-481F-42D0-A69B-F61F3D4A7098}"/>
              </a:ext>
            </a:extLst>
          </p:cNvPr>
          <p:cNvSpPr>
            <a:spLocks noGrp="1"/>
          </p:cNvSpPr>
          <p:nvPr>
            <p:ph type="dt" sz="half" idx="10"/>
          </p:nvPr>
        </p:nvSpPr>
        <p:spPr/>
        <p:txBody>
          <a:bodyPr/>
          <a:lstStyle/>
          <a:p>
            <a:fld id="{518E9313-D37F-4848-8907-98A6CE4ED89E}"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7F3871A4-43CC-4C7B-AAFC-D39962BA18DC}"/>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FD6E98ED-2624-4FAD-9FFC-DAD0A858AC26}"/>
              </a:ext>
            </a:extLst>
          </p:cNvPr>
          <p:cNvSpPr>
            <a:spLocks noGrp="1"/>
          </p:cNvSpPr>
          <p:nvPr>
            <p:ph type="sldNum" sz="quarter" idx="12"/>
          </p:nvPr>
        </p:nvSpPr>
        <p:spPr/>
        <p:txBody>
          <a:bodyPr/>
          <a:lstStyle/>
          <a:p>
            <a:fld id="{A16141FE-1E26-4942-B4D7-1D81C6F16BF5}" type="slidenum">
              <a:rPr lang="ca-ES" smtClean="0"/>
              <a:t>19</a:t>
            </a:fld>
            <a:endParaRPr lang="ca-ES"/>
          </a:p>
        </p:txBody>
      </p:sp>
      <p:cxnSp>
        <p:nvCxnSpPr>
          <p:cNvPr id="5" name="Conector: angular 4">
            <a:extLst>
              <a:ext uri="{FF2B5EF4-FFF2-40B4-BE49-F238E27FC236}">
                <a16:creationId xmlns:a16="http://schemas.microsoft.com/office/drawing/2014/main" id="{0B768E99-933D-4C7D-828E-5FE93264A8C7}"/>
              </a:ext>
            </a:extLst>
          </p:cNvPr>
          <p:cNvCxnSpPr>
            <a:cxnSpLocks/>
            <a:stCxn id="20" idx="2"/>
            <a:endCxn id="16" idx="0"/>
          </p:cNvCxnSpPr>
          <p:nvPr/>
        </p:nvCxnSpPr>
        <p:spPr>
          <a:xfrm rot="16200000" flipH="1">
            <a:off x="3940317" y="3514756"/>
            <a:ext cx="1951938" cy="15204"/>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24B99989-9CA1-42D5-96E2-DCBB3432C2FE}"/>
              </a:ext>
            </a:extLst>
          </p:cNvPr>
          <p:cNvSpPr txBox="1"/>
          <p:nvPr/>
        </p:nvSpPr>
        <p:spPr>
          <a:xfrm>
            <a:off x="6944323" y="2649705"/>
            <a:ext cx="1406965" cy="246221"/>
          </a:xfrm>
          <a:prstGeom prst="rect">
            <a:avLst/>
          </a:prstGeom>
          <a:solidFill>
            <a:schemeClr val="bg1">
              <a:lumMod val="95000"/>
            </a:schemeClr>
          </a:solidFill>
          <a:ln>
            <a:noFill/>
          </a:ln>
        </p:spPr>
        <p:txBody>
          <a:bodyPr wrap="square" rtlCol="0">
            <a:spAutoFit/>
          </a:bodyPr>
          <a:lstStyle/>
          <a:p>
            <a:pPr algn="ctr"/>
            <a:r>
              <a:rPr lang="ca-ES" sz="1000" i="1" dirty="0"/>
              <a:t>Farmàcies comunitàries</a:t>
            </a:r>
          </a:p>
        </p:txBody>
      </p:sp>
      <p:sp>
        <p:nvSpPr>
          <p:cNvPr id="7" name="CuadroTexto 6">
            <a:extLst>
              <a:ext uri="{FF2B5EF4-FFF2-40B4-BE49-F238E27FC236}">
                <a16:creationId xmlns:a16="http://schemas.microsoft.com/office/drawing/2014/main" id="{A5B0BF15-4DC5-4387-8854-0F3142B8BD64}"/>
              </a:ext>
            </a:extLst>
          </p:cNvPr>
          <p:cNvSpPr txBox="1"/>
          <p:nvPr/>
        </p:nvSpPr>
        <p:spPr>
          <a:xfrm>
            <a:off x="5046676" y="3066897"/>
            <a:ext cx="1143717" cy="246221"/>
          </a:xfrm>
          <a:prstGeom prst="rect">
            <a:avLst/>
          </a:prstGeom>
          <a:solidFill>
            <a:schemeClr val="bg1">
              <a:lumMod val="95000"/>
            </a:schemeClr>
          </a:solidFill>
          <a:ln>
            <a:noFill/>
          </a:ln>
        </p:spPr>
        <p:txBody>
          <a:bodyPr wrap="square" rtlCol="0">
            <a:spAutoFit/>
          </a:bodyPr>
          <a:lstStyle/>
          <a:p>
            <a:pPr algn="ctr"/>
            <a:r>
              <a:rPr lang="ca-ES" sz="1000" i="1" dirty="0"/>
              <a:t>Grup emergències</a:t>
            </a:r>
          </a:p>
        </p:txBody>
      </p:sp>
      <p:sp>
        <p:nvSpPr>
          <p:cNvPr id="8" name="CuadroTexto 7">
            <a:extLst>
              <a:ext uri="{FF2B5EF4-FFF2-40B4-BE49-F238E27FC236}">
                <a16:creationId xmlns:a16="http://schemas.microsoft.com/office/drawing/2014/main" id="{7C499919-0763-49FF-B658-324A481F8E97}"/>
              </a:ext>
            </a:extLst>
          </p:cNvPr>
          <p:cNvSpPr txBox="1"/>
          <p:nvPr/>
        </p:nvSpPr>
        <p:spPr>
          <a:xfrm>
            <a:off x="3581400" y="2991919"/>
            <a:ext cx="1269683" cy="707886"/>
          </a:xfrm>
          <a:prstGeom prst="rect">
            <a:avLst/>
          </a:prstGeom>
          <a:solidFill>
            <a:schemeClr val="bg1">
              <a:lumMod val="95000"/>
            </a:schemeClr>
          </a:solidFill>
          <a:ln>
            <a:noFill/>
          </a:ln>
        </p:spPr>
        <p:txBody>
          <a:bodyPr wrap="square" rtlCol="0">
            <a:spAutoFit/>
          </a:bodyPr>
          <a:lstStyle/>
          <a:p>
            <a:pPr algn="ctr"/>
            <a:r>
              <a:rPr lang="ca-ES" sz="1000" i="1" dirty="0"/>
              <a:t>Treball social i domiciliari.</a:t>
            </a:r>
          </a:p>
          <a:p>
            <a:pPr algn="ctr"/>
            <a:r>
              <a:rPr lang="ca-ES" sz="1000" i="1" dirty="0"/>
              <a:t>Animadors socials i culturals.</a:t>
            </a:r>
          </a:p>
        </p:txBody>
      </p:sp>
      <p:pic>
        <p:nvPicPr>
          <p:cNvPr id="9" name="Imagen 8">
            <a:extLst>
              <a:ext uri="{FF2B5EF4-FFF2-40B4-BE49-F238E27FC236}">
                <a16:creationId xmlns:a16="http://schemas.microsoft.com/office/drawing/2014/main" id="{31B6EB64-875B-427E-AA2B-945CF6B7F4B2}"/>
              </a:ext>
            </a:extLst>
          </p:cNvPr>
          <p:cNvPicPr>
            <a:picLocks noChangeAspect="1"/>
          </p:cNvPicPr>
          <p:nvPr/>
        </p:nvPicPr>
        <p:blipFill>
          <a:blip r:embed="rId2"/>
          <a:stretch>
            <a:fillRect/>
          </a:stretch>
        </p:blipFill>
        <p:spPr>
          <a:xfrm>
            <a:off x="5266449" y="2772815"/>
            <a:ext cx="707359" cy="229802"/>
          </a:xfrm>
          <a:prstGeom prst="rect">
            <a:avLst/>
          </a:prstGeom>
        </p:spPr>
      </p:pic>
      <p:pic>
        <p:nvPicPr>
          <p:cNvPr id="10" name="Imagen 9">
            <a:extLst>
              <a:ext uri="{FF2B5EF4-FFF2-40B4-BE49-F238E27FC236}">
                <a16:creationId xmlns:a16="http://schemas.microsoft.com/office/drawing/2014/main" id="{53609D8B-F123-4D3C-A054-665226B80BE6}"/>
              </a:ext>
            </a:extLst>
          </p:cNvPr>
          <p:cNvPicPr>
            <a:picLocks noChangeAspect="1"/>
          </p:cNvPicPr>
          <p:nvPr/>
        </p:nvPicPr>
        <p:blipFill>
          <a:blip r:embed="rId3"/>
          <a:stretch>
            <a:fillRect/>
          </a:stretch>
        </p:blipFill>
        <p:spPr>
          <a:xfrm>
            <a:off x="8382995" y="2619224"/>
            <a:ext cx="833282" cy="310925"/>
          </a:xfrm>
          <a:prstGeom prst="rect">
            <a:avLst/>
          </a:prstGeom>
        </p:spPr>
      </p:pic>
      <p:pic>
        <p:nvPicPr>
          <p:cNvPr id="11" name="Imagen 10">
            <a:extLst>
              <a:ext uri="{FF2B5EF4-FFF2-40B4-BE49-F238E27FC236}">
                <a16:creationId xmlns:a16="http://schemas.microsoft.com/office/drawing/2014/main" id="{1B8EB93B-38D9-473F-BDB3-08EA23D65C55}"/>
              </a:ext>
            </a:extLst>
          </p:cNvPr>
          <p:cNvPicPr>
            <a:picLocks noChangeAspect="1"/>
          </p:cNvPicPr>
          <p:nvPr/>
        </p:nvPicPr>
        <p:blipFill>
          <a:blip r:embed="rId4"/>
          <a:stretch>
            <a:fillRect/>
          </a:stretch>
        </p:blipFill>
        <p:spPr>
          <a:xfrm>
            <a:off x="3913318" y="2773803"/>
            <a:ext cx="694653" cy="233346"/>
          </a:xfrm>
          <a:prstGeom prst="rect">
            <a:avLst/>
          </a:prstGeom>
        </p:spPr>
      </p:pic>
      <p:sp>
        <p:nvSpPr>
          <p:cNvPr id="12" name="CuadroTexto 11">
            <a:extLst>
              <a:ext uri="{FF2B5EF4-FFF2-40B4-BE49-F238E27FC236}">
                <a16:creationId xmlns:a16="http://schemas.microsoft.com/office/drawing/2014/main" id="{81FBE487-2BF2-48C7-9C0E-213B4B6F6FDF}"/>
              </a:ext>
            </a:extLst>
          </p:cNvPr>
          <p:cNvSpPr txBox="1"/>
          <p:nvPr/>
        </p:nvSpPr>
        <p:spPr>
          <a:xfrm>
            <a:off x="6944324" y="2948549"/>
            <a:ext cx="1399942" cy="246221"/>
          </a:xfrm>
          <a:prstGeom prst="rect">
            <a:avLst/>
          </a:prstGeom>
          <a:solidFill>
            <a:schemeClr val="bg1">
              <a:lumMod val="95000"/>
            </a:schemeClr>
          </a:solidFill>
          <a:ln>
            <a:noFill/>
          </a:ln>
        </p:spPr>
        <p:txBody>
          <a:bodyPr wrap="square" rtlCol="0">
            <a:spAutoFit/>
          </a:bodyPr>
          <a:lstStyle/>
          <a:p>
            <a:pPr algn="ctr"/>
            <a:r>
              <a:rPr lang="ca-ES" sz="1000" i="1" dirty="0"/>
              <a:t>Treball social sanitari</a:t>
            </a:r>
          </a:p>
        </p:txBody>
      </p:sp>
      <p:pic>
        <p:nvPicPr>
          <p:cNvPr id="13" name="Imagen 12">
            <a:extLst>
              <a:ext uri="{FF2B5EF4-FFF2-40B4-BE49-F238E27FC236}">
                <a16:creationId xmlns:a16="http://schemas.microsoft.com/office/drawing/2014/main" id="{9DED9A94-6EDC-42E2-AF77-B61611974C54}"/>
              </a:ext>
            </a:extLst>
          </p:cNvPr>
          <p:cNvPicPr>
            <a:picLocks noChangeAspect="1"/>
          </p:cNvPicPr>
          <p:nvPr/>
        </p:nvPicPr>
        <p:blipFill>
          <a:blip r:embed="rId5"/>
          <a:stretch>
            <a:fillRect/>
          </a:stretch>
        </p:blipFill>
        <p:spPr>
          <a:xfrm>
            <a:off x="8462916" y="2984320"/>
            <a:ext cx="673439" cy="197991"/>
          </a:xfrm>
          <a:prstGeom prst="rect">
            <a:avLst/>
          </a:prstGeom>
        </p:spPr>
      </p:pic>
      <p:sp>
        <p:nvSpPr>
          <p:cNvPr id="14" name="CuadroTexto 13">
            <a:extLst>
              <a:ext uri="{FF2B5EF4-FFF2-40B4-BE49-F238E27FC236}">
                <a16:creationId xmlns:a16="http://schemas.microsoft.com/office/drawing/2014/main" id="{E5915B20-94C3-4E1C-B7ED-36CF948CFDB5}"/>
              </a:ext>
            </a:extLst>
          </p:cNvPr>
          <p:cNvSpPr txBox="1"/>
          <p:nvPr/>
        </p:nvSpPr>
        <p:spPr>
          <a:xfrm>
            <a:off x="4844050" y="1802169"/>
            <a:ext cx="2100273" cy="307777"/>
          </a:xfrm>
          <a:prstGeom prst="rect">
            <a:avLst/>
          </a:prstGeom>
          <a:solidFill>
            <a:schemeClr val="accent4">
              <a:lumMod val="60000"/>
              <a:lumOff val="40000"/>
            </a:schemeClr>
          </a:solidFill>
          <a:ln>
            <a:noFill/>
          </a:ln>
        </p:spPr>
        <p:txBody>
          <a:bodyPr wrap="square" rtlCol="0">
            <a:spAutoFit/>
          </a:bodyPr>
          <a:lstStyle/>
          <a:p>
            <a:pPr algn="ctr"/>
            <a:r>
              <a:rPr lang="ca-ES" sz="1400" dirty="0">
                <a:latin typeface="Arial Black" panose="020B0A04020102020204" pitchFamily="34" charset="0"/>
              </a:rPr>
              <a:t>Xarxa de detecció</a:t>
            </a:r>
          </a:p>
        </p:txBody>
      </p:sp>
      <p:pic>
        <p:nvPicPr>
          <p:cNvPr id="15" name="Picture 2" descr="http://www.tracrehabilitacio.es/sites/default/files/logo-creu-roja_0.png">
            <a:extLst>
              <a:ext uri="{FF2B5EF4-FFF2-40B4-BE49-F238E27FC236}">
                <a16:creationId xmlns:a16="http://schemas.microsoft.com/office/drawing/2014/main" id="{2AFF2749-B51A-4786-8D51-DF0F517BE3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7400" y="3298644"/>
            <a:ext cx="608297" cy="218846"/>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C1193BA7-E8D9-40DF-8300-25B676A574E8}"/>
              </a:ext>
            </a:extLst>
          </p:cNvPr>
          <p:cNvSpPr txBox="1"/>
          <p:nvPr/>
        </p:nvSpPr>
        <p:spPr>
          <a:xfrm>
            <a:off x="4463517" y="4498327"/>
            <a:ext cx="920742" cy="523220"/>
          </a:xfrm>
          <a:prstGeom prst="rect">
            <a:avLst/>
          </a:prstGeom>
          <a:noFill/>
          <a:ln>
            <a:solidFill>
              <a:schemeClr val="accent1">
                <a:lumMod val="75000"/>
              </a:schemeClr>
            </a:solidFill>
            <a:prstDash val="lgDash"/>
          </a:ln>
        </p:spPr>
        <p:txBody>
          <a:bodyPr wrap="square" rtlCol="0">
            <a:spAutoFit/>
          </a:bodyPr>
          <a:lstStyle/>
          <a:p>
            <a:pPr algn="ctr"/>
            <a:r>
              <a:rPr lang="ca-ES" sz="1400" dirty="0"/>
              <a:t>Atenció primària</a:t>
            </a:r>
          </a:p>
        </p:txBody>
      </p:sp>
      <p:pic>
        <p:nvPicPr>
          <p:cNvPr id="17" name="Picture 2">
            <a:extLst>
              <a:ext uri="{FF2B5EF4-FFF2-40B4-BE49-F238E27FC236}">
                <a16:creationId xmlns:a16="http://schemas.microsoft.com/office/drawing/2014/main" id="{34AFCF6E-8B5F-42C2-A67C-92AAB85EFDF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9957"/>
          <a:stretch/>
        </p:blipFill>
        <p:spPr bwMode="auto">
          <a:xfrm>
            <a:off x="6729830" y="6124458"/>
            <a:ext cx="420857" cy="40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uadroTexto 116">
            <a:extLst>
              <a:ext uri="{FF2B5EF4-FFF2-40B4-BE49-F238E27FC236}">
                <a16:creationId xmlns:a16="http://schemas.microsoft.com/office/drawing/2014/main" id="{97AB6711-0489-48E8-B73F-1C8E854CE5CD}"/>
              </a:ext>
            </a:extLst>
          </p:cNvPr>
          <p:cNvSpPr txBox="1"/>
          <p:nvPr/>
        </p:nvSpPr>
        <p:spPr>
          <a:xfrm>
            <a:off x="6944323" y="3277763"/>
            <a:ext cx="1399942" cy="246221"/>
          </a:xfrm>
          <a:prstGeom prst="rect">
            <a:avLst/>
          </a:prstGeom>
          <a:solidFill>
            <a:schemeClr val="bg1">
              <a:lumMod val="95000"/>
            </a:schemeClr>
          </a:solidFill>
          <a:ln>
            <a:noFill/>
          </a:ln>
        </p:spPr>
        <p:txBody>
          <a:bodyPr wrap="square" rtlCol="0">
            <a:spAutoFit/>
          </a:bodyPr>
          <a:lstStyle/>
          <a:p>
            <a:pPr algn="ctr"/>
            <a:r>
              <a:rPr lang="ca-ES" sz="1000" i="1" dirty="0"/>
              <a:t>Centre coordinació BCN</a:t>
            </a:r>
          </a:p>
        </p:txBody>
      </p:sp>
      <p:sp>
        <p:nvSpPr>
          <p:cNvPr id="19" name="CuadroTexto 119">
            <a:extLst>
              <a:ext uri="{FF2B5EF4-FFF2-40B4-BE49-F238E27FC236}">
                <a16:creationId xmlns:a16="http://schemas.microsoft.com/office/drawing/2014/main" id="{6A2F85AC-44E9-403C-BB2D-B5DD9B534BA4}"/>
              </a:ext>
            </a:extLst>
          </p:cNvPr>
          <p:cNvSpPr txBox="1"/>
          <p:nvPr/>
        </p:nvSpPr>
        <p:spPr>
          <a:xfrm>
            <a:off x="6315811" y="2236010"/>
            <a:ext cx="1070232" cy="276999"/>
          </a:xfrm>
          <a:prstGeom prst="rect">
            <a:avLst/>
          </a:prstGeom>
          <a:solidFill>
            <a:schemeClr val="accent4">
              <a:lumMod val="40000"/>
              <a:lumOff val="60000"/>
            </a:schemeClr>
          </a:solidFill>
          <a:ln>
            <a:noFill/>
          </a:ln>
        </p:spPr>
        <p:txBody>
          <a:bodyPr wrap="square" rtlCol="0">
            <a:spAutoFit/>
          </a:bodyPr>
          <a:lstStyle/>
          <a:p>
            <a:pPr algn="ctr"/>
            <a:r>
              <a:rPr lang="ca-ES" sz="1200" dirty="0"/>
              <a:t>Sanitària</a:t>
            </a:r>
          </a:p>
        </p:txBody>
      </p:sp>
      <p:sp>
        <p:nvSpPr>
          <p:cNvPr id="20" name="CuadroTexto 120">
            <a:extLst>
              <a:ext uri="{FF2B5EF4-FFF2-40B4-BE49-F238E27FC236}">
                <a16:creationId xmlns:a16="http://schemas.microsoft.com/office/drawing/2014/main" id="{E43CC747-1B80-4FC9-9D88-7B4EDA1B8A7A}"/>
              </a:ext>
            </a:extLst>
          </p:cNvPr>
          <p:cNvSpPr txBox="1"/>
          <p:nvPr/>
        </p:nvSpPr>
        <p:spPr>
          <a:xfrm>
            <a:off x="4373568" y="2269390"/>
            <a:ext cx="1070232" cy="276999"/>
          </a:xfrm>
          <a:prstGeom prst="rect">
            <a:avLst/>
          </a:prstGeom>
          <a:solidFill>
            <a:schemeClr val="accent4">
              <a:lumMod val="40000"/>
              <a:lumOff val="60000"/>
            </a:schemeClr>
          </a:solidFill>
          <a:ln>
            <a:noFill/>
          </a:ln>
        </p:spPr>
        <p:txBody>
          <a:bodyPr wrap="square" rtlCol="0">
            <a:spAutoFit/>
          </a:bodyPr>
          <a:lstStyle/>
          <a:p>
            <a:pPr algn="ctr"/>
            <a:r>
              <a:rPr lang="ca-ES" sz="1200" dirty="0"/>
              <a:t>No sanitària</a:t>
            </a:r>
          </a:p>
        </p:txBody>
      </p:sp>
      <p:sp>
        <p:nvSpPr>
          <p:cNvPr id="21" name="Rectángulo 30">
            <a:extLst>
              <a:ext uri="{FF2B5EF4-FFF2-40B4-BE49-F238E27FC236}">
                <a16:creationId xmlns:a16="http://schemas.microsoft.com/office/drawing/2014/main" id="{888E3E20-73C0-472D-8553-B7F9A60BD6D7}"/>
              </a:ext>
            </a:extLst>
          </p:cNvPr>
          <p:cNvSpPr/>
          <p:nvPr/>
        </p:nvSpPr>
        <p:spPr>
          <a:xfrm>
            <a:off x="1103086" y="324117"/>
            <a:ext cx="6721780" cy="523220"/>
          </a:xfrm>
          <a:prstGeom prst="rect">
            <a:avLst/>
          </a:prstGeom>
          <a:noFill/>
          <a:ln>
            <a:noFill/>
          </a:ln>
        </p:spPr>
        <p:txBody>
          <a:bodyPr wrap="square">
            <a:spAutoFit/>
          </a:bodyPr>
          <a:lstStyle/>
          <a:p>
            <a:r>
              <a:rPr lang="es-ES" sz="2800" b="1" dirty="0">
                <a:solidFill>
                  <a:srgbClr val="000000"/>
                </a:solidFill>
              </a:rPr>
              <a:t>5.- </a:t>
            </a:r>
            <a:r>
              <a:rPr lang="ca-ES" sz="2800" b="1" dirty="0"/>
              <a:t>Risc d’afectació psicològica a mig termini</a:t>
            </a:r>
          </a:p>
        </p:txBody>
      </p:sp>
      <p:cxnSp>
        <p:nvCxnSpPr>
          <p:cNvPr id="22" name="Conector: angular 21">
            <a:extLst>
              <a:ext uri="{FF2B5EF4-FFF2-40B4-BE49-F238E27FC236}">
                <a16:creationId xmlns:a16="http://schemas.microsoft.com/office/drawing/2014/main" id="{C98DB6C9-886D-4B03-98B7-9D68C2A46C3F}"/>
              </a:ext>
            </a:extLst>
          </p:cNvPr>
          <p:cNvCxnSpPr>
            <a:cxnSpLocks/>
            <a:stCxn id="19" idx="2"/>
            <a:endCxn id="24" idx="0"/>
          </p:cNvCxnSpPr>
          <p:nvPr/>
        </p:nvCxnSpPr>
        <p:spPr>
          <a:xfrm rot="5400000">
            <a:off x="5262049" y="2863123"/>
            <a:ext cx="1938993" cy="1238765"/>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3" name="Imagen 22">
            <a:extLst>
              <a:ext uri="{FF2B5EF4-FFF2-40B4-BE49-F238E27FC236}">
                <a16:creationId xmlns:a16="http://schemas.microsoft.com/office/drawing/2014/main" id="{D88178DF-FC48-4B25-9DF4-0BE05574B8A3}"/>
              </a:ext>
            </a:extLst>
          </p:cNvPr>
          <p:cNvPicPr>
            <a:picLocks noChangeAspect="1"/>
          </p:cNvPicPr>
          <p:nvPr/>
        </p:nvPicPr>
        <p:blipFill>
          <a:blip r:embed="rId8"/>
          <a:stretch>
            <a:fillRect/>
          </a:stretch>
        </p:blipFill>
        <p:spPr>
          <a:xfrm>
            <a:off x="0" y="0"/>
            <a:ext cx="1103086" cy="1097652"/>
          </a:xfrm>
          <a:prstGeom prst="rect">
            <a:avLst/>
          </a:prstGeom>
          <a:ln>
            <a:noFill/>
          </a:ln>
        </p:spPr>
      </p:pic>
      <p:sp>
        <p:nvSpPr>
          <p:cNvPr id="24" name="CuadroTexto 23">
            <a:extLst>
              <a:ext uri="{FF2B5EF4-FFF2-40B4-BE49-F238E27FC236}">
                <a16:creationId xmlns:a16="http://schemas.microsoft.com/office/drawing/2014/main" id="{8887C5DE-9927-40E9-B32A-51285C7010E6}"/>
              </a:ext>
            </a:extLst>
          </p:cNvPr>
          <p:cNvSpPr txBox="1"/>
          <p:nvPr/>
        </p:nvSpPr>
        <p:spPr>
          <a:xfrm>
            <a:off x="5270039" y="4452002"/>
            <a:ext cx="684245" cy="276999"/>
          </a:xfrm>
          <a:prstGeom prst="rect">
            <a:avLst/>
          </a:prstGeom>
          <a:solidFill>
            <a:schemeClr val="bg1"/>
          </a:solidFill>
          <a:ln>
            <a:solidFill>
              <a:schemeClr val="accent1">
                <a:lumMod val="75000"/>
              </a:schemeClr>
            </a:solidFill>
            <a:prstDash val="lgDash"/>
          </a:ln>
        </p:spPr>
        <p:txBody>
          <a:bodyPr wrap="square" rtlCol="0">
            <a:spAutoFit/>
          </a:bodyPr>
          <a:lstStyle/>
          <a:p>
            <a:pPr algn="ctr"/>
            <a:r>
              <a:rPr lang="ca-ES" sz="1200" dirty="0"/>
              <a:t>Psicòleg</a:t>
            </a:r>
          </a:p>
        </p:txBody>
      </p:sp>
      <p:cxnSp>
        <p:nvCxnSpPr>
          <p:cNvPr id="25" name="Conector: angular 24">
            <a:extLst>
              <a:ext uri="{FF2B5EF4-FFF2-40B4-BE49-F238E27FC236}">
                <a16:creationId xmlns:a16="http://schemas.microsoft.com/office/drawing/2014/main" id="{369BBC9B-984C-44D9-B3F0-65BEC7E35467}"/>
              </a:ext>
            </a:extLst>
          </p:cNvPr>
          <p:cNvCxnSpPr>
            <a:cxnSpLocks/>
            <a:stCxn id="24" idx="2"/>
            <a:endCxn id="39" idx="0"/>
          </p:cNvCxnSpPr>
          <p:nvPr/>
        </p:nvCxnSpPr>
        <p:spPr>
          <a:xfrm rot="5400000">
            <a:off x="5341592" y="4999571"/>
            <a:ext cx="541141" cy="1"/>
          </a:xfrm>
          <a:prstGeom prst="bentConnector3">
            <a:avLst>
              <a:gd name="adj1" fmla="val 50000"/>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FAABACE4-51A9-42A7-B84B-6ED50E1D65DB}"/>
              </a:ext>
            </a:extLst>
          </p:cNvPr>
          <p:cNvSpPr txBox="1"/>
          <p:nvPr/>
        </p:nvSpPr>
        <p:spPr>
          <a:xfrm>
            <a:off x="4529336" y="5992826"/>
            <a:ext cx="2178400" cy="261610"/>
          </a:xfrm>
          <a:prstGeom prst="rect">
            <a:avLst/>
          </a:prstGeom>
          <a:noFill/>
          <a:ln w="28575">
            <a:solidFill>
              <a:schemeClr val="accent5">
                <a:lumMod val="60000"/>
                <a:lumOff val="40000"/>
              </a:schemeClr>
            </a:solidFill>
          </a:ln>
        </p:spPr>
        <p:txBody>
          <a:bodyPr wrap="square" rtlCol="0">
            <a:spAutoFit/>
          </a:bodyPr>
          <a:lstStyle/>
          <a:p>
            <a:r>
              <a:rPr lang="ca-ES" sz="1100" dirty="0">
                <a:latin typeface="Arial Black" panose="020B0A04020102020204" pitchFamily="34" charset="0"/>
              </a:rPr>
              <a:t>Salut mental comunitària</a:t>
            </a:r>
          </a:p>
        </p:txBody>
      </p:sp>
      <p:sp>
        <p:nvSpPr>
          <p:cNvPr id="27" name="CuadroTexto 26">
            <a:extLst>
              <a:ext uri="{FF2B5EF4-FFF2-40B4-BE49-F238E27FC236}">
                <a16:creationId xmlns:a16="http://schemas.microsoft.com/office/drawing/2014/main" id="{B1186ECD-B697-4B72-9D06-E2E9D5A00ACC}"/>
              </a:ext>
            </a:extLst>
          </p:cNvPr>
          <p:cNvSpPr txBox="1"/>
          <p:nvPr/>
        </p:nvSpPr>
        <p:spPr>
          <a:xfrm>
            <a:off x="5196580" y="1083848"/>
            <a:ext cx="1395211" cy="276999"/>
          </a:xfrm>
          <a:prstGeom prst="rect">
            <a:avLst/>
          </a:prstGeom>
          <a:noFill/>
          <a:ln>
            <a:noFill/>
          </a:ln>
        </p:spPr>
        <p:txBody>
          <a:bodyPr wrap="square" rtlCol="0">
            <a:spAutoFit/>
          </a:bodyPr>
          <a:lstStyle/>
          <a:p>
            <a:pPr algn="ctr"/>
            <a:r>
              <a:rPr lang="es-ES" sz="1200" dirty="0" err="1"/>
              <a:t>Accés</a:t>
            </a:r>
            <a:r>
              <a:rPr lang="es-ES" sz="1200" dirty="0"/>
              <a:t> </a:t>
            </a:r>
            <a:r>
              <a:rPr lang="es-ES" sz="1200" dirty="0" err="1"/>
              <a:t>espontani</a:t>
            </a:r>
            <a:endParaRPr lang="es-ES" sz="1200" dirty="0"/>
          </a:p>
        </p:txBody>
      </p:sp>
      <p:cxnSp>
        <p:nvCxnSpPr>
          <p:cNvPr id="28" name="Conector: angular 27">
            <a:extLst>
              <a:ext uri="{FF2B5EF4-FFF2-40B4-BE49-F238E27FC236}">
                <a16:creationId xmlns:a16="http://schemas.microsoft.com/office/drawing/2014/main" id="{93712FC8-888B-41C5-8CEE-D57AB7E33873}"/>
              </a:ext>
            </a:extLst>
          </p:cNvPr>
          <p:cNvCxnSpPr>
            <a:cxnSpLocks/>
            <a:stCxn id="7" idx="2"/>
            <a:endCxn id="24" idx="0"/>
          </p:cNvCxnSpPr>
          <p:nvPr/>
        </p:nvCxnSpPr>
        <p:spPr>
          <a:xfrm rot="5400000">
            <a:off x="5045907" y="3879374"/>
            <a:ext cx="1138884" cy="6373"/>
          </a:xfrm>
          <a:prstGeom prst="bentConnector3">
            <a:avLst>
              <a:gd name="adj1" fmla="val 50000"/>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42621CFB-E1AF-41CA-BCDC-85B114B831D9}"/>
              </a:ext>
            </a:extLst>
          </p:cNvPr>
          <p:cNvCxnSpPr>
            <a:cxnSpLocks/>
            <a:stCxn id="27" idx="2"/>
            <a:endCxn id="14" idx="0"/>
          </p:cNvCxnSpPr>
          <p:nvPr/>
        </p:nvCxnSpPr>
        <p:spPr>
          <a:xfrm rot="16200000" flipH="1">
            <a:off x="5673525" y="1581507"/>
            <a:ext cx="441322" cy="1"/>
          </a:xfrm>
          <a:prstGeom prst="bentConnector3">
            <a:avLst>
              <a:gd name="adj1" fmla="val 50000"/>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E364CC96-08D4-48D9-AFD8-1151E14809CB}"/>
              </a:ext>
            </a:extLst>
          </p:cNvPr>
          <p:cNvSpPr txBox="1"/>
          <p:nvPr/>
        </p:nvSpPr>
        <p:spPr>
          <a:xfrm>
            <a:off x="4146444" y="3848147"/>
            <a:ext cx="1395211" cy="276999"/>
          </a:xfrm>
          <a:prstGeom prst="rect">
            <a:avLst/>
          </a:prstGeom>
          <a:noFill/>
          <a:ln>
            <a:noFill/>
          </a:ln>
        </p:spPr>
        <p:txBody>
          <a:bodyPr wrap="square" rtlCol="0">
            <a:spAutoFit/>
          </a:bodyPr>
          <a:lstStyle/>
          <a:p>
            <a:pPr algn="ctr"/>
            <a:r>
              <a:rPr lang="es-ES" sz="1200" dirty="0" err="1"/>
              <a:t>Detecció</a:t>
            </a:r>
            <a:r>
              <a:rPr lang="es-ES" sz="1200" dirty="0"/>
              <a:t> de </a:t>
            </a:r>
            <a:r>
              <a:rPr lang="es-ES" sz="1200" dirty="0" err="1"/>
              <a:t>risc</a:t>
            </a:r>
            <a:endParaRPr lang="es-ES" sz="1200" dirty="0"/>
          </a:p>
        </p:txBody>
      </p:sp>
      <p:sp>
        <p:nvSpPr>
          <p:cNvPr id="31" name="CuadroTexto 30">
            <a:extLst>
              <a:ext uri="{FF2B5EF4-FFF2-40B4-BE49-F238E27FC236}">
                <a16:creationId xmlns:a16="http://schemas.microsoft.com/office/drawing/2014/main" id="{CB4AF445-B768-4906-AA42-21E3A8AA1557}"/>
              </a:ext>
            </a:extLst>
          </p:cNvPr>
          <p:cNvSpPr txBox="1"/>
          <p:nvPr/>
        </p:nvSpPr>
        <p:spPr>
          <a:xfrm>
            <a:off x="5507753" y="3661062"/>
            <a:ext cx="1577558" cy="276999"/>
          </a:xfrm>
          <a:prstGeom prst="rect">
            <a:avLst/>
          </a:prstGeom>
          <a:noFill/>
          <a:ln>
            <a:noFill/>
          </a:ln>
        </p:spPr>
        <p:txBody>
          <a:bodyPr wrap="square" rtlCol="0">
            <a:spAutoFit/>
          </a:bodyPr>
          <a:lstStyle/>
          <a:p>
            <a:pPr algn="ctr"/>
            <a:r>
              <a:rPr lang="es-ES" sz="1200" dirty="0" err="1"/>
              <a:t>Detecció</a:t>
            </a:r>
            <a:r>
              <a:rPr lang="es-ES" sz="1200" dirty="0"/>
              <a:t> </a:t>
            </a:r>
            <a:r>
              <a:rPr lang="es-ES" sz="1200" dirty="0" err="1"/>
              <a:t>qualificada</a:t>
            </a:r>
            <a:endParaRPr lang="es-ES" sz="1200" dirty="0"/>
          </a:p>
        </p:txBody>
      </p:sp>
      <p:sp>
        <p:nvSpPr>
          <p:cNvPr id="32" name="CuadroTexto 111">
            <a:extLst>
              <a:ext uri="{FF2B5EF4-FFF2-40B4-BE49-F238E27FC236}">
                <a16:creationId xmlns:a16="http://schemas.microsoft.com/office/drawing/2014/main" id="{F2BA4DA0-9ED1-4063-825A-5499CDB595A7}"/>
              </a:ext>
            </a:extLst>
          </p:cNvPr>
          <p:cNvSpPr txBox="1"/>
          <p:nvPr/>
        </p:nvSpPr>
        <p:spPr>
          <a:xfrm rot="16200000">
            <a:off x="1067937" y="5078813"/>
            <a:ext cx="553998" cy="1353762"/>
          </a:xfrm>
          <a:prstGeom prst="flowChartProcess">
            <a:avLst/>
          </a:prstGeom>
          <a:noFill/>
          <a:ln>
            <a:noFill/>
          </a:ln>
        </p:spPr>
        <p:txBody>
          <a:bodyPr vert="vert" wrap="square" rtlCol="0">
            <a:spAutoFit/>
          </a:bodyPr>
          <a:lstStyle/>
          <a:p>
            <a:pPr algn="ctr"/>
            <a:r>
              <a:rPr lang="ca-ES" sz="1200" dirty="0"/>
              <a:t>Roda de tancament, al sis mesos</a:t>
            </a:r>
          </a:p>
        </p:txBody>
      </p:sp>
      <p:sp>
        <p:nvSpPr>
          <p:cNvPr id="33" name="Estrella: 5 puntas 32">
            <a:extLst>
              <a:ext uri="{FF2B5EF4-FFF2-40B4-BE49-F238E27FC236}">
                <a16:creationId xmlns:a16="http://schemas.microsoft.com/office/drawing/2014/main" id="{56B403E7-2419-40BB-BF24-F0C7D547B01F}"/>
              </a:ext>
            </a:extLst>
          </p:cNvPr>
          <p:cNvSpPr/>
          <p:nvPr/>
        </p:nvSpPr>
        <p:spPr>
          <a:xfrm>
            <a:off x="544865" y="5652370"/>
            <a:ext cx="123190" cy="1033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Estrella: 5 puntas 33">
            <a:extLst>
              <a:ext uri="{FF2B5EF4-FFF2-40B4-BE49-F238E27FC236}">
                <a16:creationId xmlns:a16="http://schemas.microsoft.com/office/drawing/2014/main" id="{63093BD6-FB41-4C2F-A758-6FAE5C4D698B}"/>
              </a:ext>
            </a:extLst>
          </p:cNvPr>
          <p:cNvSpPr/>
          <p:nvPr/>
        </p:nvSpPr>
        <p:spPr>
          <a:xfrm>
            <a:off x="9253036" y="2721153"/>
            <a:ext cx="123190" cy="1033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Estrella: 5 puntas 34">
            <a:extLst>
              <a:ext uri="{FF2B5EF4-FFF2-40B4-BE49-F238E27FC236}">
                <a16:creationId xmlns:a16="http://schemas.microsoft.com/office/drawing/2014/main" id="{492CC850-90D3-41BA-9A5D-2A1DBE2E2FA8}"/>
              </a:ext>
            </a:extLst>
          </p:cNvPr>
          <p:cNvSpPr/>
          <p:nvPr/>
        </p:nvSpPr>
        <p:spPr>
          <a:xfrm>
            <a:off x="9250044" y="3356405"/>
            <a:ext cx="123190" cy="1033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Estrella: 5 puntas 35">
            <a:extLst>
              <a:ext uri="{FF2B5EF4-FFF2-40B4-BE49-F238E27FC236}">
                <a16:creationId xmlns:a16="http://schemas.microsoft.com/office/drawing/2014/main" id="{907CBDBF-8600-42A7-A0F6-B880AA39C9F9}"/>
              </a:ext>
            </a:extLst>
          </p:cNvPr>
          <p:cNvSpPr/>
          <p:nvPr/>
        </p:nvSpPr>
        <p:spPr>
          <a:xfrm>
            <a:off x="6067203" y="2794506"/>
            <a:ext cx="123190" cy="1033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Estrella: 5 puntas 36">
            <a:extLst>
              <a:ext uri="{FF2B5EF4-FFF2-40B4-BE49-F238E27FC236}">
                <a16:creationId xmlns:a16="http://schemas.microsoft.com/office/drawing/2014/main" id="{848471B4-8F06-48D6-993A-07EF22458474}"/>
              </a:ext>
            </a:extLst>
          </p:cNvPr>
          <p:cNvSpPr/>
          <p:nvPr/>
        </p:nvSpPr>
        <p:spPr>
          <a:xfrm>
            <a:off x="9233422" y="3038675"/>
            <a:ext cx="123190" cy="1033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Diagrama de flujo: conector fuera de página 37">
            <a:extLst>
              <a:ext uri="{FF2B5EF4-FFF2-40B4-BE49-F238E27FC236}">
                <a16:creationId xmlns:a16="http://schemas.microsoft.com/office/drawing/2014/main" id="{DE0D27C2-5D32-44CC-A628-B5F8FA99C855}"/>
              </a:ext>
            </a:extLst>
          </p:cNvPr>
          <p:cNvSpPr/>
          <p:nvPr/>
        </p:nvSpPr>
        <p:spPr>
          <a:xfrm rot="5400000" flipH="1">
            <a:off x="4161235" y="6016301"/>
            <a:ext cx="238432" cy="237838"/>
          </a:xfrm>
          <a:prstGeom prst="flowChartOffpageConnector">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S" dirty="0"/>
              <a:t>c</a:t>
            </a:r>
          </a:p>
        </p:txBody>
      </p:sp>
      <p:sp>
        <p:nvSpPr>
          <p:cNvPr id="39" name="CuadroTexto 38">
            <a:extLst>
              <a:ext uri="{FF2B5EF4-FFF2-40B4-BE49-F238E27FC236}">
                <a16:creationId xmlns:a16="http://schemas.microsoft.com/office/drawing/2014/main" id="{1B53EC56-16A9-4CE9-AB83-17E20A9E3916}"/>
              </a:ext>
            </a:extLst>
          </p:cNvPr>
          <p:cNvSpPr txBox="1"/>
          <p:nvPr/>
        </p:nvSpPr>
        <p:spPr>
          <a:xfrm>
            <a:off x="5280495" y="5270142"/>
            <a:ext cx="663332" cy="276999"/>
          </a:xfrm>
          <a:prstGeom prst="rect">
            <a:avLst/>
          </a:prstGeom>
          <a:noFill/>
          <a:ln>
            <a:noFill/>
          </a:ln>
        </p:spPr>
        <p:txBody>
          <a:bodyPr wrap="square" rtlCol="0">
            <a:spAutoFit/>
          </a:bodyPr>
          <a:lstStyle/>
          <a:p>
            <a:pPr algn="ctr"/>
            <a:r>
              <a:rPr lang="ca-ES" sz="1200" i="1" dirty="0"/>
              <a:t>Triatge</a:t>
            </a:r>
          </a:p>
        </p:txBody>
      </p:sp>
      <p:sp>
        <p:nvSpPr>
          <p:cNvPr id="40" name="Diagrama de flujo: unión de suma 39">
            <a:extLst>
              <a:ext uri="{FF2B5EF4-FFF2-40B4-BE49-F238E27FC236}">
                <a16:creationId xmlns:a16="http://schemas.microsoft.com/office/drawing/2014/main" id="{0B3D18B3-C836-4231-BE13-C4790EC6373F}"/>
              </a:ext>
            </a:extLst>
          </p:cNvPr>
          <p:cNvSpPr/>
          <p:nvPr/>
        </p:nvSpPr>
        <p:spPr>
          <a:xfrm>
            <a:off x="6256038" y="5335168"/>
            <a:ext cx="175362" cy="146945"/>
          </a:xfrm>
          <a:prstGeom prst="flowChartSummingJunction">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1" name="Conector: angular 40">
            <a:extLst>
              <a:ext uri="{FF2B5EF4-FFF2-40B4-BE49-F238E27FC236}">
                <a16:creationId xmlns:a16="http://schemas.microsoft.com/office/drawing/2014/main" id="{1A623BDF-3783-44E1-8A67-13792C07CF03}"/>
              </a:ext>
            </a:extLst>
          </p:cNvPr>
          <p:cNvCxnSpPr>
            <a:cxnSpLocks/>
            <a:stCxn id="39" idx="3"/>
            <a:endCxn id="40" idx="2"/>
          </p:cNvCxnSpPr>
          <p:nvPr/>
        </p:nvCxnSpPr>
        <p:spPr>
          <a:xfrm flipV="1">
            <a:off x="5943827" y="5408641"/>
            <a:ext cx="312211" cy="1"/>
          </a:xfrm>
          <a:prstGeom prst="bentConnector3">
            <a:avLst>
              <a:gd name="adj1" fmla="val 50000"/>
            </a:avLst>
          </a:prstGeom>
          <a:ln w="3175">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a:extLst>
              <a:ext uri="{FF2B5EF4-FFF2-40B4-BE49-F238E27FC236}">
                <a16:creationId xmlns:a16="http://schemas.microsoft.com/office/drawing/2014/main" id="{AA99FB2D-2485-4A44-A431-9088F1652C10}"/>
              </a:ext>
            </a:extLst>
          </p:cNvPr>
          <p:cNvCxnSpPr>
            <a:cxnSpLocks/>
            <a:stCxn id="39" idx="2"/>
            <a:endCxn id="26" idx="0"/>
          </p:cNvCxnSpPr>
          <p:nvPr/>
        </p:nvCxnSpPr>
        <p:spPr>
          <a:xfrm rot="16200000" flipH="1">
            <a:off x="5392506" y="5766795"/>
            <a:ext cx="445685" cy="6375"/>
          </a:xfrm>
          <a:prstGeom prst="bentConnector3">
            <a:avLst>
              <a:gd name="adj1" fmla="val 50000"/>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37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4E43BA-A9DA-41A4-B885-1D6588CE2874}"/>
              </a:ext>
            </a:extLst>
          </p:cNvPr>
          <p:cNvSpPr>
            <a:spLocks noGrp="1"/>
          </p:cNvSpPr>
          <p:nvPr>
            <p:ph type="dt" sz="half" idx="10"/>
          </p:nvPr>
        </p:nvSpPr>
        <p:spPr>
          <a:xfrm>
            <a:off x="838200" y="6356350"/>
            <a:ext cx="2743200" cy="365125"/>
          </a:xfrm>
        </p:spPr>
        <p:txBody>
          <a:bodyPr/>
          <a:lstStyle/>
          <a:p>
            <a:fld id="{734B9B79-04DE-4B34-AC80-DD116E0A111E}" type="datetime2">
              <a:rPr lang="ca-ES" smtClean="0"/>
              <a:t>dijous, 19 setembre de 2019</a:t>
            </a:fld>
            <a:endParaRPr lang="ca-ES" dirty="0"/>
          </a:p>
        </p:txBody>
      </p:sp>
      <p:sp>
        <p:nvSpPr>
          <p:cNvPr id="4" name="Marcador de número de diapositiva 3">
            <a:extLst>
              <a:ext uri="{FF2B5EF4-FFF2-40B4-BE49-F238E27FC236}">
                <a16:creationId xmlns:a16="http://schemas.microsoft.com/office/drawing/2014/main" id="{69A33B32-AFA7-4130-92F2-C1680B56D9DD}"/>
              </a:ext>
            </a:extLst>
          </p:cNvPr>
          <p:cNvSpPr>
            <a:spLocks noGrp="1"/>
          </p:cNvSpPr>
          <p:nvPr>
            <p:ph type="sldNum" sz="quarter" idx="12"/>
          </p:nvPr>
        </p:nvSpPr>
        <p:spPr/>
        <p:txBody>
          <a:bodyPr/>
          <a:lstStyle/>
          <a:p>
            <a:fld id="{A16141FE-1E26-4942-B4D7-1D81C6F16BF5}" type="slidenum">
              <a:rPr lang="ca-ES" smtClean="0"/>
              <a:t>2</a:t>
            </a:fld>
            <a:endParaRPr lang="ca-ES" dirty="0"/>
          </a:p>
        </p:txBody>
      </p:sp>
      <p:sp>
        <p:nvSpPr>
          <p:cNvPr id="44" name="CuadroTexto 43">
            <a:extLst>
              <a:ext uri="{FF2B5EF4-FFF2-40B4-BE49-F238E27FC236}">
                <a16:creationId xmlns:a16="http://schemas.microsoft.com/office/drawing/2014/main" id="{A0B9DEA1-AB40-4D0E-9F3B-3707D28A2E38}"/>
              </a:ext>
            </a:extLst>
          </p:cNvPr>
          <p:cNvSpPr txBox="1"/>
          <p:nvPr/>
        </p:nvSpPr>
        <p:spPr>
          <a:xfrm>
            <a:off x="5801951" y="519625"/>
            <a:ext cx="1346995" cy="338554"/>
          </a:xfrm>
          <a:prstGeom prst="rect">
            <a:avLst/>
          </a:prstGeom>
          <a:noFill/>
          <a:ln>
            <a:solidFill>
              <a:schemeClr val="tx1"/>
            </a:solidFill>
          </a:ln>
        </p:spPr>
        <p:txBody>
          <a:bodyPr wrap="square" rtlCol="0">
            <a:spAutoFit/>
          </a:bodyPr>
          <a:lstStyle/>
          <a:p>
            <a:pPr algn="ctr"/>
            <a:r>
              <a:rPr lang="ca-ES" sz="1600" dirty="0">
                <a:latin typeface="Arial Black" panose="020B0A04020102020204" pitchFamily="34" charset="0"/>
              </a:rPr>
              <a:t>Víctima</a:t>
            </a:r>
          </a:p>
        </p:txBody>
      </p:sp>
      <p:sp>
        <p:nvSpPr>
          <p:cNvPr id="45" name="CuadroTexto 44">
            <a:extLst>
              <a:ext uri="{FF2B5EF4-FFF2-40B4-BE49-F238E27FC236}">
                <a16:creationId xmlns:a16="http://schemas.microsoft.com/office/drawing/2014/main" id="{7E879FF5-174E-4332-BB05-29995F09A45B}"/>
              </a:ext>
            </a:extLst>
          </p:cNvPr>
          <p:cNvSpPr txBox="1"/>
          <p:nvPr/>
        </p:nvSpPr>
        <p:spPr>
          <a:xfrm>
            <a:off x="7584507" y="506197"/>
            <a:ext cx="1166977" cy="338554"/>
          </a:xfrm>
          <a:prstGeom prst="rect">
            <a:avLst/>
          </a:prstGeom>
          <a:solidFill>
            <a:srgbClr val="FFFF00"/>
          </a:solidFill>
          <a:ln>
            <a:solidFill>
              <a:srgbClr val="FFFF00"/>
            </a:solidFill>
          </a:ln>
        </p:spPr>
        <p:txBody>
          <a:bodyPr wrap="square" rtlCol="0">
            <a:spAutoFit/>
          </a:bodyPr>
          <a:lstStyle/>
          <a:p>
            <a:pPr algn="ctr"/>
            <a:r>
              <a:rPr lang="ca-ES" sz="1600" dirty="0">
                <a:latin typeface="Arial Black" panose="020B0A04020102020204" pitchFamily="34" charset="0"/>
              </a:rPr>
              <a:t>Afectat</a:t>
            </a:r>
          </a:p>
        </p:txBody>
      </p:sp>
      <p:sp>
        <p:nvSpPr>
          <p:cNvPr id="52" name="CuadroTexto 51">
            <a:extLst>
              <a:ext uri="{FF2B5EF4-FFF2-40B4-BE49-F238E27FC236}">
                <a16:creationId xmlns:a16="http://schemas.microsoft.com/office/drawing/2014/main" id="{E4F24AA9-8C8F-4C8D-A3BA-D8D007E3AE96}"/>
              </a:ext>
            </a:extLst>
          </p:cNvPr>
          <p:cNvSpPr txBox="1"/>
          <p:nvPr/>
        </p:nvSpPr>
        <p:spPr>
          <a:xfrm>
            <a:off x="9187044" y="505538"/>
            <a:ext cx="1539057" cy="338554"/>
          </a:xfrm>
          <a:prstGeom prst="rect">
            <a:avLst/>
          </a:prstGeom>
          <a:solidFill>
            <a:srgbClr val="FFFF00"/>
          </a:solidFill>
          <a:ln>
            <a:solidFill>
              <a:srgbClr val="FFFF00"/>
            </a:solidFill>
          </a:ln>
        </p:spPr>
        <p:txBody>
          <a:bodyPr wrap="square" rtlCol="0">
            <a:spAutoFit/>
          </a:bodyPr>
          <a:lstStyle/>
          <a:p>
            <a:pPr algn="ctr"/>
            <a:r>
              <a:rPr lang="ca-ES" sz="1600" dirty="0">
                <a:latin typeface="Arial Black" panose="020B0A04020102020204" pitchFamily="34" charset="0"/>
              </a:rPr>
              <a:t>Ciutadania</a:t>
            </a:r>
          </a:p>
        </p:txBody>
      </p:sp>
      <p:sp>
        <p:nvSpPr>
          <p:cNvPr id="54" name="Rectángulo 4">
            <a:extLst>
              <a:ext uri="{FF2B5EF4-FFF2-40B4-BE49-F238E27FC236}">
                <a16:creationId xmlns:a16="http://schemas.microsoft.com/office/drawing/2014/main" id="{7A9BBD81-45C0-4B03-B880-3492A7476998}"/>
              </a:ext>
            </a:extLst>
          </p:cNvPr>
          <p:cNvSpPr/>
          <p:nvPr/>
        </p:nvSpPr>
        <p:spPr>
          <a:xfrm>
            <a:off x="754832" y="55026"/>
            <a:ext cx="11437168" cy="830997"/>
          </a:xfrm>
          <a:prstGeom prst="rect">
            <a:avLst/>
          </a:prstGeom>
          <a:noFill/>
          <a:ln>
            <a:noFill/>
          </a:ln>
        </p:spPr>
        <p:txBody>
          <a:bodyPr wrap="square">
            <a:spAutoFit/>
          </a:bodyPr>
          <a:lstStyle/>
          <a:p>
            <a:r>
              <a:rPr lang="es-ES" sz="2400" b="1" dirty="0">
                <a:solidFill>
                  <a:srgbClr val="000000"/>
                </a:solidFill>
              </a:rPr>
              <a:t>El 17ago17 a Barcelona </a:t>
            </a:r>
            <a:r>
              <a:rPr lang="es-ES" sz="2400" b="1" dirty="0" err="1">
                <a:solidFill>
                  <a:srgbClr val="000000"/>
                </a:solidFill>
              </a:rPr>
              <a:t>ens</a:t>
            </a:r>
            <a:r>
              <a:rPr lang="es-ES" sz="2400" b="1" dirty="0">
                <a:solidFill>
                  <a:srgbClr val="000000"/>
                </a:solidFill>
              </a:rPr>
              <a:t> va </a:t>
            </a:r>
            <a:r>
              <a:rPr lang="es-ES" sz="2400" b="1" dirty="0" err="1">
                <a:solidFill>
                  <a:srgbClr val="000000"/>
                </a:solidFill>
              </a:rPr>
              <a:t>ensenyar</a:t>
            </a:r>
            <a:r>
              <a:rPr lang="es-ES" sz="2400" b="1" dirty="0">
                <a:solidFill>
                  <a:srgbClr val="000000"/>
                </a:solidFill>
              </a:rPr>
              <a:t> que el </a:t>
            </a:r>
            <a:r>
              <a:rPr lang="es-ES" sz="2400" b="1" dirty="0" err="1">
                <a:solidFill>
                  <a:srgbClr val="000000"/>
                </a:solidFill>
                <a:latin typeface="Arial Black" panose="020B0A04020102020204" pitchFamily="34" charset="0"/>
              </a:rPr>
              <a:t>subjecte</a:t>
            </a:r>
            <a:r>
              <a:rPr lang="es-ES" sz="2400" b="1" dirty="0">
                <a:solidFill>
                  <a:srgbClr val="000000"/>
                </a:solidFill>
              </a:rPr>
              <a:t> de </a:t>
            </a:r>
            <a:r>
              <a:rPr lang="es-ES" sz="2400" b="1" dirty="0" err="1">
                <a:solidFill>
                  <a:srgbClr val="000000"/>
                </a:solidFill>
              </a:rPr>
              <a:t>l’actuació</a:t>
            </a:r>
            <a:r>
              <a:rPr lang="es-ES" sz="2400" b="1" dirty="0">
                <a:solidFill>
                  <a:srgbClr val="000000"/>
                </a:solidFill>
              </a:rPr>
              <a:t> </a:t>
            </a:r>
            <a:r>
              <a:rPr lang="es-ES" sz="2400" b="1" dirty="0" err="1">
                <a:solidFill>
                  <a:srgbClr val="000000"/>
                </a:solidFill>
              </a:rPr>
              <a:t>sanitària</a:t>
            </a:r>
            <a:r>
              <a:rPr lang="es-ES" sz="2400" b="1" dirty="0">
                <a:solidFill>
                  <a:srgbClr val="000000"/>
                </a:solidFill>
              </a:rPr>
              <a:t> </a:t>
            </a:r>
            <a:r>
              <a:rPr lang="es-ES" sz="2400" b="1" dirty="0" err="1">
                <a:solidFill>
                  <a:srgbClr val="000000"/>
                </a:solidFill>
              </a:rPr>
              <a:t>davant</a:t>
            </a:r>
            <a:r>
              <a:rPr lang="es-ES" sz="2400" b="1" dirty="0">
                <a:solidFill>
                  <a:srgbClr val="000000"/>
                </a:solidFill>
              </a:rPr>
              <a:t> </a:t>
            </a:r>
            <a:r>
              <a:rPr lang="es-ES" sz="2400" b="1" dirty="0" err="1">
                <a:solidFill>
                  <a:srgbClr val="000000"/>
                </a:solidFill>
              </a:rPr>
              <a:t>d’un</a:t>
            </a:r>
            <a:r>
              <a:rPr lang="es-ES" sz="2400" b="1" dirty="0">
                <a:solidFill>
                  <a:srgbClr val="000000"/>
                </a:solidFill>
              </a:rPr>
              <a:t> IMA </a:t>
            </a:r>
            <a:r>
              <a:rPr lang="es-ES" sz="2400" b="1" dirty="0" err="1">
                <a:solidFill>
                  <a:srgbClr val="000000"/>
                </a:solidFill>
              </a:rPr>
              <a:t>havia</a:t>
            </a:r>
            <a:r>
              <a:rPr lang="es-ES" sz="2400" b="1" dirty="0">
                <a:solidFill>
                  <a:srgbClr val="000000"/>
                </a:solidFill>
              </a:rPr>
              <a:t> </a:t>
            </a:r>
            <a:r>
              <a:rPr lang="es-ES" sz="2400" b="1" dirty="0" err="1">
                <a:solidFill>
                  <a:srgbClr val="000000"/>
                </a:solidFill>
              </a:rPr>
              <a:t>evolucionat</a:t>
            </a:r>
            <a:r>
              <a:rPr lang="es-ES" sz="2400" b="1" dirty="0">
                <a:solidFill>
                  <a:srgbClr val="000000"/>
                </a:solidFill>
              </a:rPr>
              <a:t>.</a:t>
            </a:r>
            <a:endParaRPr lang="ca-ES" sz="2400" b="1" dirty="0"/>
          </a:p>
        </p:txBody>
      </p:sp>
      <p:sp>
        <p:nvSpPr>
          <p:cNvPr id="3" name="CuadroTexto 2">
            <a:extLst>
              <a:ext uri="{FF2B5EF4-FFF2-40B4-BE49-F238E27FC236}">
                <a16:creationId xmlns:a16="http://schemas.microsoft.com/office/drawing/2014/main" id="{4683C36B-D358-4EEF-98B7-C468C684EE13}"/>
              </a:ext>
            </a:extLst>
          </p:cNvPr>
          <p:cNvSpPr txBox="1"/>
          <p:nvPr/>
        </p:nvSpPr>
        <p:spPr>
          <a:xfrm>
            <a:off x="5386169" y="519625"/>
            <a:ext cx="415782" cy="338554"/>
          </a:xfrm>
          <a:prstGeom prst="rect">
            <a:avLst/>
          </a:prstGeom>
          <a:noFill/>
        </p:spPr>
        <p:txBody>
          <a:bodyPr wrap="square" rtlCol="0">
            <a:spAutoFit/>
          </a:bodyPr>
          <a:lstStyle/>
          <a:p>
            <a:pPr algn="ctr"/>
            <a:r>
              <a:rPr lang="ca-ES" sz="1600" dirty="0"/>
              <a:t>De</a:t>
            </a:r>
          </a:p>
        </p:txBody>
      </p:sp>
      <p:sp>
        <p:nvSpPr>
          <p:cNvPr id="49" name="CuadroTexto 48">
            <a:extLst>
              <a:ext uri="{FF2B5EF4-FFF2-40B4-BE49-F238E27FC236}">
                <a16:creationId xmlns:a16="http://schemas.microsoft.com/office/drawing/2014/main" id="{01C63BC3-226A-4D88-A002-E7606C701A04}"/>
              </a:ext>
            </a:extLst>
          </p:cNvPr>
          <p:cNvSpPr txBox="1"/>
          <p:nvPr/>
        </p:nvSpPr>
        <p:spPr>
          <a:xfrm>
            <a:off x="7176327" y="518928"/>
            <a:ext cx="415782" cy="338554"/>
          </a:xfrm>
          <a:prstGeom prst="rect">
            <a:avLst/>
          </a:prstGeom>
          <a:noFill/>
        </p:spPr>
        <p:txBody>
          <a:bodyPr wrap="square" rtlCol="0">
            <a:spAutoFit/>
          </a:bodyPr>
          <a:lstStyle/>
          <a:p>
            <a:pPr algn="ctr"/>
            <a:r>
              <a:rPr lang="ca-ES" sz="1600" dirty="0"/>
              <a:t>a</a:t>
            </a:r>
          </a:p>
        </p:txBody>
      </p:sp>
      <p:sp>
        <p:nvSpPr>
          <p:cNvPr id="50" name="CuadroTexto 49">
            <a:extLst>
              <a:ext uri="{FF2B5EF4-FFF2-40B4-BE49-F238E27FC236}">
                <a16:creationId xmlns:a16="http://schemas.microsoft.com/office/drawing/2014/main" id="{4099AE92-F0B8-4C3C-A241-873446ACC1F5}"/>
              </a:ext>
            </a:extLst>
          </p:cNvPr>
          <p:cNvSpPr txBox="1"/>
          <p:nvPr/>
        </p:nvSpPr>
        <p:spPr>
          <a:xfrm>
            <a:off x="8781953" y="518882"/>
            <a:ext cx="415782" cy="338554"/>
          </a:xfrm>
          <a:prstGeom prst="rect">
            <a:avLst/>
          </a:prstGeom>
          <a:noFill/>
          <a:ln>
            <a:noFill/>
          </a:ln>
        </p:spPr>
        <p:txBody>
          <a:bodyPr wrap="square" rtlCol="0">
            <a:spAutoFit/>
          </a:bodyPr>
          <a:lstStyle/>
          <a:p>
            <a:pPr algn="ctr"/>
            <a:r>
              <a:rPr lang="ca-ES" sz="1600" dirty="0"/>
              <a:t>i</a:t>
            </a:r>
          </a:p>
        </p:txBody>
      </p:sp>
      <p:pic>
        <p:nvPicPr>
          <p:cNvPr id="5" name="Imagen 4">
            <a:extLst>
              <a:ext uri="{FF2B5EF4-FFF2-40B4-BE49-F238E27FC236}">
                <a16:creationId xmlns:a16="http://schemas.microsoft.com/office/drawing/2014/main" id="{9F3127A3-6E58-47C5-B2A7-4B98B6D71D04}"/>
              </a:ext>
            </a:extLst>
          </p:cNvPr>
          <p:cNvPicPr>
            <a:picLocks noChangeAspect="1"/>
          </p:cNvPicPr>
          <p:nvPr/>
        </p:nvPicPr>
        <p:blipFill>
          <a:blip r:embed="rId2"/>
          <a:stretch>
            <a:fillRect/>
          </a:stretch>
        </p:blipFill>
        <p:spPr>
          <a:xfrm>
            <a:off x="0" y="151886"/>
            <a:ext cx="754832" cy="637276"/>
          </a:xfrm>
          <a:prstGeom prst="rect">
            <a:avLst/>
          </a:prstGeom>
        </p:spPr>
      </p:pic>
      <p:sp>
        <p:nvSpPr>
          <p:cNvPr id="47" name="QuadreDeText 3">
            <a:extLst>
              <a:ext uri="{FF2B5EF4-FFF2-40B4-BE49-F238E27FC236}">
                <a16:creationId xmlns:a16="http://schemas.microsoft.com/office/drawing/2014/main" id="{90220F91-080E-413E-8F2A-ADB45CB53617}"/>
              </a:ext>
            </a:extLst>
          </p:cNvPr>
          <p:cNvSpPr txBox="1"/>
          <p:nvPr/>
        </p:nvSpPr>
        <p:spPr>
          <a:xfrm>
            <a:off x="1105988" y="1860410"/>
            <a:ext cx="4950823" cy="1077218"/>
          </a:xfrm>
          <a:prstGeom prst="rect">
            <a:avLst/>
          </a:prstGeom>
          <a:noFill/>
          <a:ln w="3175">
            <a:solidFill>
              <a:srgbClr val="FFFF00"/>
            </a:solidFill>
          </a:ln>
        </p:spPr>
        <p:txBody>
          <a:bodyPr wrap="square" rtlCol="0">
            <a:spAutoFit/>
          </a:bodyPr>
          <a:lstStyle/>
          <a:p>
            <a:pPr algn="just"/>
            <a:r>
              <a:rPr lang="ca-ES" dirty="0"/>
              <a:t>Una crisi, un IMA, impacta majoritàriament sobre persones sanes: </a:t>
            </a:r>
            <a:r>
              <a:rPr lang="ca-ES" sz="2800" b="1" dirty="0"/>
              <a:t>afectats</a:t>
            </a:r>
            <a:r>
              <a:rPr lang="ca-ES" dirty="0"/>
              <a:t> físics i/o, en major quantia, psicològics. </a:t>
            </a:r>
          </a:p>
        </p:txBody>
      </p:sp>
      <p:sp>
        <p:nvSpPr>
          <p:cNvPr id="48" name="QuadreDeText 4">
            <a:extLst>
              <a:ext uri="{FF2B5EF4-FFF2-40B4-BE49-F238E27FC236}">
                <a16:creationId xmlns:a16="http://schemas.microsoft.com/office/drawing/2014/main" id="{51FE32CC-C099-4507-97B4-BB87F9DFC8D2}"/>
              </a:ext>
            </a:extLst>
          </p:cNvPr>
          <p:cNvSpPr txBox="1"/>
          <p:nvPr/>
        </p:nvSpPr>
        <p:spPr>
          <a:xfrm>
            <a:off x="1105987" y="3918250"/>
            <a:ext cx="4950823" cy="646331"/>
          </a:xfrm>
          <a:prstGeom prst="rect">
            <a:avLst/>
          </a:prstGeom>
          <a:noFill/>
          <a:ln w="3175">
            <a:solidFill>
              <a:srgbClr val="FFFF00"/>
            </a:solidFill>
          </a:ln>
        </p:spPr>
        <p:txBody>
          <a:bodyPr wrap="square" rtlCol="0">
            <a:spAutoFit/>
          </a:bodyPr>
          <a:lstStyle/>
          <a:p>
            <a:pPr algn="ctr"/>
            <a:r>
              <a:rPr lang="ca-ES" dirty="0"/>
              <a:t>Un afectat pot ser </a:t>
            </a:r>
            <a:r>
              <a:rPr lang="ca-ES" u="sng" dirty="0"/>
              <a:t>directe</a:t>
            </a:r>
            <a:r>
              <a:rPr lang="ca-ES" dirty="0"/>
              <a:t> i, pel que fa a la vesant psicològica </a:t>
            </a:r>
            <a:r>
              <a:rPr lang="ca-ES" u="sng" dirty="0"/>
              <a:t>indirecte o secundari</a:t>
            </a:r>
            <a:r>
              <a:rPr lang="ca-ES" dirty="0"/>
              <a:t>.</a:t>
            </a:r>
          </a:p>
        </p:txBody>
      </p:sp>
      <p:sp>
        <p:nvSpPr>
          <p:cNvPr id="55" name="QuadreDeText 4">
            <a:extLst>
              <a:ext uri="{FF2B5EF4-FFF2-40B4-BE49-F238E27FC236}">
                <a16:creationId xmlns:a16="http://schemas.microsoft.com/office/drawing/2014/main" id="{0E8B4301-7E98-4544-9B23-6577D3827A48}"/>
              </a:ext>
            </a:extLst>
          </p:cNvPr>
          <p:cNvSpPr txBox="1"/>
          <p:nvPr/>
        </p:nvSpPr>
        <p:spPr>
          <a:xfrm>
            <a:off x="6219594" y="3223201"/>
            <a:ext cx="4950823" cy="369332"/>
          </a:xfrm>
          <a:prstGeom prst="rect">
            <a:avLst/>
          </a:prstGeom>
          <a:noFill/>
          <a:ln w="3175">
            <a:solidFill>
              <a:schemeClr val="accent4">
                <a:lumMod val="20000"/>
                <a:lumOff val="80000"/>
              </a:schemeClr>
            </a:solidFill>
          </a:ln>
        </p:spPr>
        <p:txBody>
          <a:bodyPr wrap="square" rtlCol="0">
            <a:spAutoFit/>
          </a:bodyPr>
          <a:lstStyle/>
          <a:p>
            <a:pPr algn="ctr"/>
            <a:r>
              <a:rPr lang="ca-ES" dirty="0"/>
              <a:t>Una categoria especial d’afectat es la d’</a:t>
            </a:r>
            <a:r>
              <a:rPr lang="ca-ES" u="sng" dirty="0"/>
              <a:t>intervinent</a:t>
            </a:r>
            <a:r>
              <a:rPr lang="ca-ES" dirty="0"/>
              <a:t>.</a:t>
            </a:r>
          </a:p>
        </p:txBody>
      </p:sp>
      <p:sp>
        <p:nvSpPr>
          <p:cNvPr id="57" name="QuadreDeText 9">
            <a:extLst>
              <a:ext uri="{FF2B5EF4-FFF2-40B4-BE49-F238E27FC236}">
                <a16:creationId xmlns:a16="http://schemas.microsoft.com/office/drawing/2014/main" id="{5DF6FBF7-5A1D-474F-A04A-A58DD987E782}"/>
              </a:ext>
            </a:extLst>
          </p:cNvPr>
          <p:cNvSpPr txBox="1"/>
          <p:nvPr/>
        </p:nvSpPr>
        <p:spPr>
          <a:xfrm>
            <a:off x="6219594" y="1858049"/>
            <a:ext cx="4950823" cy="1200329"/>
          </a:xfrm>
          <a:prstGeom prst="rect">
            <a:avLst/>
          </a:prstGeom>
          <a:noFill/>
          <a:ln w="3175">
            <a:solidFill>
              <a:schemeClr val="accent4">
                <a:lumMod val="20000"/>
                <a:lumOff val="80000"/>
              </a:schemeClr>
            </a:solidFill>
          </a:ln>
        </p:spPr>
        <p:txBody>
          <a:bodyPr wrap="square" rtlCol="0">
            <a:spAutoFit/>
          </a:bodyPr>
          <a:lstStyle/>
          <a:p>
            <a:pPr marL="0" lvl="1" algn="just"/>
            <a:r>
              <a:rPr lang="ca-ES" dirty="0"/>
              <a:t>Una </a:t>
            </a:r>
            <a:r>
              <a:rPr lang="ca-ES" b="1" dirty="0"/>
              <a:t>víctima</a:t>
            </a:r>
            <a:r>
              <a:rPr lang="ca-ES" dirty="0"/>
              <a:t> és aquell afectat que compleix determinades condicions legals.</a:t>
            </a:r>
          </a:p>
          <a:p>
            <a:pPr marL="0" lvl="1" algn="just"/>
            <a:r>
              <a:rPr lang="ca-ES" dirty="0"/>
              <a:t>La condició d’afectat incorpora la de víctima. No al inrevés.</a:t>
            </a:r>
          </a:p>
        </p:txBody>
      </p:sp>
      <p:sp>
        <p:nvSpPr>
          <p:cNvPr id="58" name="QuadreDeText 10">
            <a:extLst>
              <a:ext uri="{FF2B5EF4-FFF2-40B4-BE49-F238E27FC236}">
                <a16:creationId xmlns:a16="http://schemas.microsoft.com/office/drawing/2014/main" id="{A0E7B2FF-F59E-43D1-A2FA-A19F4C351B8F}"/>
              </a:ext>
            </a:extLst>
          </p:cNvPr>
          <p:cNvSpPr txBox="1"/>
          <p:nvPr/>
        </p:nvSpPr>
        <p:spPr>
          <a:xfrm>
            <a:off x="1105988" y="3087070"/>
            <a:ext cx="4950823" cy="646331"/>
          </a:xfrm>
          <a:prstGeom prst="rect">
            <a:avLst/>
          </a:prstGeom>
          <a:noFill/>
          <a:ln w="3175">
            <a:solidFill>
              <a:srgbClr val="FFFF00"/>
            </a:solidFill>
          </a:ln>
        </p:spPr>
        <p:txBody>
          <a:bodyPr wrap="square" rtlCol="0">
            <a:spAutoFit/>
          </a:bodyPr>
          <a:lstStyle/>
          <a:p>
            <a:pPr algn="just"/>
            <a:r>
              <a:rPr lang="ca-ES" dirty="0"/>
              <a:t>La condició d’afectat prové del fet de ser ates sanitàriament.</a:t>
            </a:r>
          </a:p>
        </p:txBody>
      </p:sp>
      <p:sp>
        <p:nvSpPr>
          <p:cNvPr id="61" name="QuadreDeText 4">
            <a:extLst>
              <a:ext uri="{FF2B5EF4-FFF2-40B4-BE49-F238E27FC236}">
                <a16:creationId xmlns:a16="http://schemas.microsoft.com/office/drawing/2014/main" id="{B0E177E4-76FC-4392-8C67-B2A96DBE6B8F}"/>
              </a:ext>
            </a:extLst>
          </p:cNvPr>
          <p:cNvSpPr txBox="1"/>
          <p:nvPr/>
        </p:nvSpPr>
        <p:spPr>
          <a:xfrm>
            <a:off x="1132147" y="4733271"/>
            <a:ext cx="4950823" cy="646331"/>
          </a:xfrm>
          <a:prstGeom prst="rect">
            <a:avLst/>
          </a:prstGeom>
          <a:noFill/>
          <a:ln w="3175">
            <a:solidFill>
              <a:srgbClr val="FF0000"/>
            </a:solidFill>
          </a:ln>
        </p:spPr>
        <p:txBody>
          <a:bodyPr wrap="square" rtlCol="0">
            <a:spAutoFit/>
          </a:bodyPr>
          <a:lstStyle/>
          <a:p>
            <a:pPr algn="ctr"/>
            <a:r>
              <a:rPr lang="ca-ES" dirty="0"/>
              <a:t>Poden no ser-ne conscients. </a:t>
            </a:r>
            <a:r>
              <a:rPr lang="ca-ES" b="1" dirty="0"/>
              <a:t>Inconsciència d’afectació.</a:t>
            </a:r>
          </a:p>
        </p:txBody>
      </p:sp>
      <p:sp>
        <p:nvSpPr>
          <p:cNvPr id="6" name="Marcador de pie de página 5">
            <a:extLst>
              <a:ext uri="{FF2B5EF4-FFF2-40B4-BE49-F238E27FC236}">
                <a16:creationId xmlns:a16="http://schemas.microsoft.com/office/drawing/2014/main" id="{02008BD9-8A7A-4EC6-BE9C-1B36EB744F61}"/>
              </a:ext>
            </a:extLst>
          </p:cNvPr>
          <p:cNvSpPr>
            <a:spLocks noGrp="1"/>
          </p:cNvSpPr>
          <p:nvPr>
            <p:ph type="ftr" sz="quarter" idx="11"/>
          </p:nvPr>
        </p:nvSpPr>
        <p:spPr/>
        <p:txBody>
          <a:bodyPr/>
          <a:lstStyle/>
          <a:p>
            <a:r>
              <a:rPr lang="ca-ES"/>
              <a:t>Model BCN</a:t>
            </a:r>
          </a:p>
        </p:txBody>
      </p:sp>
    </p:spTree>
    <p:extLst>
      <p:ext uri="{BB962C8B-B14F-4D97-AF65-F5344CB8AC3E}">
        <p14:creationId xmlns:p14="http://schemas.microsoft.com/office/powerpoint/2010/main" val="2490728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35E530-37D0-440A-9D23-D1F3A67AE4EA}"/>
              </a:ext>
            </a:extLst>
          </p:cNvPr>
          <p:cNvSpPr>
            <a:spLocks noGrp="1"/>
          </p:cNvSpPr>
          <p:nvPr>
            <p:ph type="dt" sz="half" idx="10"/>
          </p:nvPr>
        </p:nvSpPr>
        <p:spPr/>
        <p:txBody>
          <a:bodyPr/>
          <a:lstStyle/>
          <a:p>
            <a:fld id="{CE8000C4-707F-488C-82CE-EED1284A1618}"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A225B21A-92AB-484B-A423-535FBB0305F0}"/>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60317379-2B13-4E42-A5AC-7F62EBE8198F}"/>
              </a:ext>
            </a:extLst>
          </p:cNvPr>
          <p:cNvSpPr>
            <a:spLocks noGrp="1"/>
          </p:cNvSpPr>
          <p:nvPr>
            <p:ph type="sldNum" sz="quarter" idx="12"/>
          </p:nvPr>
        </p:nvSpPr>
        <p:spPr/>
        <p:txBody>
          <a:bodyPr/>
          <a:lstStyle/>
          <a:p>
            <a:fld id="{A16141FE-1E26-4942-B4D7-1D81C6F16BF5}" type="slidenum">
              <a:rPr lang="ca-ES" smtClean="0"/>
              <a:t>20</a:t>
            </a:fld>
            <a:endParaRPr lang="ca-ES"/>
          </a:p>
        </p:txBody>
      </p:sp>
      <p:pic>
        <p:nvPicPr>
          <p:cNvPr id="5" name="Imagen 4">
            <a:extLst>
              <a:ext uri="{FF2B5EF4-FFF2-40B4-BE49-F238E27FC236}">
                <a16:creationId xmlns:a16="http://schemas.microsoft.com/office/drawing/2014/main" id="{8EE5CB40-BD4D-42CA-9EF7-6DD3F2FDF986}"/>
              </a:ext>
            </a:extLst>
          </p:cNvPr>
          <p:cNvPicPr>
            <a:picLocks noChangeAspect="1"/>
          </p:cNvPicPr>
          <p:nvPr/>
        </p:nvPicPr>
        <p:blipFill rotWithShape="1">
          <a:blip r:embed="rId2"/>
          <a:srcRect l="4712"/>
          <a:stretch/>
        </p:blipFill>
        <p:spPr>
          <a:xfrm>
            <a:off x="1671212" y="1326561"/>
            <a:ext cx="3820376" cy="5212351"/>
          </a:xfrm>
          <a:prstGeom prst="rect">
            <a:avLst/>
          </a:prstGeom>
        </p:spPr>
      </p:pic>
      <p:pic>
        <p:nvPicPr>
          <p:cNvPr id="6" name="Imagen 5">
            <a:extLst>
              <a:ext uri="{FF2B5EF4-FFF2-40B4-BE49-F238E27FC236}">
                <a16:creationId xmlns:a16="http://schemas.microsoft.com/office/drawing/2014/main" id="{215E899B-58D7-4A77-B53A-9C5C32825A99}"/>
              </a:ext>
            </a:extLst>
          </p:cNvPr>
          <p:cNvPicPr>
            <a:picLocks noChangeAspect="1"/>
          </p:cNvPicPr>
          <p:nvPr/>
        </p:nvPicPr>
        <p:blipFill rotWithShape="1">
          <a:blip r:embed="rId3"/>
          <a:srcRect l="3398"/>
          <a:stretch/>
        </p:blipFill>
        <p:spPr>
          <a:xfrm>
            <a:off x="6816035" y="1263463"/>
            <a:ext cx="3704753" cy="5155985"/>
          </a:xfrm>
          <a:prstGeom prst="rect">
            <a:avLst/>
          </a:prstGeom>
        </p:spPr>
      </p:pic>
      <p:sp>
        <p:nvSpPr>
          <p:cNvPr id="7" name="CuadroTexto 94">
            <a:extLst>
              <a:ext uri="{FF2B5EF4-FFF2-40B4-BE49-F238E27FC236}">
                <a16:creationId xmlns:a16="http://schemas.microsoft.com/office/drawing/2014/main" id="{FAE1295F-362C-4E06-9078-006C463317FB}"/>
              </a:ext>
            </a:extLst>
          </p:cNvPr>
          <p:cNvSpPr txBox="1"/>
          <p:nvPr/>
        </p:nvSpPr>
        <p:spPr>
          <a:xfrm>
            <a:off x="341843" y="260646"/>
            <a:ext cx="4353725" cy="523220"/>
          </a:xfrm>
          <a:prstGeom prst="rect">
            <a:avLst/>
          </a:prstGeom>
          <a:noFill/>
          <a:ln>
            <a:solidFill>
              <a:srgbClr val="FFFF00"/>
            </a:solidFill>
          </a:ln>
        </p:spPr>
        <p:txBody>
          <a:bodyPr wrap="square" rtlCol="0">
            <a:spAutoFit/>
          </a:bodyPr>
          <a:lstStyle/>
          <a:p>
            <a:r>
              <a:rPr lang="ca-ES" sz="2800" b="1" dirty="0"/>
              <a:t>Com s’informa a la població</a:t>
            </a:r>
          </a:p>
        </p:txBody>
      </p:sp>
      <p:sp>
        <p:nvSpPr>
          <p:cNvPr id="8" name="Rectángulo 7">
            <a:extLst>
              <a:ext uri="{FF2B5EF4-FFF2-40B4-BE49-F238E27FC236}">
                <a16:creationId xmlns:a16="http://schemas.microsoft.com/office/drawing/2014/main" id="{6768D9D6-97B0-451C-9141-C4FD7A0FC67F}"/>
              </a:ext>
            </a:extLst>
          </p:cNvPr>
          <p:cNvSpPr/>
          <p:nvPr/>
        </p:nvSpPr>
        <p:spPr>
          <a:xfrm>
            <a:off x="1731015" y="870547"/>
            <a:ext cx="8789773" cy="369332"/>
          </a:xfrm>
          <a:prstGeom prst="rect">
            <a:avLst/>
          </a:prstGeom>
        </p:spPr>
        <p:txBody>
          <a:bodyPr wrap="square">
            <a:spAutoFit/>
          </a:bodyPr>
          <a:lstStyle/>
          <a:p>
            <a:pPr algn="ctr"/>
            <a:r>
              <a:rPr lang="es-ES" dirty="0">
                <a:hlinkClick r:id="rId4"/>
              </a:rPr>
              <a:t>http://www.imaipostima.cat/wp-content/uploads/2019/04/Pres1M.pdf</a:t>
            </a:r>
            <a:endParaRPr lang="ca-ES" dirty="0"/>
          </a:p>
        </p:txBody>
      </p:sp>
    </p:spTree>
    <p:extLst>
      <p:ext uri="{BB962C8B-B14F-4D97-AF65-F5344CB8AC3E}">
        <p14:creationId xmlns:p14="http://schemas.microsoft.com/office/powerpoint/2010/main" val="401393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B0742C-D865-4C49-9BA5-2DA4B8FBEEE2}"/>
              </a:ext>
            </a:extLst>
          </p:cNvPr>
          <p:cNvSpPr>
            <a:spLocks noGrp="1"/>
          </p:cNvSpPr>
          <p:nvPr>
            <p:ph type="dt" sz="half" idx="10"/>
          </p:nvPr>
        </p:nvSpPr>
        <p:spPr/>
        <p:txBody>
          <a:bodyPr/>
          <a:lstStyle/>
          <a:p>
            <a:fld id="{CE8000C4-707F-488C-82CE-EED1284A1618}"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E9DFDC9B-32E0-47B7-BE00-A88B97BB78C8}"/>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D88ECEA4-B7BB-408E-A734-0EEC392E9B5C}"/>
              </a:ext>
            </a:extLst>
          </p:cNvPr>
          <p:cNvSpPr>
            <a:spLocks noGrp="1"/>
          </p:cNvSpPr>
          <p:nvPr>
            <p:ph type="sldNum" sz="quarter" idx="12"/>
          </p:nvPr>
        </p:nvSpPr>
        <p:spPr/>
        <p:txBody>
          <a:bodyPr/>
          <a:lstStyle/>
          <a:p>
            <a:fld id="{A16141FE-1E26-4942-B4D7-1D81C6F16BF5}" type="slidenum">
              <a:rPr lang="ca-ES" smtClean="0"/>
              <a:t>21</a:t>
            </a:fld>
            <a:endParaRPr lang="ca-ES"/>
          </a:p>
        </p:txBody>
      </p:sp>
      <p:sp>
        <p:nvSpPr>
          <p:cNvPr id="6" name="CuadroTexto 94">
            <a:extLst>
              <a:ext uri="{FF2B5EF4-FFF2-40B4-BE49-F238E27FC236}">
                <a16:creationId xmlns:a16="http://schemas.microsoft.com/office/drawing/2014/main" id="{2AB0BE2E-6299-4C50-9640-EB582879FEB5}"/>
              </a:ext>
            </a:extLst>
          </p:cNvPr>
          <p:cNvSpPr txBox="1"/>
          <p:nvPr/>
        </p:nvSpPr>
        <p:spPr>
          <a:xfrm>
            <a:off x="341843" y="260646"/>
            <a:ext cx="4353725" cy="523220"/>
          </a:xfrm>
          <a:prstGeom prst="rect">
            <a:avLst/>
          </a:prstGeom>
          <a:noFill/>
          <a:ln>
            <a:solidFill>
              <a:srgbClr val="FFFF00"/>
            </a:solidFill>
          </a:ln>
        </p:spPr>
        <p:txBody>
          <a:bodyPr wrap="square" rtlCol="0">
            <a:spAutoFit/>
          </a:bodyPr>
          <a:lstStyle/>
          <a:p>
            <a:r>
              <a:rPr lang="ca-ES" sz="2800" b="1" dirty="0"/>
              <a:t>Com s’informa a la població</a:t>
            </a:r>
          </a:p>
        </p:txBody>
      </p:sp>
      <p:pic>
        <p:nvPicPr>
          <p:cNvPr id="9" name="Imagen 8">
            <a:extLst>
              <a:ext uri="{FF2B5EF4-FFF2-40B4-BE49-F238E27FC236}">
                <a16:creationId xmlns:a16="http://schemas.microsoft.com/office/drawing/2014/main" id="{3E1748DC-3480-409D-8E07-1D49B7B4012E}"/>
              </a:ext>
            </a:extLst>
          </p:cNvPr>
          <p:cNvPicPr>
            <a:picLocks noChangeAspect="1"/>
          </p:cNvPicPr>
          <p:nvPr/>
        </p:nvPicPr>
        <p:blipFill>
          <a:blip r:embed="rId2"/>
          <a:stretch>
            <a:fillRect/>
          </a:stretch>
        </p:blipFill>
        <p:spPr>
          <a:xfrm>
            <a:off x="4702495" y="136525"/>
            <a:ext cx="2626560" cy="6526604"/>
          </a:xfrm>
          <a:prstGeom prst="rect">
            <a:avLst/>
          </a:prstGeom>
        </p:spPr>
      </p:pic>
    </p:spTree>
    <p:extLst>
      <p:ext uri="{BB962C8B-B14F-4D97-AF65-F5344CB8AC3E}">
        <p14:creationId xmlns:p14="http://schemas.microsoft.com/office/powerpoint/2010/main" val="283483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AC4E4F-8123-4078-9A3F-07C28CA5018F}"/>
              </a:ext>
            </a:extLst>
          </p:cNvPr>
          <p:cNvSpPr>
            <a:spLocks noGrp="1"/>
          </p:cNvSpPr>
          <p:nvPr>
            <p:ph type="dt" sz="half" idx="10"/>
          </p:nvPr>
        </p:nvSpPr>
        <p:spPr/>
        <p:txBody>
          <a:bodyPr/>
          <a:lstStyle/>
          <a:p>
            <a:fld id="{F0E9982A-04C0-4B8B-81B7-0ED3091919EA}"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2CA13076-B536-4D6A-915B-093CAFF1CE1F}"/>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48A777CE-B6AE-498B-A12D-9B5B33C555BE}"/>
              </a:ext>
            </a:extLst>
          </p:cNvPr>
          <p:cNvSpPr>
            <a:spLocks noGrp="1"/>
          </p:cNvSpPr>
          <p:nvPr>
            <p:ph type="sldNum" sz="quarter" idx="12"/>
          </p:nvPr>
        </p:nvSpPr>
        <p:spPr/>
        <p:txBody>
          <a:bodyPr/>
          <a:lstStyle/>
          <a:p>
            <a:fld id="{A16141FE-1E26-4942-B4D7-1D81C6F16BF5}" type="slidenum">
              <a:rPr lang="ca-ES" smtClean="0"/>
              <a:t>22</a:t>
            </a:fld>
            <a:endParaRPr lang="ca-ES"/>
          </a:p>
        </p:txBody>
      </p:sp>
      <p:sp>
        <p:nvSpPr>
          <p:cNvPr id="11" name="Rectángulo 30">
            <a:extLst>
              <a:ext uri="{FF2B5EF4-FFF2-40B4-BE49-F238E27FC236}">
                <a16:creationId xmlns:a16="http://schemas.microsoft.com/office/drawing/2014/main" id="{C8261F81-3E1F-404F-8C9A-47BB0F7E5D9A}"/>
              </a:ext>
            </a:extLst>
          </p:cNvPr>
          <p:cNvSpPr/>
          <p:nvPr/>
        </p:nvSpPr>
        <p:spPr>
          <a:xfrm>
            <a:off x="251873" y="190118"/>
            <a:ext cx="3915854" cy="523220"/>
          </a:xfrm>
          <a:prstGeom prst="rect">
            <a:avLst/>
          </a:prstGeom>
          <a:noFill/>
          <a:ln>
            <a:solidFill>
              <a:srgbClr val="FFFF00"/>
            </a:solidFill>
          </a:ln>
        </p:spPr>
        <p:txBody>
          <a:bodyPr wrap="square">
            <a:spAutoFit/>
          </a:bodyPr>
          <a:lstStyle/>
          <a:p>
            <a:pPr algn="ctr"/>
            <a:r>
              <a:rPr lang="es-ES" sz="2800" b="1" dirty="0">
                <a:solidFill>
                  <a:srgbClr val="000000"/>
                </a:solidFill>
              </a:rPr>
              <a:t>Registre IMA i </a:t>
            </a:r>
            <a:r>
              <a:rPr lang="es-ES" sz="2800" b="1" dirty="0" err="1">
                <a:solidFill>
                  <a:srgbClr val="000000"/>
                </a:solidFill>
              </a:rPr>
              <a:t>postIMA</a:t>
            </a:r>
            <a:endParaRPr lang="ca-ES" sz="2800" b="1" dirty="0"/>
          </a:p>
        </p:txBody>
      </p:sp>
      <p:pic>
        <p:nvPicPr>
          <p:cNvPr id="18" name="Imagen 17">
            <a:extLst>
              <a:ext uri="{FF2B5EF4-FFF2-40B4-BE49-F238E27FC236}">
                <a16:creationId xmlns:a16="http://schemas.microsoft.com/office/drawing/2014/main" id="{30302B5D-BB39-4BDE-9BA2-22A37AF7A45C}"/>
              </a:ext>
            </a:extLst>
          </p:cNvPr>
          <p:cNvPicPr>
            <a:picLocks noChangeAspect="1"/>
          </p:cNvPicPr>
          <p:nvPr/>
        </p:nvPicPr>
        <p:blipFill>
          <a:blip r:embed="rId2"/>
          <a:stretch>
            <a:fillRect/>
          </a:stretch>
        </p:blipFill>
        <p:spPr>
          <a:xfrm>
            <a:off x="2073797" y="1584131"/>
            <a:ext cx="6810375" cy="1885950"/>
          </a:xfrm>
          <a:prstGeom prst="rect">
            <a:avLst/>
          </a:prstGeom>
        </p:spPr>
      </p:pic>
      <p:sp>
        <p:nvSpPr>
          <p:cNvPr id="5" name="CuadroTexto 4">
            <a:extLst>
              <a:ext uri="{FF2B5EF4-FFF2-40B4-BE49-F238E27FC236}">
                <a16:creationId xmlns:a16="http://schemas.microsoft.com/office/drawing/2014/main" id="{55D02948-850F-47B0-BED7-5702E22E0BF3}"/>
              </a:ext>
            </a:extLst>
          </p:cNvPr>
          <p:cNvSpPr txBox="1"/>
          <p:nvPr/>
        </p:nvSpPr>
        <p:spPr>
          <a:xfrm>
            <a:off x="532912" y="1818504"/>
            <a:ext cx="1316182" cy="369332"/>
          </a:xfrm>
          <a:prstGeom prst="rect">
            <a:avLst/>
          </a:prstGeom>
          <a:noFill/>
          <a:ln>
            <a:solidFill>
              <a:schemeClr val="tx1"/>
            </a:solidFill>
          </a:ln>
        </p:spPr>
        <p:txBody>
          <a:bodyPr wrap="square" rtlCol="0">
            <a:spAutoFit/>
          </a:bodyPr>
          <a:lstStyle/>
          <a:p>
            <a:pPr algn="ctr"/>
            <a:r>
              <a:rPr lang="ca-ES" b="1" dirty="0"/>
              <a:t>Hospitals</a:t>
            </a:r>
          </a:p>
        </p:txBody>
      </p:sp>
      <p:sp>
        <p:nvSpPr>
          <p:cNvPr id="14" name="CuadroTexto 13">
            <a:extLst>
              <a:ext uri="{FF2B5EF4-FFF2-40B4-BE49-F238E27FC236}">
                <a16:creationId xmlns:a16="http://schemas.microsoft.com/office/drawing/2014/main" id="{E806FBB6-8A5A-433C-8064-8E680FB1BE85}"/>
              </a:ext>
            </a:extLst>
          </p:cNvPr>
          <p:cNvSpPr txBox="1"/>
          <p:nvPr/>
        </p:nvSpPr>
        <p:spPr>
          <a:xfrm>
            <a:off x="532912" y="2707565"/>
            <a:ext cx="1316182" cy="369332"/>
          </a:xfrm>
          <a:prstGeom prst="rect">
            <a:avLst/>
          </a:prstGeom>
          <a:noFill/>
          <a:ln>
            <a:solidFill>
              <a:schemeClr val="tx1"/>
            </a:solidFill>
          </a:ln>
        </p:spPr>
        <p:txBody>
          <a:bodyPr wrap="square" rtlCol="0">
            <a:spAutoFit/>
          </a:bodyPr>
          <a:lstStyle/>
          <a:p>
            <a:pPr algn="ctr"/>
            <a:r>
              <a:rPr lang="ca-ES" b="1" dirty="0" err="1"/>
              <a:t>CUAPs</a:t>
            </a:r>
            <a:endParaRPr lang="ca-ES" b="1" dirty="0"/>
          </a:p>
        </p:txBody>
      </p:sp>
      <p:cxnSp>
        <p:nvCxnSpPr>
          <p:cNvPr id="7" name="Conector: angular 6">
            <a:extLst>
              <a:ext uri="{FF2B5EF4-FFF2-40B4-BE49-F238E27FC236}">
                <a16:creationId xmlns:a16="http://schemas.microsoft.com/office/drawing/2014/main" id="{3AA53B13-2EF5-4977-9387-CF393DC650A3}"/>
              </a:ext>
            </a:extLst>
          </p:cNvPr>
          <p:cNvCxnSpPr>
            <a:stCxn id="5" idx="3"/>
            <a:endCxn id="18" idx="1"/>
          </p:cNvCxnSpPr>
          <p:nvPr/>
        </p:nvCxnSpPr>
        <p:spPr>
          <a:xfrm>
            <a:off x="1849094" y="2003170"/>
            <a:ext cx="224703" cy="523936"/>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angular 16">
            <a:extLst>
              <a:ext uri="{FF2B5EF4-FFF2-40B4-BE49-F238E27FC236}">
                <a16:creationId xmlns:a16="http://schemas.microsoft.com/office/drawing/2014/main" id="{7AC4AD8A-C883-4961-A78B-C570AFE00BB9}"/>
              </a:ext>
            </a:extLst>
          </p:cNvPr>
          <p:cNvCxnSpPr>
            <a:cxnSpLocks/>
            <a:stCxn id="14" idx="3"/>
            <a:endCxn id="18" idx="1"/>
          </p:cNvCxnSpPr>
          <p:nvPr/>
        </p:nvCxnSpPr>
        <p:spPr>
          <a:xfrm flipV="1">
            <a:off x="1849094" y="2527106"/>
            <a:ext cx="224703" cy="36512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uadroTexto 11">
            <a:extLst>
              <a:ext uri="{FF2B5EF4-FFF2-40B4-BE49-F238E27FC236}">
                <a16:creationId xmlns:a16="http://schemas.microsoft.com/office/drawing/2014/main" id="{2657DF90-18AC-43D8-9C15-3DEB8F70B2E7}"/>
              </a:ext>
            </a:extLst>
          </p:cNvPr>
          <p:cNvSpPr txBox="1"/>
          <p:nvPr/>
        </p:nvSpPr>
        <p:spPr>
          <a:xfrm>
            <a:off x="5478985" y="4340874"/>
            <a:ext cx="6443384" cy="2123658"/>
          </a:xfrm>
          <a:prstGeom prst="rect">
            <a:avLst/>
          </a:prstGeom>
          <a:noFill/>
          <a:ln>
            <a:solidFill>
              <a:schemeClr val="accent1"/>
            </a:solidFill>
          </a:ln>
        </p:spPr>
        <p:txBody>
          <a:bodyPr wrap="square">
            <a:spAutoFit/>
          </a:bodyPr>
          <a:lstStyle/>
          <a:p>
            <a:pPr eaLnBrk="1" hangingPunct="1">
              <a:defRPr/>
            </a:pPr>
            <a:r>
              <a:rPr lang="ca-ES" sz="1200" dirty="0"/>
              <a:t>Per que, en aquestes situacions, cal</a:t>
            </a:r>
          </a:p>
          <a:p>
            <a:pPr marL="179388" indent="-179388" eaLnBrk="1" hangingPunct="1">
              <a:buFont typeface="Arial" panose="020B0604020202020204" pitchFamily="34" charset="0"/>
              <a:buChar char="•"/>
              <a:defRPr/>
            </a:pPr>
            <a:r>
              <a:rPr lang="ca-ES" sz="1200" dirty="0"/>
              <a:t>immediatesa en les decisions i, per tant, en la informació</a:t>
            </a:r>
          </a:p>
          <a:p>
            <a:pPr marL="449263" lvl="2" indent="7938">
              <a:buFont typeface="Arial" panose="020B0604020202020204" pitchFamily="34" charset="0"/>
              <a:buChar char="•"/>
              <a:defRPr/>
            </a:pPr>
            <a:r>
              <a:rPr lang="ca-ES" sz="1200" dirty="0"/>
              <a:t> quasi instantaneïtat en els primers moments</a:t>
            </a:r>
          </a:p>
          <a:p>
            <a:pPr marL="449263" lvl="2" indent="7938">
              <a:buFont typeface="Arial" panose="020B0604020202020204" pitchFamily="34" charset="0"/>
              <a:buChar char="•"/>
              <a:defRPr/>
            </a:pPr>
            <a:r>
              <a:rPr lang="ca-ES" sz="1200" dirty="0"/>
              <a:t> no podem esperar a l’alta dels centres</a:t>
            </a:r>
          </a:p>
          <a:p>
            <a:pPr marL="179388" indent="-179388" eaLnBrk="1" hangingPunct="1">
              <a:buFont typeface="Arial" panose="020B0604020202020204" pitchFamily="34" charset="0"/>
              <a:buChar char="•"/>
              <a:defRPr/>
            </a:pPr>
            <a:r>
              <a:rPr lang="ca-ES" sz="1200" dirty="0"/>
              <a:t>dades homogènies procedents de Centres, llocs i moments diversos</a:t>
            </a:r>
          </a:p>
          <a:p>
            <a:pPr marL="636588" lvl="1" indent="-179388">
              <a:buFont typeface="Arial" panose="020B0604020202020204" pitchFamily="34" charset="0"/>
              <a:buChar char="•"/>
              <a:defRPr/>
            </a:pPr>
            <a:r>
              <a:rPr lang="ca-ES" sz="1200" dirty="0"/>
              <a:t>minimitzar errades i contradiccions en moments especialment sensibles</a:t>
            </a:r>
          </a:p>
          <a:p>
            <a:pPr marL="179388" indent="-179388" eaLnBrk="1" hangingPunct="1">
              <a:buFont typeface="Arial" panose="020B0604020202020204" pitchFamily="34" charset="0"/>
              <a:buChar char="•"/>
              <a:defRPr/>
            </a:pPr>
            <a:r>
              <a:rPr lang="ca-ES" sz="1200" dirty="0"/>
              <a:t>poder gestionar globalment el incident amb una única font de dades</a:t>
            </a:r>
          </a:p>
          <a:p>
            <a:pPr marL="179388" indent="-179388" eaLnBrk="1" hangingPunct="1">
              <a:buFont typeface="Arial" panose="020B0604020202020204" pitchFamily="34" charset="0"/>
              <a:buChar char="•"/>
              <a:defRPr/>
            </a:pPr>
            <a:r>
              <a:rPr lang="ca-ES" sz="1200" dirty="0"/>
              <a:t>continuïtat </a:t>
            </a:r>
            <a:r>
              <a:rPr lang="ca-ES" sz="1200" dirty="0" err="1"/>
              <a:t>informacional</a:t>
            </a:r>
            <a:r>
              <a:rPr lang="ca-ES" sz="1200" dirty="0"/>
              <a:t>: durant el IMA: SEM i desprès: transferència, trasllat, derivació…</a:t>
            </a:r>
          </a:p>
          <a:p>
            <a:pPr marL="179388" indent="-179388" eaLnBrk="1" hangingPunct="1">
              <a:buFont typeface="Arial" panose="020B0604020202020204" pitchFamily="34" charset="0"/>
              <a:buChar char="•"/>
              <a:defRPr/>
            </a:pPr>
            <a:r>
              <a:rPr lang="ca-ES" sz="1200" dirty="0"/>
              <a:t>agilitat i facilitats per dur a terme actuacions complexes: localització, repatriació, </a:t>
            </a:r>
            <a:r>
              <a:rPr lang="ca-ES" sz="1200" dirty="0" err="1"/>
              <a:t>reagrupament</a:t>
            </a:r>
            <a:r>
              <a:rPr lang="ca-ES" sz="1200" dirty="0"/>
              <a:t>…</a:t>
            </a:r>
          </a:p>
          <a:p>
            <a:pPr marL="179388" indent="-179388" eaLnBrk="1" hangingPunct="1">
              <a:buFont typeface="Arial" panose="020B0604020202020204" pitchFamily="34" charset="0"/>
              <a:buChar char="•"/>
              <a:defRPr/>
            </a:pPr>
            <a:r>
              <a:rPr lang="ca-ES" sz="1200" dirty="0"/>
              <a:t>reduir la pressió informativa sobre els Hospitals traslladant-la al Departament de Salut</a:t>
            </a:r>
          </a:p>
          <a:p>
            <a:pPr marL="179388" indent="-179388" eaLnBrk="1" hangingPunct="1">
              <a:buFont typeface="Arial" panose="020B0604020202020204" pitchFamily="34" charset="0"/>
              <a:buChar char="•"/>
              <a:defRPr/>
            </a:pPr>
            <a:r>
              <a:rPr lang="ca-ES" sz="1200" dirty="0"/>
              <a:t>transparència informativa i seguretat en la gestió de les dades</a:t>
            </a:r>
          </a:p>
        </p:txBody>
      </p:sp>
      <p:sp>
        <p:nvSpPr>
          <p:cNvPr id="21" name="CuadroTexto 11">
            <a:extLst>
              <a:ext uri="{FF2B5EF4-FFF2-40B4-BE49-F238E27FC236}">
                <a16:creationId xmlns:a16="http://schemas.microsoft.com/office/drawing/2014/main" id="{8347CA33-4283-4990-8FB3-1136A0CCA84C}"/>
              </a:ext>
            </a:extLst>
          </p:cNvPr>
          <p:cNvSpPr txBox="1">
            <a:spLocks noChangeArrowheads="1"/>
          </p:cNvSpPr>
          <p:nvPr/>
        </p:nvSpPr>
        <p:spPr bwMode="auto">
          <a:xfrm>
            <a:off x="5450435" y="3925375"/>
            <a:ext cx="5283953" cy="276999"/>
          </a:xfrm>
          <a:prstGeom prst="rect">
            <a:avLst/>
          </a:prstGeom>
          <a:solidFill>
            <a:srgbClr val="FFFF00"/>
          </a:solidFill>
          <a:ln w="9525">
            <a:solidFill>
              <a:srgbClr val="FFFF00"/>
            </a:solidFill>
            <a:miter lim="800000"/>
            <a:headEnd/>
            <a:tailEnd/>
          </a:ln>
        </p:spPr>
        <p:txBody>
          <a:bodyPr wrap="square">
            <a:spAutoFit/>
          </a:bodyPr>
          <a:lstStyle/>
          <a:p>
            <a:pPr algn="ctr" eaLnBrk="1" hangingPunct="1"/>
            <a:r>
              <a:rPr lang="es-ES" altLang="es-ES" sz="1200" b="1" dirty="0"/>
              <a:t>Per </a:t>
            </a:r>
            <a:r>
              <a:rPr lang="es-ES" altLang="es-ES" sz="1200" b="1" dirty="0" err="1"/>
              <a:t>què</a:t>
            </a:r>
            <a:r>
              <a:rPr lang="es-ES" altLang="es-ES" sz="1200" b="1" dirty="0"/>
              <a:t> un registre </a:t>
            </a:r>
            <a:r>
              <a:rPr lang="es-ES" altLang="es-ES" sz="1200" b="1" dirty="0" err="1"/>
              <a:t>diferent</a:t>
            </a:r>
            <a:r>
              <a:rPr lang="es-ES" altLang="es-ES" sz="1200" b="1" dirty="0"/>
              <a:t> del Sistema </a:t>
            </a:r>
            <a:r>
              <a:rPr lang="es-ES" altLang="es-ES" sz="1200" b="1" dirty="0" err="1"/>
              <a:t>d’informació</a:t>
            </a:r>
            <a:r>
              <a:rPr lang="es-ES" altLang="es-ES" sz="1200" b="1" dirty="0"/>
              <a:t> </a:t>
            </a:r>
            <a:r>
              <a:rPr lang="es-ES" altLang="es-ES" sz="1200" b="1" dirty="0" err="1"/>
              <a:t>dels</a:t>
            </a:r>
            <a:r>
              <a:rPr lang="es-ES" altLang="es-ES" sz="1200" b="1" dirty="0"/>
              <a:t> Centres </a:t>
            </a:r>
            <a:r>
              <a:rPr lang="es-ES" altLang="es-ES" sz="1200" b="1" dirty="0" err="1"/>
              <a:t>sanitaris</a:t>
            </a:r>
            <a:endParaRPr lang="es-ES" altLang="es-ES" sz="1200" b="1" dirty="0"/>
          </a:p>
        </p:txBody>
      </p:sp>
      <p:sp>
        <p:nvSpPr>
          <p:cNvPr id="22" name="AutoShape 2" descr="Resultado de imagen de area integral salut">
            <a:extLst>
              <a:ext uri="{FF2B5EF4-FFF2-40B4-BE49-F238E27FC236}">
                <a16:creationId xmlns:a16="http://schemas.microsoft.com/office/drawing/2014/main" id="{7778A87A-67E0-47B4-AC06-67E4F8C4B0F3}"/>
              </a:ext>
            </a:extLst>
          </p:cNvPr>
          <p:cNvSpPr>
            <a:spLocks noChangeAspect="1" noChangeArrowheads="1"/>
          </p:cNvSpPr>
          <p:nvPr/>
        </p:nvSpPr>
        <p:spPr bwMode="auto">
          <a:xfrm>
            <a:off x="9530707" y="1382925"/>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pic>
        <p:nvPicPr>
          <p:cNvPr id="23" name="Picture 2" descr="Resultat d'imatges de consorci d'educació de barcelona">
            <a:extLst>
              <a:ext uri="{FF2B5EF4-FFF2-40B4-BE49-F238E27FC236}">
                <a16:creationId xmlns:a16="http://schemas.microsoft.com/office/drawing/2014/main" id="{883E3EE1-D1C0-4C56-B97C-EAB4538D0AA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3" t="30904" r="63515" b="29695"/>
          <a:stretch/>
        </p:blipFill>
        <p:spPr bwMode="auto">
          <a:xfrm>
            <a:off x="9323254" y="2890112"/>
            <a:ext cx="584917" cy="4846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esultado de imagen de generalitat de catalunya logo">
            <a:extLst>
              <a:ext uri="{FF2B5EF4-FFF2-40B4-BE49-F238E27FC236}">
                <a16:creationId xmlns:a16="http://schemas.microsoft.com/office/drawing/2014/main" id="{76CA93A4-942E-4E2F-9C82-8FA30A038F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4176" y="1542070"/>
            <a:ext cx="452764" cy="5128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F0147DB2-70D5-454C-BA7F-E3B01F08B0C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9957"/>
          <a:stretch/>
        </p:blipFill>
        <p:spPr bwMode="auto">
          <a:xfrm>
            <a:off x="9395497" y="2233102"/>
            <a:ext cx="586703" cy="5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Imagen 25">
            <a:extLst>
              <a:ext uri="{FF2B5EF4-FFF2-40B4-BE49-F238E27FC236}">
                <a16:creationId xmlns:a16="http://schemas.microsoft.com/office/drawing/2014/main" id="{5C49E379-B1BF-463F-B5D6-9703F8C3F700}"/>
              </a:ext>
            </a:extLst>
          </p:cNvPr>
          <p:cNvPicPr>
            <a:picLocks noChangeAspect="1"/>
          </p:cNvPicPr>
          <p:nvPr/>
        </p:nvPicPr>
        <p:blipFill>
          <a:blip r:embed="rId6"/>
          <a:stretch>
            <a:fillRect/>
          </a:stretch>
        </p:blipFill>
        <p:spPr>
          <a:xfrm>
            <a:off x="9896553" y="1557658"/>
            <a:ext cx="1457247" cy="474625"/>
          </a:xfrm>
          <a:prstGeom prst="rect">
            <a:avLst/>
          </a:prstGeom>
        </p:spPr>
      </p:pic>
      <p:cxnSp>
        <p:nvCxnSpPr>
          <p:cNvPr id="28" name="Conector: angular 27">
            <a:extLst>
              <a:ext uri="{FF2B5EF4-FFF2-40B4-BE49-F238E27FC236}">
                <a16:creationId xmlns:a16="http://schemas.microsoft.com/office/drawing/2014/main" id="{BE31DC1C-8A04-43F1-94E7-4406B817A752}"/>
              </a:ext>
            </a:extLst>
          </p:cNvPr>
          <p:cNvCxnSpPr>
            <a:cxnSpLocks/>
            <a:stCxn id="18" idx="3"/>
            <a:endCxn id="23" idx="1"/>
          </p:cNvCxnSpPr>
          <p:nvPr/>
        </p:nvCxnSpPr>
        <p:spPr>
          <a:xfrm>
            <a:off x="8884172" y="2527106"/>
            <a:ext cx="439082" cy="60533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E2364EAA-5A90-44F9-9009-E89AD87F5264}"/>
              </a:ext>
            </a:extLst>
          </p:cNvPr>
          <p:cNvCxnSpPr>
            <a:cxnSpLocks/>
            <a:stCxn id="25" idx="1"/>
            <a:endCxn id="18" idx="3"/>
          </p:cNvCxnSpPr>
          <p:nvPr/>
        </p:nvCxnSpPr>
        <p:spPr>
          <a:xfrm rot="10800000" flipV="1">
            <a:off x="8884173" y="2518484"/>
            <a:ext cx="511325" cy="8621"/>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86234787-794B-460A-93B4-462F7609D323}"/>
              </a:ext>
            </a:extLst>
          </p:cNvPr>
          <p:cNvCxnSpPr>
            <a:cxnSpLocks/>
            <a:stCxn id="18" idx="3"/>
            <a:endCxn id="24" idx="1"/>
          </p:cNvCxnSpPr>
          <p:nvPr/>
        </p:nvCxnSpPr>
        <p:spPr>
          <a:xfrm flipV="1">
            <a:off x="8884172" y="1798494"/>
            <a:ext cx="440004" cy="72861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10ED8906-4782-4992-9AA5-CE191A45D061}"/>
              </a:ext>
            </a:extLst>
          </p:cNvPr>
          <p:cNvSpPr txBox="1"/>
          <p:nvPr/>
        </p:nvSpPr>
        <p:spPr>
          <a:xfrm>
            <a:off x="92908" y="1125982"/>
            <a:ext cx="2161985" cy="461665"/>
          </a:xfrm>
          <a:prstGeom prst="rect">
            <a:avLst/>
          </a:prstGeom>
          <a:noFill/>
        </p:spPr>
        <p:txBody>
          <a:bodyPr wrap="square" rtlCol="0">
            <a:spAutoFit/>
          </a:bodyPr>
          <a:lstStyle/>
          <a:p>
            <a:pPr algn="ctr"/>
            <a:r>
              <a:rPr lang="ca-ES" sz="2400" b="1" i="1" dirty="0"/>
              <a:t>Alimentadors</a:t>
            </a:r>
          </a:p>
        </p:txBody>
      </p:sp>
      <p:sp>
        <p:nvSpPr>
          <p:cNvPr id="31" name="CuadroTexto 30">
            <a:extLst>
              <a:ext uri="{FF2B5EF4-FFF2-40B4-BE49-F238E27FC236}">
                <a16:creationId xmlns:a16="http://schemas.microsoft.com/office/drawing/2014/main" id="{8E9D05D6-2296-4FE1-ABD2-7CB16AB27CB5}"/>
              </a:ext>
            </a:extLst>
          </p:cNvPr>
          <p:cNvSpPr txBox="1"/>
          <p:nvPr/>
        </p:nvSpPr>
        <p:spPr>
          <a:xfrm>
            <a:off x="9047251" y="902523"/>
            <a:ext cx="2161985" cy="461665"/>
          </a:xfrm>
          <a:prstGeom prst="rect">
            <a:avLst/>
          </a:prstGeom>
          <a:noFill/>
        </p:spPr>
        <p:txBody>
          <a:bodyPr wrap="square" rtlCol="0">
            <a:spAutoFit/>
          </a:bodyPr>
          <a:lstStyle/>
          <a:p>
            <a:pPr algn="ctr"/>
            <a:r>
              <a:rPr lang="ca-ES" sz="2400" b="1" i="1" dirty="0"/>
              <a:t>Usuaris</a:t>
            </a:r>
          </a:p>
        </p:txBody>
      </p:sp>
    </p:spTree>
    <p:extLst>
      <p:ext uri="{BB962C8B-B14F-4D97-AF65-F5344CB8AC3E}">
        <p14:creationId xmlns:p14="http://schemas.microsoft.com/office/powerpoint/2010/main" val="25691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EA97274-FCD7-46BC-A160-05BFE5897839}"/>
              </a:ext>
            </a:extLst>
          </p:cNvPr>
          <p:cNvSpPr>
            <a:spLocks noGrp="1"/>
          </p:cNvSpPr>
          <p:nvPr>
            <p:ph type="dt" sz="half" idx="10"/>
          </p:nvPr>
        </p:nvSpPr>
        <p:spPr/>
        <p:txBody>
          <a:bodyPr/>
          <a:lstStyle/>
          <a:p>
            <a:fld id="{09DC6826-7D98-4B04-BC19-0EBB88164288}"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DB330253-0F1B-4AD2-832A-0618B34AB9E4}"/>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C25F139A-35F0-4324-9027-2F196ED151E1}"/>
              </a:ext>
            </a:extLst>
          </p:cNvPr>
          <p:cNvSpPr>
            <a:spLocks noGrp="1"/>
          </p:cNvSpPr>
          <p:nvPr>
            <p:ph type="sldNum" sz="quarter" idx="12"/>
          </p:nvPr>
        </p:nvSpPr>
        <p:spPr/>
        <p:txBody>
          <a:bodyPr/>
          <a:lstStyle/>
          <a:p>
            <a:fld id="{A16141FE-1E26-4942-B4D7-1D81C6F16BF5}" type="slidenum">
              <a:rPr lang="ca-ES" smtClean="0"/>
              <a:t>23</a:t>
            </a:fld>
            <a:endParaRPr lang="ca-ES"/>
          </a:p>
        </p:txBody>
      </p:sp>
      <p:sp>
        <p:nvSpPr>
          <p:cNvPr id="5" name="CuadroTexto 4">
            <a:extLst>
              <a:ext uri="{FF2B5EF4-FFF2-40B4-BE49-F238E27FC236}">
                <a16:creationId xmlns:a16="http://schemas.microsoft.com/office/drawing/2014/main" id="{64C9BCDD-C3D3-41F9-BD5B-51FD78CCC0D5}"/>
              </a:ext>
            </a:extLst>
          </p:cNvPr>
          <p:cNvSpPr txBox="1"/>
          <p:nvPr/>
        </p:nvSpPr>
        <p:spPr>
          <a:xfrm>
            <a:off x="5135635" y="2455025"/>
            <a:ext cx="1443510" cy="338554"/>
          </a:xfrm>
          <a:prstGeom prst="rect">
            <a:avLst/>
          </a:prstGeom>
          <a:noFill/>
          <a:ln>
            <a:solidFill>
              <a:schemeClr val="tx1"/>
            </a:solidFill>
          </a:ln>
        </p:spPr>
        <p:txBody>
          <a:bodyPr wrap="square" rtlCol="0">
            <a:spAutoFit/>
          </a:bodyPr>
          <a:lstStyle/>
          <a:p>
            <a:pPr algn="ctr"/>
            <a:r>
              <a:rPr lang="ca-ES" sz="1600" dirty="0">
                <a:latin typeface="Arial Black" panose="020B0A04020102020204" pitchFamily="34" charset="0"/>
              </a:rPr>
              <a:t>24nov17</a:t>
            </a:r>
          </a:p>
        </p:txBody>
      </p:sp>
      <p:sp>
        <p:nvSpPr>
          <p:cNvPr id="6" name="CuadroTexto 5">
            <a:extLst>
              <a:ext uri="{FF2B5EF4-FFF2-40B4-BE49-F238E27FC236}">
                <a16:creationId xmlns:a16="http://schemas.microsoft.com/office/drawing/2014/main" id="{A41D54AB-F5F4-4476-B1E6-C83202C624FC}"/>
              </a:ext>
            </a:extLst>
          </p:cNvPr>
          <p:cNvSpPr txBox="1"/>
          <p:nvPr/>
        </p:nvSpPr>
        <p:spPr>
          <a:xfrm>
            <a:off x="6709890" y="2455025"/>
            <a:ext cx="1443510" cy="338554"/>
          </a:xfrm>
          <a:prstGeom prst="rect">
            <a:avLst/>
          </a:prstGeom>
          <a:noFill/>
          <a:ln>
            <a:solidFill>
              <a:schemeClr val="tx1"/>
            </a:solidFill>
          </a:ln>
        </p:spPr>
        <p:txBody>
          <a:bodyPr wrap="square" rtlCol="0">
            <a:spAutoFit/>
          </a:bodyPr>
          <a:lstStyle/>
          <a:p>
            <a:pPr algn="ctr"/>
            <a:r>
              <a:rPr lang="ca-ES" sz="1600" dirty="0">
                <a:latin typeface="Arial Black" panose="020B0A04020102020204" pitchFamily="34" charset="0"/>
              </a:rPr>
              <a:t>14des17</a:t>
            </a:r>
          </a:p>
        </p:txBody>
      </p:sp>
      <p:sp>
        <p:nvSpPr>
          <p:cNvPr id="7" name="CuadroTexto 6">
            <a:extLst>
              <a:ext uri="{FF2B5EF4-FFF2-40B4-BE49-F238E27FC236}">
                <a16:creationId xmlns:a16="http://schemas.microsoft.com/office/drawing/2014/main" id="{F2D8CE49-4BF2-42F5-A7C6-BF99B93A7DC6}"/>
              </a:ext>
            </a:extLst>
          </p:cNvPr>
          <p:cNvSpPr txBox="1"/>
          <p:nvPr/>
        </p:nvSpPr>
        <p:spPr>
          <a:xfrm>
            <a:off x="3585491" y="2455025"/>
            <a:ext cx="1443510" cy="338554"/>
          </a:xfrm>
          <a:prstGeom prst="rect">
            <a:avLst/>
          </a:prstGeom>
          <a:noFill/>
          <a:ln>
            <a:solidFill>
              <a:schemeClr val="tx1"/>
            </a:solidFill>
          </a:ln>
        </p:spPr>
        <p:txBody>
          <a:bodyPr wrap="square" rtlCol="0">
            <a:spAutoFit/>
          </a:bodyPr>
          <a:lstStyle/>
          <a:p>
            <a:pPr algn="ctr"/>
            <a:r>
              <a:rPr lang="ca-ES" sz="1600" dirty="0">
                <a:latin typeface="Arial Black" panose="020B0A04020102020204" pitchFamily="34" charset="0"/>
              </a:rPr>
              <a:t>17ago17</a:t>
            </a:r>
          </a:p>
        </p:txBody>
      </p:sp>
      <p:pic>
        <p:nvPicPr>
          <p:cNvPr id="8" name="Picture 2" descr="https://www.academia.cat/imgfiles/portal/img/logo_3.jpg">
            <a:extLst>
              <a:ext uri="{FF2B5EF4-FFF2-40B4-BE49-F238E27FC236}">
                <a16:creationId xmlns:a16="http://schemas.microsoft.com/office/drawing/2014/main" id="{B74DD398-51A9-4627-AE3F-F2CF9B473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891" y="2043206"/>
            <a:ext cx="1443510" cy="349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t d'imatges de consorci d'educació de barcelona">
            <a:extLst>
              <a:ext uri="{FF2B5EF4-FFF2-40B4-BE49-F238E27FC236}">
                <a16:creationId xmlns:a16="http://schemas.microsoft.com/office/drawing/2014/main" id="{E66A142C-47D8-4E9B-8B40-8152012BA4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8" t="30162" r="6759" b="28465"/>
          <a:stretch/>
        </p:blipFill>
        <p:spPr bwMode="auto">
          <a:xfrm>
            <a:off x="5138838" y="2049959"/>
            <a:ext cx="1407165" cy="4066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n de 17 d'agost a barcelona">
            <a:extLst>
              <a:ext uri="{FF2B5EF4-FFF2-40B4-BE49-F238E27FC236}">
                <a16:creationId xmlns:a16="http://schemas.microsoft.com/office/drawing/2014/main" id="{2A76470A-E239-43C5-8E0F-CD4844FEC5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5075" y="1997544"/>
            <a:ext cx="642649" cy="42843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94">
            <a:extLst>
              <a:ext uri="{FF2B5EF4-FFF2-40B4-BE49-F238E27FC236}">
                <a16:creationId xmlns:a16="http://schemas.microsoft.com/office/drawing/2014/main" id="{AD11444B-2632-4F65-A5AA-D2C857327637}"/>
              </a:ext>
            </a:extLst>
          </p:cNvPr>
          <p:cNvSpPr txBox="1"/>
          <p:nvPr/>
        </p:nvSpPr>
        <p:spPr>
          <a:xfrm>
            <a:off x="195453" y="136525"/>
            <a:ext cx="1678596" cy="523220"/>
          </a:xfrm>
          <a:prstGeom prst="rect">
            <a:avLst/>
          </a:prstGeom>
          <a:noFill/>
          <a:ln>
            <a:solidFill>
              <a:srgbClr val="FFFF00"/>
            </a:solidFill>
          </a:ln>
        </p:spPr>
        <p:txBody>
          <a:bodyPr wrap="square" rtlCol="0">
            <a:spAutoFit/>
          </a:bodyPr>
          <a:lstStyle/>
          <a:p>
            <a:r>
              <a:rPr lang="ca-ES" sz="2800" b="1" dirty="0"/>
              <a:t>Avaluació</a:t>
            </a:r>
          </a:p>
        </p:txBody>
      </p:sp>
      <p:sp>
        <p:nvSpPr>
          <p:cNvPr id="11" name="CuadroTexto 10">
            <a:extLst>
              <a:ext uri="{FF2B5EF4-FFF2-40B4-BE49-F238E27FC236}">
                <a16:creationId xmlns:a16="http://schemas.microsoft.com/office/drawing/2014/main" id="{FD134F6E-BE5B-4FAC-AE51-6E91CB77F60E}"/>
              </a:ext>
            </a:extLst>
          </p:cNvPr>
          <p:cNvSpPr txBox="1"/>
          <p:nvPr/>
        </p:nvSpPr>
        <p:spPr>
          <a:xfrm>
            <a:off x="5123603" y="2878667"/>
            <a:ext cx="1422400" cy="369332"/>
          </a:xfrm>
          <a:prstGeom prst="rect">
            <a:avLst/>
          </a:prstGeom>
          <a:noFill/>
        </p:spPr>
        <p:txBody>
          <a:bodyPr wrap="square" rtlCol="0">
            <a:spAutoFit/>
          </a:bodyPr>
          <a:lstStyle/>
          <a:p>
            <a:pPr algn="ctr"/>
            <a:r>
              <a:rPr lang="ca-ES" i="1" dirty="0" err="1"/>
              <a:t>Debriefing</a:t>
            </a:r>
            <a:endParaRPr lang="ca-ES" i="1" dirty="0"/>
          </a:p>
        </p:txBody>
      </p:sp>
      <p:sp>
        <p:nvSpPr>
          <p:cNvPr id="14" name="CuadroTexto 79">
            <a:extLst>
              <a:ext uri="{FF2B5EF4-FFF2-40B4-BE49-F238E27FC236}">
                <a16:creationId xmlns:a16="http://schemas.microsoft.com/office/drawing/2014/main" id="{5BADFE47-2153-4202-8EB0-1F0BAA4016F3}"/>
              </a:ext>
            </a:extLst>
          </p:cNvPr>
          <p:cNvSpPr txBox="1"/>
          <p:nvPr/>
        </p:nvSpPr>
        <p:spPr>
          <a:xfrm>
            <a:off x="4528081" y="3925922"/>
            <a:ext cx="2867609" cy="276999"/>
          </a:xfrm>
          <a:prstGeom prst="rect">
            <a:avLst/>
          </a:prstGeom>
          <a:solidFill>
            <a:schemeClr val="accent6">
              <a:lumMod val="20000"/>
              <a:lumOff val="80000"/>
            </a:schemeClr>
          </a:solidFill>
          <a:ln>
            <a:noFill/>
          </a:ln>
        </p:spPr>
        <p:txBody>
          <a:bodyPr wrap="square" rtlCol="0">
            <a:spAutoFit/>
          </a:bodyPr>
          <a:lstStyle/>
          <a:p>
            <a:pPr algn="ctr"/>
            <a:r>
              <a:rPr lang="ca-ES" sz="1200" b="1" dirty="0"/>
              <a:t>Òrgan tècnic de Salut mental i Addiccions</a:t>
            </a:r>
          </a:p>
        </p:txBody>
      </p:sp>
      <p:sp>
        <p:nvSpPr>
          <p:cNvPr id="15" name="CuadroTexto 79">
            <a:extLst>
              <a:ext uri="{FF2B5EF4-FFF2-40B4-BE49-F238E27FC236}">
                <a16:creationId xmlns:a16="http://schemas.microsoft.com/office/drawing/2014/main" id="{3C2F14A2-5589-463C-967D-6D3CEB899BB1}"/>
              </a:ext>
            </a:extLst>
          </p:cNvPr>
          <p:cNvSpPr txBox="1"/>
          <p:nvPr/>
        </p:nvSpPr>
        <p:spPr>
          <a:xfrm>
            <a:off x="4528080" y="3606911"/>
            <a:ext cx="2867609" cy="276999"/>
          </a:xfrm>
          <a:prstGeom prst="rect">
            <a:avLst/>
          </a:prstGeom>
          <a:solidFill>
            <a:schemeClr val="accent6">
              <a:lumMod val="20000"/>
              <a:lumOff val="80000"/>
            </a:schemeClr>
          </a:solidFill>
          <a:ln>
            <a:noFill/>
          </a:ln>
        </p:spPr>
        <p:txBody>
          <a:bodyPr wrap="square" rtlCol="0">
            <a:spAutoFit/>
          </a:bodyPr>
          <a:lstStyle/>
          <a:p>
            <a:pPr algn="ctr"/>
            <a:r>
              <a:rPr lang="ca-ES" sz="1200" b="1" dirty="0"/>
              <a:t>Òrgan tècnic d’Urgències i emergències</a:t>
            </a:r>
          </a:p>
        </p:txBody>
      </p:sp>
      <p:sp>
        <p:nvSpPr>
          <p:cNvPr id="16" name="CuadroTexto 15">
            <a:extLst>
              <a:ext uri="{FF2B5EF4-FFF2-40B4-BE49-F238E27FC236}">
                <a16:creationId xmlns:a16="http://schemas.microsoft.com/office/drawing/2014/main" id="{40F766B0-3628-45AB-BFBD-02DFDA70A828}"/>
              </a:ext>
            </a:extLst>
          </p:cNvPr>
          <p:cNvSpPr txBox="1"/>
          <p:nvPr/>
        </p:nvSpPr>
        <p:spPr>
          <a:xfrm>
            <a:off x="6720445" y="2864613"/>
            <a:ext cx="1422400" cy="646331"/>
          </a:xfrm>
          <a:prstGeom prst="rect">
            <a:avLst/>
          </a:prstGeom>
          <a:noFill/>
        </p:spPr>
        <p:txBody>
          <a:bodyPr wrap="square" rtlCol="0">
            <a:spAutoFit/>
          </a:bodyPr>
          <a:lstStyle/>
          <a:p>
            <a:pPr algn="ctr"/>
            <a:r>
              <a:rPr lang="ca-ES" dirty="0"/>
              <a:t>Presentació pública</a:t>
            </a:r>
          </a:p>
        </p:txBody>
      </p:sp>
      <p:sp>
        <p:nvSpPr>
          <p:cNvPr id="17" name="CuadroTexto 16">
            <a:extLst>
              <a:ext uri="{FF2B5EF4-FFF2-40B4-BE49-F238E27FC236}">
                <a16:creationId xmlns:a16="http://schemas.microsoft.com/office/drawing/2014/main" id="{20A09B5A-CEA9-4112-ABA8-72EF9CDA1D37}"/>
              </a:ext>
            </a:extLst>
          </p:cNvPr>
          <p:cNvSpPr txBox="1"/>
          <p:nvPr/>
        </p:nvSpPr>
        <p:spPr>
          <a:xfrm>
            <a:off x="5123603" y="3198645"/>
            <a:ext cx="1422400" cy="369332"/>
          </a:xfrm>
          <a:prstGeom prst="rect">
            <a:avLst/>
          </a:prstGeom>
          <a:noFill/>
        </p:spPr>
        <p:txBody>
          <a:bodyPr wrap="square" rtlCol="0">
            <a:spAutoFit/>
          </a:bodyPr>
          <a:lstStyle/>
          <a:p>
            <a:pPr algn="ctr"/>
            <a:r>
              <a:rPr lang="ca-ES" dirty="0"/>
              <a:t>Relat</a:t>
            </a:r>
          </a:p>
        </p:txBody>
      </p:sp>
    </p:spTree>
    <p:extLst>
      <p:ext uri="{BB962C8B-B14F-4D97-AF65-F5344CB8AC3E}">
        <p14:creationId xmlns:p14="http://schemas.microsoft.com/office/powerpoint/2010/main" val="2785771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340AD13-8085-40BF-BAED-DB11700E51F9}"/>
              </a:ext>
            </a:extLst>
          </p:cNvPr>
          <p:cNvSpPr>
            <a:spLocks noGrp="1"/>
          </p:cNvSpPr>
          <p:nvPr>
            <p:ph type="dt" sz="half" idx="10"/>
          </p:nvPr>
        </p:nvSpPr>
        <p:spPr/>
        <p:txBody>
          <a:bodyPr/>
          <a:lstStyle/>
          <a:p>
            <a:fld id="{15854CDF-8027-4D65-9CD8-F090877BA292}"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8CAFF973-3504-45EA-BDF1-CB2B8D99A0AB}"/>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3691F1C9-B249-4C00-B49F-D36B3860080C}"/>
              </a:ext>
            </a:extLst>
          </p:cNvPr>
          <p:cNvSpPr>
            <a:spLocks noGrp="1"/>
          </p:cNvSpPr>
          <p:nvPr>
            <p:ph type="sldNum" sz="quarter" idx="12"/>
          </p:nvPr>
        </p:nvSpPr>
        <p:spPr/>
        <p:txBody>
          <a:bodyPr/>
          <a:lstStyle/>
          <a:p>
            <a:fld id="{A16141FE-1E26-4942-B4D7-1D81C6F16BF5}" type="slidenum">
              <a:rPr lang="ca-ES" smtClean="0"/>
              <a:t>24</a:t>
            </a:fld>
            <a:endParaRPr lang="ca-ES"/>
          </a:p>
        </p:txBody>
      </p:sp>
      <p:sp>
        <p:nvSpPr>
          <p:cNvPr id="8" name="CuadroTexto 94">
            <a:extLst>
              <a:ext uri="{FF2B5EF4-FFF2-40B4-BE49-F238E27FC236}">
                <a16:creationId xmlns:a16="http://schemas.microsoft.com/office/drawing/2014/main" id="{BDC0DE59-4607-4857-90DA-DF345C773846}"/>
              </a:ext>
            </a:extLst>
          </p:cNvPr>
          <p:cNvSpPr txBox="1"/>
          <p:nvPr/>
        </p:nvSpPr>
        <p:spPr>
          <a:xfrm>
            <a:off x="229317" y="190171"/>
            <a:ext cx="5231267" cy="523220"/>
          </a:xfrm>
          <a:prstGeom prst="rect">
            <a:avLst/>
          </a:prstGeom>
          <a:noFill/>
          <a:ln>
            <a:solidFill>
              <a:srgbClr val="FFFF00"/>
            </a:solidFill>
          </a:ln>
        </p:spPr>
        <p:txBody>
          <a:bodyPr wrap="square" rtlCol="0">
            <a:spAutoFit/>
          </a:bodyPr>
          <a:lstStyle/>
          <a:p>
            <a:pPr algn="ctr"/>
            <a:r>
              <a:rPr lang="ca-ES" sz="2800" b="1" dirty="0"/>
              <a:t>Comitè de seguiment d’afectats.</a:t>
            </a:r>
          </a:p>
        </p:txBody>
      </p:sp>
      <p:sp>
        <p:nvSpPr>
          <p:cNvPr id="11" name="CuadroTexto 10">
            <a:extLst>
              <a:ext uri="{FF2B5EF4-FFF2-40B4-BE49-F238E27FC236}">
                <a16:creationId xmlns:a16="http://schemas.microsoft.com/office/drawing/2014/main" id="{2596988B-E593-462B-A169-F2194EBCEBC2}"/>
              </a:ext>
            </a:extLst>
          </p:cNvPr>
          <p:cNvSpPr txBox="1"/>
          <p:nvPr/>
        </p:nvSpPr>
        <p:spPr>
          <a:xfrm>
            <a:off x="1341979" y="704823"/>
            <a:ext cx="9508042" cy="646331"/>
          </a:xfrm>
          <a:prstGeom prst="rect">
            <a:avLst/>
          </a:prstGeom>
          <a:noFill/>
          <a:ln w="3175">
            <a:solidFill>
              <a:srgbClr val="FFFF00"/>
            </a:solidFill>
          </a:ln>
        </p:spPr>
        <p:txBody>
          <a:bodyPr wrap="square" rtlCol="0">
            <a:spAutoFit/>
          </a:bodyPr>
          <a:lstStyle/>
          <a:p>
            <a:r>
              <a:rPr lang="es-ES" dirty="0"/>
              <a:t>ENCÀRREC del </a:t>
            </a:r>
            <a:r>
              <a:rPr lang="es-ES" dirty="0" err="1"/>
              <a:t>Parlament</a:t>
            </a:r>
            <a:r>
              <a:rPr lang="es-ES" dirty="0"/>
              <a:t> de Catalunya. </a:t>
            </a:r>
          </a:p>
          <a:p>
            <a:r>
              <a:rPr lang="es-ES" dirty="0" err="1"/>
              <a:t>Assegurar</a:t>
            </a:r>
            <a:r>
              <a:rPr lang="es-ES" dirty="0"/>
              <a:t> la correcta </a:t>
            </a:r>
            <a:r>
              <a:rPr lang="es-ES" dirty="0" err="1"/>
              <a:t>atenció</a:t>
            </a:r>
            <a:r>
              <a:rPr lang="es-ES" dirty="0"/>
              <a:t> </a:t>
            </a:r>
            <a:r>
              <a:rPr lang="ca-ES" dirty="0"/>
              <a:t>IMA i </a:t>
            </a:r>
            <a:r>
              <a:rPr lang="ca-ES" dirty="0" err="1"/>
              <a:t>postIMA</a:t>
            </a:r>
            <a:r>
              <a:rPr lang="ca-ES" dirty="0"/>
              <a:t> </a:t>
            </a:r>
            <a:r>
              <a:rPr lang="es-ES" dirty="0" err="1"/>
              <a:t>als</a:t>
            </a:r>
            <a:r>
              <a:rPr lang="es-ES" dirty="0"/>
              <a:t> </a:t>
            </a:r>
            <a:r>
              <a:rPr lang="es-ES" dirty="0" err="1"/>
              <a:t>afectats</a:t>
            </a:r>
            <a:r>
              <a:rPr lang="es-ES" dirty="0"/>
              <a:t> </a:t>
            </a:r>
            <a:r>
              <a:rPr lang="ca-ES" dirty="0"/>
              <a:t> i a la població. </a:t>
            </a:r>
            <a:endParaRPr lang="es-ES" dirty="0"/>
          </a:p>
        </p:txBody>
      </p:sp>
      <p:sp>
        <p:nvSpPr>
          <p:cNvPr id="13" name="CuadroTexto 12">
            <a:extLst>
              <a:ext uri="{FF2B5EF4-FFF2-40B4-BE49-F238E27FC236}">
                <a16:creationId xmlns:a16="http://schemas.microsoft.com/office/drawing/2014/main" id="{3C80BDBB-C059-409B-BF37-33FF85562B71}"/>
              </a:ext>
            </a:extLst>
          </p:cNvPr>
          <p:cNvSpPr txBox="1"/>
          <p:nvPr/>
        </p:nvSpPr>
        <p:spPr>
          <a:xfrm>
            <a:off x="1341979" y="4020110"/>
            <a:ext cx="9508042" cy="1477328"/>
          </a:xfrm>
          <a:prstGeom prst="rect">
            <a:avLst/>
          </a:prstGeom>
          <a:noFill/>
          <a:ln w="3175">
            <a:solidFill>
              <a:srgbClr val="FFFF00"/>
            </a:solidFill>
          </a:ln>
        </p:spPr>
        <p:txBody>
          <a:bodyPr wrap="square" rtlCol="0">
            <a:spAutoFit/>
          </a:bodyPr>
          <a:lstStyle/>
          <a:p>
            <a:r>
              <a:rPr lang="ca-ES" dirty="0"/>
              <a:t>COMPOSICIÓ</a:t>
            </a:r>
            <a:endParaRPr lang="es-ES" dirty="0"/>
          </a:p>
          <a:p>
            <a:r>
              <a:rPr lang="ca-ES" dirty="0"/>
              <a:t>Departament de Justícia, Consorci Sanitari de Barcelona – CatSalut, Cos de Mossos d’Esquadra, Guàrdia Urbana de Barcelona, Centre d’Urgències i emergències socials de Barcelona, Sistema d’emergències mèdiques, Creu Roja, Institut de Medicina Legal i Ciències Forenses de Catalunya,  Direcció de Salut de l’Ajuntament de Barcelona.</a:t>
            </a:r>
            <a:endParaRPr lang="es-ES" dirty="0"/>
          </a:p>
        </p:txBody>
      </p:sp>
      <p:sp>
        <p:nvSpPr>
          <p:cNvPr id="10" name="CuadroTexto 9">
            <a:extLst>
              <a:ext uri="{FF2B5EF4-FFF2-40B4-BE49-F238E27FC236}">
                <a16:creationId xmlns:a16="http://schemas.microsoft.com/office/drawing/2014/main" id="{C1BFE233-D58D-480B-B605-80276C772097}"/>
              </a:ext>
            </a:extLst>
          </p:cNvPr>
          <p:cNvSpPr txBox="1"/>
          <p:nvPr/>
        </p:nvSpPr>
        <p:spPr>
          <a:xfrm>
            <a:off x="1341979" y="5555967"/>
            <a:ext cx="9508042" cy="369332"/>
          </a:xfrm>
          <a:prstGeom prst="rect">
            <a:avLst/>
          </a:prstGeom>
          <a:noFill/>
          <a:ln w="3175">
            <a:solidFill>
              <a:srgbClr val="FFFF00"/>
            </a:solidFill>
          </a:ln>
        </p:spPr>
        <p:txBody>
          <a:bodyPr wrap="square" rtlCol="0">
            <a:spAutoFit/>
          </a:bodyPr>
          <a:lstStyle/>
          <a:p>
            <a:r>
              <a:rPr lang="es-ES" dirty="0"/>
              <a:t>DURADA. </a:t>
            </a:r>
            <a:r>
              <a:rPr lang="es-ES" dirty="0" err="1"/>
              <a:t>Sis</a:t>
            </a:r>
            <a:r>
              <a:rPr lang="es-ES" dirty="0"/>
              <a:t> </a:t>
            </a:r>
            <a:r>
              <a:rPr lang="es-ES" dirty="0" err="1"/>
              <a:t>mesos</a:t>
            </a:r>
            <a:r>
              <a:rPr lang="es-ES" dirty="0"/>
              <a:t> extensible.</a:t>
            </a:r>
          </a:p>
        </p:txBody>
      </p:sp>
      <p:sp>
        <p:nvSpPr>
          <p:cNvPr id="14" name="CuadroTexto 13">
            <a:extLst>
              <a:ext uri="{FF2B5EF4-FFF2-40B4-BE49-F238E27FC236}">
                <a16:creationId xmlns:a16="http://schemas.microsoft.com/office/drawing/2014/main" id="{1BC1F410-DF2D-46FF-B031-1A297A535A9A}"/>
              </a:ext>
            </a:extLst>
          </p:cNvPr>
          <p:cNvSpPr txBox="1"/>
          <p:nvPr/>
        </p:nvSpPr>
        <p:spPr>
          <a:xfrm>
            <a:off x="1341979" y="5987018"/>
            <a:ext cx="9508042" cy="369332"/>
          </a:xfrm>
          <a:prstGeom prst="rect">
            <a:avLst/>
          </a:prstGeom>
          <a:noFill/>
          <a:ln w="3175">
            <a:solidFill>
              <a:srgbClr val="FFFF00"/>
            </a:solidFill>
          </a:ln>
        </p:spPr>
        <p:txBody>
          <a:bodyPr wrap="square" rtlCol="0">
            <a:spAutoFit/>
          </a:bodyPr>
          <a:lstStyle/>
          <a:p>
            <a:r>
              <a:rPr lang="es-ES" dirty="0"/>
              <a:t>PRODUCTE. Informe al </a:t>
            </a:r>
            <a:r>
              <a:rPr lang="es-ES" dirty="0" err="1"/>
              <a:t>Parlament</a:t>
            </a:r>
            <a:r>
              <a:rPr lang="es-ES" dirty="0"/>
              <a:t> de Catalunya. Redactor: </a:t>
            </a:r>
            <a:r>
              <a:rPr lang="es-ES" dirty="0" err="1"/>
              <a:t>Departament</a:t>
            </a:r>
            <a:r>
              <a:rPr lang="es-ES" dirty="0"/>
              <a:t> de </a:t>
            </a:r>
            <a:r>
              <a:rPr lang="es-ES" dirty="0" err="1"/>
              <a:t>Justícia</a:t>
            </a:r>
            <a:r>
              <a:rPr lang="es-ES" dirty="0"/>
              <a:t>. </a:t>
            </a:r>
          </a:p>
        </p:txBody>
      </p:sp>
      <p:sp>
        <p:nvSpPr>
          <p:cNvPr id="12" name="CuadroTexto 11">
            <a:extLst>
              <a:ext uri="{FF2B5EF4-FFF2-40B4-BE49-F238E27FC236}">
                <a16:creationId xmlns:a16="http://schemas.microsoft.com/office/drawing/2014/main" id="{02BAE768-2F6D-42E8-A216-25BC1BCE90D4}"/>
              </a:ext>
            </a:extLst>
          </p:cNvPr>
          <p:cNvSpPr txBox="1"/>
          <p:nvPr/>
        </p:nvSpPr>
        <p:spPr>
          <a:xfrm>
            <a:off x="1341979" y="1403927"/>
            <a:ext cx="9508042" cy="2585323"/>
          </a:xfrm>
          <a:prstGeom prst="rect">
            <a:avLst/>
          </a:prstGeom>
          <a:noFill/>
          <a:ln w="3175">
            <a:solidFill>
              <a:srgbClr val="FFFF00"/>
            </a:solidFill>
          </a:ln>
        </p:spPr>
        <p:txBody>
          <a:bodyPr wrap="square" rtlCol="0">
            <a:spAutoFit/>
          </a:bodyPr>
          <a:lstStyle/>
          <a:p>
            <a:r>
              <a:rPr lang="ca-ES" dirty="0"/>
              <a:t>OBJECTIUS</a:t>
            </a:r>
          </a:p>
          <a:p>
            <a:r>
              <a:rPr lang="ca-ES" dirty="0"/>
              <a:t>Facilitar criteris d’actuació als professionals implicats a aplicar de manera flexible.</a:t>
            </a:r>
            <a:endParaRPr lang="es-ES" dirty="0"/>
          </a:p>
          <a:p>
            <a:pPr lvl="0"/>
            <a:r>
              <a:rPr lang="ca-ES" dirty="0"/>
              <a:t>Garantir l’accés equitatiu a la Cartera de de serveis de les administracions, organismes, entitats...</a:t>
            </a:r>
            <a:endParaRPr lang="es-ES" dirty="0"/>
          </a:p>
          <a:p>
            <a:pPr lvl="0"/>
            <a:r>
              <a:rPr lang="ca-ES" dirty="0"/>
              <a:t>Assegurar la resolució adequada i oportuna dels problemes de salut/social/... que es presentin </a:t>
            </a:r>
            <a:r>
              <a:rPr lang="es-ES" dirty="0"/>
              <a:t>en </a:t>
            </a:r>
            <a:r>
              <a:rPr lang="ca-ES" dirty="0"/>
              <a:t>els terminis que indica l’evidència científica o la legalitat vigent amb una atenció cada cop més propera a la residència dels afectats.</a:t>
            </a:r>
          </a:p>
          <a:p>
            <a:r>
              <a:rPr lang="ca-ES" dirty="0"/>
              <a:t>Garantir la gestió dels casos compartits entre els sistemes públics i les transferències d’afectats entre Regions sanitàries, altres Sistemes públics i països. </a:t>
            </a:r>
          </a:p>
          <a:p>
            <a:pPr lvl="0"/>
            <a:r>
              <a:rPr lang="ca-ES" dirty="0"/>
              <a:t>Avaluar els resultats i valorar conjuntament la informació resultant.</a:t>
            </a:r>
            <a:endParaRPr lang="es-ES" dirty="0"/>
          </a:p>
        </p:txBody>
      </p:sp>
    </p:spTree>
    <p:extLst>
      <p:ext uri="{BB962C8B-B14F-4D97-AF65-F5344CB8AC3E}">
        <p14:creationId xmlns:p14="http://schemas.microsoft.com/office/powerpoint/2010/main" val="1549736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576F351F-5AFD-4758-BC00-63E9BB5A44C2}" type="datetime2">
              <a:rPr lang="ca-ES" smtClean="0"/>
              <a:t>dijous, 19 setembre de 2019</a:t>
            </a:fld>
            <a:endParaRPr lang="ca-ES"/>
          </a:p>
        </p:txBody>
      </p:sp>
      <p:sp>
        <p:nvSpPr>
          <p:cNvPr id="3" name="Contenidor de peu de pàgina 2"/>
          <p:cNvSpPr>
            <a:spLocks noGrp="1"/>
          </p:cNvSpPr>
          <p:nvPr>
            <p:ph type="ftr" sz="quarter" idx="11"/>
          </p:nvPr>
        </p:nvSpPr>
        <p:spPr/>
        <p:txBody>
          <a:bodyPr/>
          <a:lstStyle/>
          <a:p>
            <a:r>
              <a:rPr lang="ca-ES"/>
              <a:t>Model BCN</a:t>
            </a:r>
          </a:p>
        </p:txBody>
      </p:sp>
      <p:sp>
        <p:nvSpPr>
          <p:cNvPr id="4" name="Contenidor de número de diapositiva 3"/>
          <p:cNvSpPr>
            <a:spLocks noGrp="1"/>
          </p:cNvSpPr>
          <p:nvPr>
            <p:ph type="sldNum" sz="quarter" idx="12"/>
          </p:nvPr>
        </p:nvSpPr>
        <p:spPr/>
        <p:txBody>
          <a:bodyPr/>
          <a:lstStyle/>
          <a:p>
            <a:fld id="{A16141FE-1E26-4942-B4D7-1D81C6F16BF5}" type="slidenum">
              <a:rPr lang="ca-ES" smtClean="0"/>
              <a:t>25</a:t>
            </a:fld>
            <a:endParaRPr lang="ca-ES"/>
          </a:p>
        </p:txBody>
      </p:sp>
      <p:sp>
        <p:nvSpPr>
          <p:cNvPr id="5" name="CuadroTexto 20">
            <a:extLst>
              <a:ext uri="{FF2B5EF4-FFF2-40B4-BE49-F238E27FC236}">
                <a16:creationId xmlns:a16="http://schemas.microsoft.com/office/drawing/2014/main" id="{D655B56F-3004-4605-9FDC-8434D93ECCE5}"/>
              </a:ext>
            </a:extLst>
          </p:cNvPr>
          <p:cNvSpPr txBox="1"/>
          <p:nvPr/>
        </p:nvSpPr>
        <p:spPr>
          <a:xfrm>
            <a:off x="4373297" y="5684846"/>
            <a:ext cx="7373406" cy="523220"/>
          </a:xfrm>
          <a:prstGeom prst="rect">
            <a:avLst/>
          </a:prstGeom>
          <a:noFill/>
          <a:ln>
            <a:solidFill>
              <a:schemeClr val="accent1"/>
            </a:solidFill>
          </a:ln>
        </p:spPr>
        <p:txBody>
          <a:bodyPr wrap="square" rtlCol="0">
            <a:spAutoFit/>
          </a:bodyPr>
          <a:lstStyle/>
          <a:p>
            <a:pPr algn="ctr" fontAlgn="t"/>
            <a:r>
              <a:rPr lang="ca-ES" sz="1400" dirty="0"/>
              <a:t>El Comitè el conformen professionals designats per Societats científiques, Entitats i Organismes experts i complementaris pel que fa a un IMA i al seu </a:t>
            </a:r>
            <a:r>
              <a:rPr lang="ca-ES" sz="1400" dirty="0" err="1"/>
              <a:t>postIMA</a:t>
            </a:r>
            <a:r>
              <a:rPr lang="ca-ES" sz="1400" dirty="0"/>
              <a:t> en el seu àmbit de competència.</a:t>
            </a:r>
          </a:p>
        </p:txBody>
      </p:sp>
      <p:pic>
        <p:nvPicPr>
          <p:cNvPr id="6" name="Picture 2" descr="Resultat d'imatges de PLANUC">
            <a:extLst>
              <a:ext uri="{FF2B5EF4-FFF2-40B4-BE49-F238E27FC236}">
                <a16:creationId xmlns:a16="http://schemas.microsoft.com/office/drawing/2014/main" id="{B5EA923D-E5C6-467C-BF60-24511F66E7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09" y="5361318"/>
            <a:ext cx="889484" cy="8508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CuadroTexto 25">
            <a:extLst>
              <a:ext uri="{FF2B5EF4-FFF2-40B4-BE49-F238E27FC236}">
                <a16:creationId xmlns:a16="http://schemas.microsoft.com/office/drawing/2014/main" id="{C6F50A62-7A99-411A-965B-37AD4A842D38}"/>
              </a:ext>
            </a:extLst>
          </p:cNvPr>
          <p:cNvSpPr txBox="1"/>
          <p:nvPr/>
        </p:nvSpPr>
        <p:spPr>
          <a:xfrm>
            <a:off x="8159946" y="1622687"/>
            <a:ext cx="1252870" cy="461665"/>
          </a:xfrm>
          <a:prstGeom prst="rect">
            <a:avLst/>
          </a:prstGeom>
          <a:noFill/>
          <a:ln>
            <a:solidFill>
              <a:schemeClr val="accent1"/>
            </a:solidFill>
          </a:ln>
        </p:spPr>
        <p:txBody>
          <a:bodyPr wrap="square" rtlCol="0">
            <a:spAutoFit/>
          </a:bodyPr>
          <a:lstStyle/>
          <a:p>
            <a:pPr algn="ctr"/>
            <a:r>
              <a:rPr lang="ca-ES" sz="1200" dirty="0"/>
              <a:t>Comitè d’experts IMA</a:t>
            </a:r>
          </a:p>
        </p:txBody>
      </p:sp>
      <p:sp>
        <p:nvSpPr>
          <p:cNvPr id="8" name="CuadroTexto 28">
            <a:extLst>
              <a:ext uri="{FF2B5EF4-FFF2-40B4-BE49-F238E27FC236}">
                <a16:creationId xmlns:a16="http://schemas.microsoft.com/office/drawing/2014/main" id="{3A0E7FB0-BA83-428D-9A3F-90D782248936}"/>
              </a:ext>
            </a:extLst>
          </p:cNvPr>
          <p:cNvSpPr txBox="1"/>
          <p:nvPr/>
        </p:nvSpPr>
        <p:spPr>
          <a:xfrm>
            <a:off x="8163624" y="2395324"/>
            <a:ext cx="1249192" cy="461665"/>
          </a:xfrm>
          <a:prstGeom prst="rect">
            <a:avLst/>
          </a:prstGeom>
          <a:noFill/>
          <a:ln>
            <a:solidFill>
              <a:schemeClr val="accent1"/>
            </a:solidFill>
          </a:ln>
        </p:spPr>
        <p:txBody>
          <a:bodyPr wrap="square" rtlCol="0">
            <a:spAutoFit/>
          </a:bodyPr>
          <a:lstStyle/>
          <a:p>
            <a:pPr algn="ctr"/>
            <a:r>
              <a:rPr lang="ca-ES" sz="1200" dirty="0"/>
              <a:t>Comitè d’experts </a:t>
            </a:r>
            <a:r>
              <a:rPr lang="ca-ES" sz="1200" dirty="0" err="1"/>
              <a:t>postIMA</a:t>
            </a:r>
            <a:endParaRPr lang="ca-ES" sz="1200" dirty="0"/>
          </a:p>
        </p:txBody>
      </p:sp>
      <p:cxnSp>
        <p:nvCxnSpPr>
          <p:cNvPr id="9" name="Conector: angular 29">
            <a:extLst>
              <a:ext uri="{FF2B5EF4-FFF2-40B4-BE49-F238E27FC236}">
                <a16:creationId xmlns:a16="http://schemas.microsoft.com/office/drawing/2014/main" id="{284E2AE4-B376-46A0-A97E-468B1E1238C7}"/>
              </a:ext>
            </a:extLst>
          </p:cNvPr>
          <p:cNvCxnSpPr>
            <a:cxnSpLocks/>
            <a:stCxn id="7" idx="1"/>
            <a:endCxn id="17" idx="3"/>
          </p:cNvCxnSpPr>
          <p:nvPr/>
        </p:nvCxnSpPr>
        <p:spPr>
          <a:xfrm rot="10800000" flipV="1">
            <a:off x="7898272" y="1853520"/>
            <a:ext cx="261675" cy="4399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0" name="Conector: angular 31">
            <a:extLst>
              <a:ext uri="{FF2B5EF4-FFF2-40B4-BE49-F238E27FC236}">
                <a16:creationId xmlns:a16="http://schemas.microsoft.com/office/drawing/2014/main" id="{736B282A-C619-49AD-8AC0-C0D1301547E1}"/>
              </a:ext>
            </a:extLst>
          </p:cNvPr>
          <p:cNvCxnSpPr>
            <a:cxnSpLocks/>
            <a:stCxn id="8" idx="1"/>
            <a:endCxn id="17" idx="3"/>
          </p:cNvCxnSpPr>
          <p:nvPr/>
        </p:nvCxnSpPr>
        <p:spPr>
          <a:xfrm rot="10800000">
            <a:off x="7898272" y="2293445"/>
            <a:ext cx="265353" cy="33271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1" name="CuadroTexto 32">
            <a:extLst>
              <a:ext uri="{FF2B5EF4-FFF2-40B4-BE49-F238E27FC236}">
                <a16:creationId xmlns:a16="http://schemas.microsoft.com/office/drawing/2014/main" id="{F388E626-ECA2-4DB8-AF8A-94B6205CCBAC}"/>
              </a:ext>
            </a:extLst>
          </p:cNvPr>
          <p:cNvSpPr txBox="1"/>
          <p:nvPr/>
        </p:nvSpPr>
        <p:spPr>
          <a:xfrm>
            <a:off x="2738051" y="2784549"/>
            <a:ext cx="1987190" cy="523220"/>
          </a:xfrm>
          <a:prstGeom prst="rect">
            <a:avLst/>
          </a:prstGeom>
          <a:noFill/>
          <a:ln>
            <a:solidFill>
              <a:schemeClr val="accent1"/>
            </a:solidFill>
          </a:ln>
        </p:spPr>
        <p:txBody>
          <a:bodyPr wrap="square" rtlCol="0">
            <a:spAutoFit/>
          </a:bodyPr>
          <a:lstStyle/>
          <a:p>
            <a:pPr algn="ctr"/>
            <a:r>
              <a:rPr lang="ca-ES" sz="1400" dirty="0"/>
              <a:t>Òrgan tècnic d’Urgències i emergències</a:t>
            </a:r>
          </a:p>
        </p:txBody>
      </p:sp>
      <p:sp>
        <p:nvSpPr>
          <p:cNvPr id="12" name="CuadroTexto 33">
            <a:extLst>
              <a:ext uri="{FF2B5EF4-FFF2-40B4-BE49-F238E27FC236}">
                <a16:creationId xmlns:a16="http://schemas.microsoft.com/office/drawing/2014/main" id="{A9660AB3-C9B5-4BEE-A793-0207298695C1}"/>
              </a:ext>
            </a:extLst>
          </p:cNvPr>
          <p:cNvSpPr txBox="1"/>
          <p:nvPr/>
        </p:nvSpPr>
        <p:spPr>
          <a:xfrm>
            <a:off x="4815684" y="2793336"/>
            <a:ext cx="2019377" cy="523220"/>
          </a:xfrm>
          <a:prstGeom prst="rect">
            <a:avLst/>
          </a:prstGeom>
          <a:noFill/>
          <a:ln>
            <a:solidFill>
              <a:schemeClr val="accent1"/>
            </a:solidFill>
          </a:ln>
        </p:spPr>
        <p:txBody>
          <a:bodyPr wrap="square" rtlCol="0">
            <a:spAutoFit/>
          </a:bodyPr>
          <a:lstStyle/>
          <a:p>
            <a:pPr algn="ctr"/>
            <a:r>
              <a:rPr lang="ca-ES" sz="1400" dirty="0"/>
              <a:t>Òrgan tècnic de Salut mental i Addiccions</a:t>
            </a:r>
          </a:p>
        </p:txBody>
      </p:sp>
      <p:cxnSp>
        <p:nvCxnSpPr>
          <p:cNvPr id="13" name="Conector: angular 34">
            <a:extLst>
              <a:ext uri="{FF2B5EF4-FFF2-40B4-BE49-F238E27FC236}">
                <a16:creationId xmlns:a16="http://schemas.microsoft.com/office/drawing/2014/main" id="{BB9F0EB1-5F80-4984-8A0A-87F6C5E55726}"/>
              </a:ext>
            </a:extLst>
          </p:cNvPr>
          <p:cNvCxnSpPr>
            <a:cxnSpLocks/>
            <a:stCxn id="17" idx="1"/>
            <a:endCxn id="14" idx="2"/>
          </p:cNvCxnSpPr>
          <p:nvPr/>
        </p:nvCxnSpPr>
        <p:spPr>
          <a:xfrm rot="10800000">
            <a:off x="4784049" y="2147660"/>
            <a:ext cx="2207275" cy="145784"/>
          </a:xfrm>
          <a:prstGeom prst="bentConnector2">
            <a:avLst/>
          </a:prstGeom>
        </p:spPr>
        <p:style>
          <a:lnRef idx="1">
            <a:schemeClr val="accent1"/>
          </a:lnRef>
          <a:fillRef idx="0">
            <a:schemeClr val="accent1"/>
          </a:fillRef>
          <a:effectRef idx="0">
            <a:schemeClr val="accent1"/>
          </a:effectRef>
          <a:fontRef idx="minor">
            <a:schemeClr val="tx1"/>
          </a:fontRef>
        </p:style>
      </p:cxnSp>
      <p:pic>
        <p:nvPicPr>
          <p:cNvPr id="14" name="Picture 2" descr="Resultat d'imatges de consorci d'educació de barcelona">
            <a:extLst>
              <a:ext uri="{FF2B5EF4-FFF2-40B4-BE49-F238E27FC236}">
                <a16:creationId xmlns:a16="http://schemas.microsoft.com/office/drawing/2014/main" id="{37C63844-A5D9-418D-9286-AB2A7AABC8A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8" t="30162" r="6759" b="28465"/>
          <a:stretch/>
        </p:blipFill>
        <p:spPr bwMode="auto">
          <a:xfrm>
            <a:off x="3952932" y="1667317"/>
            <a:ext cx="1662231" cy="48034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angular 26">
            <a:extLst>
              <a:ext uri="{FF2B5EF4-FFF2-40B4-BE49-F238E27FC236}">
                <a16:creationId xmlns:a16="http://schemas.microsoft.com/office/drawing/2014/main" id="{1A882632-E8BB-4630-B1A4-08F346C5A459}"/>
              </a:ext>
            </a:extLst>
          </p:cNvPr>
          <p:cNvCxnSpPr>
            <a:cxnSpLocks/>
            <a:stCxn id="11" idx="0"/>
            <a:endCxn id="14" idx="2"/>
          </p:cNvCxnSpPr>
          <p:nvPr/>
        </p:nvCxnSpPr>
        <p:spPr>
          <a:xfrm rot="5400000" flipH="1" flipV="1">
            <a:off x="3939403" y="1939904"/>
            <a:ext cx="636889" cy="105240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Conector: angular 26">
            <a:extLst>
              <a:ext uri="{FF2B5EF4-FFF2-40B4-BE49-F238E27FC236}">
                <a16:creationId xmlns:a16="http://schemas.microsoft.com/office/drawing/2014/main" id="{C012FAD2-CA40-4EB1-ACE3-44161026C134}"/>
              </a:ext>
            </a:extLst>
          </p:cNvPr>
          <p:cNvCxnSpPr>
            <a:cxnSpLocks/>
            <a:stCxn id="12" idx="0"/>
            <a:endCxn id="14" idx="2"/>
          </p:cNvCxnSpPr>
          <p:nvPr/>
        </p:nvCxnSpPr>
        <p:spPr>
          <a:xfrm rot="16200000" flipV="1">
            <a:off x="4981873" y="1949835"/>
            <a:ext cx="645676" cy="10413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7" name="Imagen 38">
            <a:extLst>
              <a:ext uri="{FF2B5EF4-FFF2-40B4-BE49-F238E27FC236}">
                <a16:creationId xmlns:a16="http://schemas.microsoft.com/office/drawing/2014/main" id="{DF389A11-C49D-42AA-A0AC-5A5E91C5A17B}"/>
              </a:ext>
            </a:extLst>
          </p:cNvPr>
          <p:cNvPicPr>
            <a:picLocks noChangeAspect="1"/>
          </p:cNvPicPr>
          <p:nvPr/>
        </p:nvPicPr>
        <p:blipFill>
          <a:blip r:embed="rId4"/>
          <a:stretch>
            <a:fillRect/>
          </a:stretch>
        </p:blipFill>
        <p:spPr>
          <a:xfrm>
            <a:off x="6991323" y="2035433"/>
            <a:ext cx="906948" cy="516022"/>
          </a:xfrm>
          <a:prstGeom prst="rect">
            <a:avLst/>
          </a:prstGeom>
        </p:spPr>
      </p:pic>
      <p:sp>
        <p:nvSpPr>
          <p:cNvPr id="18" name="CuadroTexto 39">
            <a:extLst>
              <a:ext uri="{FF2B5EF4-FFF2-40B4-BE49-F238E27FC236}">
                <a16:creationId xmlns:a16="http://schemas.microsoft.com/office/drawing/2014/main" id="{0D859C24-0A07-4FEA-8F0F-037823082CCA}"/>
              </a:ext>
            </a:extLst>
          </p:cNvPr>
          <p:cNvSpPr txBox="1"/>
          <p:nvPr/>
        </p:nvSpPr>
        <p:spPr>
          <a:xfrm>
            <a:off x="2867550" y="3836741"/>
            <a:ext cx="1728192" cy="523220"/>
          </a:xfrm>
          <a:prstGeom prst="rect">
            <a:avLst/>
          </a:prstGeom>
          <a:noFill/>
          <a:ln>
            <a:solidFill>
              <a:schemeClr val="accent1"/>
            </a:solidFill>
            <a:prstDash val="lgDash"/>
          </a:ln>
        </p:spPr>
        <p:txBody>
          <a:bodyPr wrap="square" rtlCol="0">
            <a:spAutoFit/>
          </a:bodyPr>
          <a:lstStyle/>
          <a:p>
            <a:pPr algn="ctr"/>
            <a:r>
              <a:rPr lang="ca-ES" sz="1400" dirty="0"/>
              <a:t>Comissió executiva d’impacte IMA</a:t>
            </a:r>
          </a:p>
        </p:txBody>
      </p:sp>
      <p:cxnSp>
        <p:nvCxnSpPr>
          <p:cNvPr id="19" name="Conector: angular 26">
            <a:extLst>
              <a:ext uri="{FF2B5EF4-FFF2-40B4-BE49-F238E27FC236}">
                <a16:creationId xmlns:a16="http://schemas.microsoft.com/office/drawing/2014/main" id="{939267FC-96C5-43CC-A544-51B3B2291593}"/>
              </a:ext>
            </a:extLst>
          </p:cNvPr>
          <p:cNvCxnSpPr>
            <a:cxnSpLocks/>
            <a:stCxn id="18" idx="0"/>
            <a:endCxn id="11" idx="2"/>
          </p:cNvCxnSpPr>
          <p:nvPr/>
        </p:nvCxnSpPr>
        <p:spPr>
          <a:xfrm rot="5400000" flipH="1" flipV="1">
            <a:off x="3467160" y="3572255"/>
            <a:ext cx="528972" cy="12700"/>
          </a:xfrm>
          <a:prstGeom prst="bentConnector3">
            <a:avLst>
              <a:gd name="adj1" fmla="val 50000"/>
            </a:avLst>
          </a:prstGeom>
          <a:ln>
            <a:prstDash val="lgDash"/>
          </a:ln>
        </p:spPr>
        <p:style>
          <a:lnRef idx="1">
            <a:schemeClr val="accent1"/>
          </a:lnRef>
          <a:fillRef idx="0">
            <a:schemeClr val="accent1"/>
          </a:fillRef>
          <a:effectRef idx="0">
            <a:schemeClr val="accent1"/>
          </a:effectRef>
          <a:fontRef idx="minor">
            <a:schemeClr val="tx1"/>
          </a:fontRef>
        </p:style>
      </p:cxnSp>
      <p:sp>
        <p:nvSpPr>
          <p:cNvPr id="20" name="CuadroTexto 42">
            <a:extLst>
              <a:ext uri="{FF2B5EF4-FFF2-40B4-BE49-F238E27FC236}">
                <a16:creationId xmlns:a16="http://schemas.microsoft.com/office/drawing/2014/main" id="{16EBB4CC-92A6-49EF-98E8-EB05B72B809D}"/>
              </a:ext>
            </a:extLst>
          </p:cNvPr>
          <p:cNvSpPr txBox="1"/>
          <p:nvPr/>
        </p:nvSpPr>
        <p:spPr>
          <a:xfrm>
            <a:off x="4820511" y="3835643"/>
            <a:ext cx="2019377" cy="523220"/>
          </a:xfrm>
          <a:prstGeom prst="rect">
            <a:avLst/>
          </a:prstGeom>
          <a:noFill/>
          <a:ln>
            <a:solidFill>
              <a:schemeClr val="accent1"/>
            </a:solidFill>
          </a:ln>
        </p:spPr>
        <p:txBody>
          <a:bodyPr wrap="square" rtlCol="0">
            <a:spAutoFit/>
          </a:bodyPr>
          <a:lstStyle/>
          <a:p>
            <a:pPr algn="ctr"/>
            <a:r>
              <a:rPr lang="ca-ES" sz="1400" dirty="0"/>
              <a:t>Nuclis territorials Salut mental comunitària</a:t>
            </a:r>
          </a:p>
        </p:txBody>
      </p:sp>
      <p:cxnSp>
        <p:nvCxnSpPr>
          <p:cNvPr id="21" name="Conector: angular 26">
            <a:extLst>
              <a:ext uri="{FF2B5EF4-FFF2-40B4-BE49-F238E27FC236}">
                <a16:creationId xmlns:a16="http://schemas.microsoft.com/office/drawing/2014/main" id="{C2064AE7-9ABC-433D-8B6D-1DD497C2ED60}"/>
              </a:ext>
            </a:extLst>
          </p:cNvPr>
          <p:cNvCxnSpPr>
            <a:cxnSpLocks/>
            <a:stCxn id="20" idx="0"/>
            <a:endCxn id="12" idx="2"/>
          </p:cNvCxnSpPr>
          <p:nvPr/>
        </p:nvCxnSpPr>
        <p:spPr>
          <a:xfrm rot="16200000" flipV="1">
            <a:off x="5568244" y="3573686"/>
            <a:ext cx="519087" cy="482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24" name="Imagen 5">
            <a:extLst>
              <a:ext uri="{FF2B5EF4-FFF2-40B4-BE49-F238E27FC236}">
                <a16:creationId xmlns:a16="http://schemas.microsoft.com/office/drawing/2014/main" id="{1DE6E73E-F24E-4CCC-B97A-5B362369BC2C}"/>
              </a:ext>
            </a:extLst>
          </p:cNvPr>
          <p:cNvPicPr>
            <a:picLocks noChangeAspect="1"/>
          </p:cNvPicPr>
          <p:nvPr/>
        </p:nvPicPr>
        <p:blipFill>
          <a:blip r:embed="rId5"/>
          <a:stretch>
            <a:fillRect/>
          </a:stretch>
        </p:blipFill>
        <p:spPr>
          <a:xfrm>
            <a:off x="2187865" y="5516088"/>
            <a:ext cx="752475" cy="581025"/>
          </a:xfrm>
          <a:prstGeom prst="rect">
            <a:avLst/>
          </a:prstGeom>
          <a:ln>
            <a:noFill/>
          </a:ln>
        </p:spPr>
      </p:pic>
      <p:pic>
        <p:nvPicPr>
          <p:cNvPr id="1026" name="Picture 2" descr="Resultado de imagen de pla director de salut mental i addiccio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095" y="5361318"/>
            <a:ext cx="872010" cy="8720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CuadroTexto 94">
            <a:extLst>
              <a:ext uri="{FF2B5EF4-FFF2-40B4-BE49-F238E27FC236}">
                <a16:creationId xmlns:a16="http://schemas.microsoft.com/office/drawing/2014/main" id="{A0641AF0-C3B5-4F7A-BF5D-DAC663072F59}"/>
              </a:ext>
            </a:extLst>
          </p:cNvPr>
          <p:cNvSpPr txBox="1"/>
          <p:nvPr/>
        </p:nvSpPr>
        <p:spPr>
          <a:xfrm>
            <a:off x="584917" y="5650"/>
            <a:ext cx="2996483" cy="523220"/>
          </a:xfrm>
          <a:prstGeom prst="rect">
            <a:avLst/>
          </a:prstGeom>
          <a:noFill/>
          <a:ln>
            <a:solidFill>
              <a:srgbClr val="FFFF00"/>
            </a:solidFill>
          </a:ln>
        </p:spPr>
        <p:txBody>
          <a:bodyPr wrap="square" rtlCol="0">
            <a:spAutoFit/>
          </a:bodyPr>
          <a:lstStyle/>
          <a:p>
            <a:r>
              <a:rPr lang="ca-ES" sz="2800" b="1" dirty="0"/>
              <a:t>Comitès d‘experts.</a:t>
            </a:r>
          </a:p>
        </p:txBody>
      </p:sp>
      <p:sp>
        <p:nvSpPr>
          <p:cNvPr id="34" name="CuadroTexto 28">
            <a:extLst>
              <a:ext uri="{FF2B5EF4-FFF2-40B4-BE49-F238E27FC236}">
                <a16:creationId xmlns:a16="http://schemas.microsoft.com/office/drawing/2014/main" id="{F34D6BE4-9A60-41EB-AA54-314133BB4724}"/>
              </a:ext>
            </a:extLst>
          </p:cNvPr>
          <p:cNvSpPr txBox="1"/>
          <p:nvPr/>
        </p:nvSpPr>
        <p:spPr>
          <a:xfrm>
            <a:off x="792531" y="518219"/>
            <a:ext cx="2554485" cy="461665"/>
          </a:xfrm>
          <a:prstGeom prst="rect">
            <a:avLst/>
          </a:prstGeom>
          <a:noFill/>
          <a:ln>
            <a:noFill/>
          </a:ln>
        </p:spPr>
        <p:txBody>
          <a:bodyPr wrap="square" rtlCol="0">
            <a:spAutoFit/>
          </a:bodyPr>
          <a:lstStyle/>
          <a:p>
            <a:pPr algn="ctr"/>
            <a:r>
              <a:rPr lang="ca-ES" sz="1200" dirty="0"/>
              <a:t>Continuïtat  del Comitè de seguiment d’afectats 17 d’agots de 2017</a:t>
            </a:r>
          </a:p>
        </p:txBody>
      </p:sp>
      <p:sp>
        <p:nvSpPr>
          <p:cNvPr id="35" name="CuadroTexto 28">
            <a:extLst>
              <a:ext uri="{FF2B5EF4-FFF2-40B4-BE49-F238E27FC236}">
                <a16:creationId xmlns:a16="http://schemas.microsoft.com/office/drawing/2014/main" id="{DDC3B120-4CF6-46BD-A5EC-6163E896069E}"/>
              </a:ext>
            </a:extLst>
          </p:cNvPr>
          <p:cNvSpPr txBox="1"/>
          <p:nvPr/>
        </p:nvSpPr>
        <p:spPr>
          <a:xfrm>
            <a:off x="188305" y="4954756"/>
            <a:ext cx="2554485" cy="307777"/>
          </a:xfrm>
          <a:prstGeom prst="rect">
            <a:avLst/>
          </a:prstGeom>
          <a:noFill/>
          <a:ln>
            <a:noFill/>
          </a:ln>
        </p:spPr>
        <p:txBody>
          <a:bodyPr wrap="square" rtlCol="0">
            <a:spAutoFit/>
          </a:bodyPr>
          <a:lstStyle/>
          <a:p>
            <a:pPr algn="ctr"/>
            <a:r>
              <a:rPr lang="ca-ES" sz="1400" b="1" dirty="0"/>
              <a:t>Marc</a:t>
            </a:r>
          </a:p>
        </p:txBody>
      </p:sp>
    </p:spTree>
    <p:extLst>
      <p:ext uri="{BB962C8B-B14F-4D97-AF65-F5344CB8AC3E}">
        <p14:creationId xmlns:p14="http://schemas.microsoft.com/office/powerpoint/2010/main" val="3126679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62DA51-73B2-403A-BC55-BFD3057576D6}"/>
              </a:ext>
            </a:extLst>
          </p:cNvPr>
          <p:cNvSpPr>
            <a:spLocks noGrp="1"/>
          </p:cNvSpPr>
          <p:nvPr>
            <p:ph type="dt" sz="half" idx="10"/>
          </p:nvPr>
        </p:nvSpPr>
        <p:spPr/>
        <p:txBody>
          <a:bodyPr/>
          <a:lstStyle/>
          <a:p>
            <a:fld id="{CE8000C4-707F-488C-82CE-EED1284A1618}"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E4AAD1D2-0916-4CAD-97AC-02B995982AD4}"/>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9BA06879-E739-4448-B5A3-A0093F8F1E04}"/>
              </a:ext>
            </a:extLst>
          </p:cNvPr>
          <p:cNvSpPr>
            <a:spLocks noGrp="1"/>
          </p:cNvSpPr>
          <p:nvPr>
            <p:ph type="sldNum" sz="quarter" idx="12"/>
          </p:nvPr>
        </p:nvSpPr>
        <p:spPr/>
        <p:txBody>
          <a:bodyPr/>
          <a:lstStyle/>
          <a:p>
            <a:fld id="{A16141FE-1E26-4942-B4D7-1D81C6F16BF5}" type="slidenum">
              <a:rPr lang="ca-ES" smtClean="0"/>
              <a:t>26</a:t>
            </a:fld>
            <a:endParaRPr lang="ca-ES"/>
          </a:p>
        </p:txBody>
      </p:sp>
      <p:sp>
        <p:nvSpPr>
          <p:cNvPr id="5" name="CuadroTexto 94">
            <a:extLst>
              <a:ext uri="{FF2B5EF4-FFF2-40B4-BE49-F238E27FC236}">
                <a16:creationId xmlns:a16="http://schemas.microsoft.com/office/drawing/2014/main" id="{2B6B5BB4-8F3B-4E73-B9F2-03F929A5AB3F}"/>
              </a:ext>
            </a:extLst>
          </p:cNvPr>
          <p:cNvSpPr txBox="1"/>
          <p:nvPr/>
        </p:nvSpPr>
        <p:spPr>
          <a:xfrm>
            <a:off x="584917" y="5650"/>
            <a:ext cx="2996483" cy="523220"/>
          </a:xfrm>
          <a:prstGeom prst="rect">
            <a:avLst/>
          </a:prstGeom>
          <a:noFill/>
          <a:ln>
            <a:solidFill>
              <a:srgbClr val="FFFF00"/>
            </a:solidFill>
          </a:ln>
        </p:spPr>
        <p:txBody>
          <a:bodyPr wrap="square" rtlCol="0">
            <a:spAutoFit/>
          </a:bodyPr>
          <a:lstStyle/>
          <a:p>
            <a:r>
              <a:rPr lang="ca-ES" sz="2800" b="1" dirty="0"/>
              <a:t>Comitès d‘experts.</a:t>
            </a:r>
          </a:p>
        </p:txBody>
      </p:sp>
      <p:sp>
        <p:nvSpPr>
          <p:cNvPr id="6" name="CuadroTexto 28">
            <a:extLst>
              <a:ext uri="{FF2B5EF4-FFF2-40B4-BE49-F238E27FC236}">
                <a16:creationId xmlns:a16="http://schemas.microsoft.com/office/drawing/2014/main" id="{D0C0AB6F-CACE-465A-BFB8-E24CB7305485}"/>
              </a:ext>
            </a:extLst>
          </p:cNvPr>
          <p:cNvSpPr txBox="1"/>
          <p:nvPr/>
        </p:nvSpPr>
        <p:spPr>
          <a:xfrm>
            <a:off x="792531" y="518219"/>
            <a:ext cx="2554485" cy="461665"/>
          </a:xfrm>
          <a:prstGeom prst="rect">
            <a:avLst/>
          </a:prstGeom>
          <a:noFill/>
          <a:ln>
            <a:noFill/>
          </a:ln>
        </p:spPr>
        <p:txBody>
          <a:bodyPr wrap="square" rtlCol="0">
            <a:spAutoFit/>
          </a:bodyPr>
          <a:lstStyle/>
          <a:p>
            <a:pPr algn="ctr"/>
            <a:r>
              <a:rPr lang="ca-ES" sz="1200" dirty="0"/>
              <a:t>Societats, Col·legis, Entitats... Que en formen part</a:t>
            </a:r>
          </a:p>
        </p:txBody>
      </p:sp>
      <p:grpSp>
        <p:nvGrpSpPr>
          <p:cNvPr id="36" name="Grupo 35">
            <a:extLst>
              <a:ext uri="{FF2B5EF4-FFF2-40B4-BE49-F238E27FC236}">
                <a16:creationId xmlns:a16="http://schemas.microsoft.com/office/drawing/2014/main" id="{561D2BCE-CE6E-411E-97EF-E60033C2779A}"/>
              </a:ext>
            </a:extLst>
          </p:cNvPr>
          <p:cNvGrpSpPr/>
          <p:nvPr/>
        </p:nvGrpSpPr>
        <p:grpSpPr>
          <a:xfrm>
            <a:off x="1424284" y="2161342"/>
            <a:ext cx="3322670" cy="2332082"/>
            <a:chOff x="4891865" y="2636912"/>
            <a:chExt cx="3322670" cy="2332082"/>
          </a:xfrm>
        </p:grpSpPr>
        <p:sp>
          <p:nvSpPr>
            <p:cNvPr id="7" name="Rectangle 4">
              <a:extLst>
                <a:ext uri="{FF2B5EF4-FFF2-40B4-BE49-F238E27FC236}">
                  <a16:creationId xmlns:a16="http://schemas.microsoft.com/office/drawing/2014/main" id="{7FA9411D-6D41-466F-8D94-E98CE98B1415}"/>
                </a:ext>
              </a:extLst>
            </p:cNvPr>
            <p:cNvSpPr/>
            <p:nvPr/>
          </p:nvSpPr>
          <p:spPr>
            <a:xfrm>
              <a:off x="4911521" y="2636912"/>
              <a:ext cx="3271164" cy="400110"/>
            </a:xfrm>
            <a:prstGeom prst="rect">
              <a:avLst/>
            </a:prstGeom>
            <a:ln w="57150">
              <a:solidFill>
                <a:srgbClr val="FF0000"/>
              </a:solidFill>
            </a:ln>
          </p:spPr>
          <p:txBody>
            <a:bodyPr wrap="square">
              <a:spAutoFit/>
            </a:bodyPr>
            <a:lstStyle/>
            <a:p>
              <a:pPr algn="ctr"/>
              <a:r>
                <a:rPr lang="ca-ES" sz="2000" b="1" dirty="0"/>
                <a:t>Comitè d’experts IMA</a:t>
              </a:r>
              <a:endParaRPr lang="ca-ES" sz="2000" dirty="0"/>
            </a:p>
          </p:txBody>
        </p:sp>
        <p:pic>
          <p:nvPicPr>
            <p:cNvPr id="8" name="Picture 14" descr="Resultat d'imatges de societat catalana medicina familiar y comunitaria">
              <a:extLst>
                <a:ext uri="{FF2B5EF4-FFF2-40B4-BE49-F238E27FC236}">
                  <a16:creationId xmlns:a16="http://schemas.microsoft.com/office/drawing/2014/main" id="{827CDBE7-A11C-466E-B601-626C9014B5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4063" y="3734449"/>
              <a:ext cx="550472" cy="5754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t d'imatges de consorci d'educació de barcelona">
              <a:extLst>
                <a:ext uri="{FF2B5EF4-FFF2-40B4-BE49-F238E27FC236}">
                  <a16:creationId xmlns:a16="http://schemas.microsoft.com/office/drawing/2014/main" id="{D1C75D93-50A8-44C7-9092-C2B43AFFBA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8" t="30162" r="6759" b="28465"/>
            <a:stretch/>
          </p:blipFill>
          <p:spPr bwMode="auto">
            <a:xfrm>
              <a:off x="4911521" y="4643504"/>
              <a:ext cx="1126361" cy="3254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Resultat d'imatges de colÂ·legi infermeria">
              <a:extLst>
                <a:ext uri="{FF2B5EF4-FFF2-40B4-BE49-F238E27FC236}">
                  <a16:creationId xmlns:a16="http://schemas.microsoft.com/office/drawing/2014/main" id="{31468515-CD5C-4E09-9D8D-95686551F52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89" t="29203" r="9140" b="28273"/>
            <a:stretch/>
          </p:blipFill>
          <p:spPr bwMode="auto">
            <a:xfrm>
              <a:off x="4891866" y="3768412"/>
              <a:ext cx="1234506" cy="32609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descr="Resultat d'imatges de PLANUC">
              <a:extLst>
                <a:ext uri="{FF2B5EF4-FFF2-40B4-BE49-F238E27FC236}">
                  <a16:creationId xmlns:a16="http://schemas.microsoft.com/office/drawing/2014/main" id="{748F1AEE-F8E7-4D1A-8A4D-283EEC7B6A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2276" y="3594376"/>
              <a:ext cx="631253" cy="6038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1674A617-D905-42E4-8B2C-A4A716FF77C7}"/>
                </a:ext>
              </a:extLst>
            </p:cNvPr>
            <p:cNvPicPr>
              <a:picLocks noChangeAspect="1"/>
            </p:cNvPicPr>
            <p:nvPr/>
          </p:nvPicPr>
          <p:blipFill>
            <a:blip r:embed="rId6"/>
            <a:stretch>
              <a:fillRect/>
            </a:stretch>
          </p:blipFill>
          <p:spPr>
            <a:xfrm>
              <a:off x="5098839" y="3186238"/>
              <a:ext cx="689812" cy="340594"/>
            </a:xfrm>
            <a:prstGeom prst="rect">
              <a:avLst/>
            </a:prstGeom>
          </p:spPr>
        </p:pic>
        <p:pic>
          <p:nvPicPr>
            <p:cNvPr id="13" name="Imagen 12">
              <a:extLst>
                <a:ext uri="{FF2B5EF4-FFF2-40B4-BE49-F238E27FC236}">
                  <a16:creationId xmlns:a16="http://schemas.microsoft.com/office/drawing/2014/main" id="{59880C00-FBA6-48FF-B96D-3FD3FC764C58}"/>
                </a:ext>
              </a:extLst>
            </p:cNvPr>
            <p:cNvPicPr>
              <a:picLocks noChangeAspect="1"/>
            </p:cNvPicPr>
            <p:nvPr/>
          </p:nvPicPr>
          <p:blipFill>
            <a:blip r:embed="rId7"/>
            <a:stretch>
              <a:fillRect/>
            </a:stretch>
          </p:blipFill>
          <p:spPr>
            <a:xfrm>
              <a:off x="5888208" y="3208978"/>
              <a:ext cx="804687" cy="317854"/>
            </a:xfrm>
            <a:prstGeom prst="rect">
              <a:avLst/>
            </a:prstGeom>
          </p:spPr>
        </p:pic>
        <p:pic>
          <p:nvPicPr>
            <p:cNvPr id="14" name="Picture 6" descr="Resultat d'imatges de colÂ·legi de treball social">
              <a:extLst>
                <a:ext uri="{FF2B5EF4-FFF2-40B4-BE49-F238E27FC236}">
                  <a16:creationId xmlns:a16="http://schemas.microsoft.com/office/drawing/2014/main" id="{691FBC92-E810-4F21-9EAD-2B1531145C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6247" y="4182404"/>
              <a:ext cx="1230125" cy="4006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sultat d'imatges de IMLCFC">
              <a:extLst>
                <a:ext uri="{FF2B5EF4-FFF2-40B4-BE49-F238E27FC236}">
                  <a16:creationId xmlns:a16="http://schemas.microsoft.com/office/drawing/2014/main" id="{66C1DEF1-154B-47E3-A887-C3D6D9005D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41212" y="4377957"/>
              <a:ext cx="1141473" cy="4637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sultat d'imatges de departament de justicia">
              <a:extLst>
                <a:ext uri="{FF2B5EF4-FFF2-40B4-BE49-F238E27FC236}">
                  <a16:creationId xmlns:a16="http://schemas.microsoft.com/office/drawing/2014/main" id="{F7E94691-DA0A-4C19-B23B-4AECBB4F7CE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6372" y="4325964"/>
              <a:ext cx="753551" cy="463724"/>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6084B087-1865-4DA6-9F47-E19CD79C84D5}"/>
                </a:ext>
              </a:extLst>
            </p:cNvPr>
            <p:cNvPicPr>
              <a:picLocks noChangeAspect="1"/>
            </p:cNvPicPr>
            <p:nvPr/>
          </p:nvPicPr>
          <p:blipFill>
            <a:blip r:embed="rId11"/>
            <a:stretch>
              <a:fillRect/>
            </a:stretch>
          </p:blipFill>
          <p:spPr>
            <a:xfrm>
              <a:off x="6968039" y="3156143"/>
              <a:ext cx="495186" cy="400111"/>
            </a:xfrm>
            <a:prstGeom prst="rect">
              <a:avLst/>
            </a:prstGeom>
          </p:spPr>
        </p:pic>
        <p:pic>
          <p:nvPicPr>
            <p:cNvPr id="18" name="Imagen 17">
              <a:extLst>
                <a:ext uri="{FF2B5EF4-FFF2-40B4-BE49-F238E27FC236}">
                  <a16:creationId xmlns:a16="http://schemas.microsoft.com/office/drawing/2014/main" id="{3CC2E4E5-E24E-4B4A-B562-F87C956993F0}"/>
                </a:ext>
              </a:extLst>
            </p:cNvPr>
            <p:cNvPicPr>
              <a:picLocks noChangeAspect="1"/>
            </p:cNvPicPr>
            <p:nvPr/>
          </p:nvPicPr>
          <p:blipFill>
            <a:blip r:embed="rId12"/>
            <a:stretch>
              <a:fillRect/>
            </a:stretch>
          </p:blipFill>
          <p:spPr>
            <a:xfrm>
              <a:off x="6969434" y="3634040"/>
              <a:ext cx="548364" cy="548364"/>
            </a:xfrm>
            <a:prstGeom prst="rect">
              <a:avLst/>
            </a:prstGeom>
            <a:ln>
              <a:noFill/>
            </a:ln>
          </p:spPr>
        </p:pic>
        <p:pic>
          <p:nvPicPr>
            <p:cNvPr id="19" name="Picture 8" descr="Resultat d'imatges de socmic">
              <a:extLst>
                <a:ext uri="{FF2B5EF4-FFF2-40B4-BE49-F238E27FC236}">
                  <a16:creationId xmlns:a16="http://schemas.microsoft.com/office/drawing/2014/main" id="{A28CBC3A-8628-40F7-8F50-0B6485E752D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4321" y="3108918"/>
              <a:ext cx="548364" cy="5483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ángulo 19">
              <a:extLst>
                <a:ext uri="{FF2B5EF4-FFF2-40B4-BE49-F238E27FC236}">
                  <a16:creationId xmlns:a16="http://schemas.microsoft.com/office/drawing/2014/main" id="{98603F4A-321C-4CAB-B81A-A1C5EB605868}"/>
                </a:ext>
              </a:extLst>
            </p:cNvPr>
            <p:cNvSpPr/>
            <p:nvPr/>
          </p:nvSpPr>
          <p:spPr>
            <a:xfrm>
              <a:off x="4891865" y="3045918"/>
              <a:ext cx="3317113" cy="1923076"/>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p:grpSp>
        <p:nvGrpSpPr>
          <p:cNvPr id="37" name="Grupo 36">
            <a:extLst>
              <a:ext uri="{FF2B5EF4-FFF2-40B4-BE49-F238E27FC236}">
                <a16:creationId xmlns:a16="http://schemas.microsoft.com/office/drawing/2014/main" id="{2B9BAB3C-59CB-487A-BF51-B0C5778AF208}"/>
              </a:ext>
            </a:extLst>
          </p:cNvPr>
          <p:cNvGrpSpPr/>
          <p:nvPr/>
        </p:nvGrpSpPr>
        <p:grpSpPr>
          <a:xfrm>
            <a:off x="6567045" y="1945039"/>
            <a:ext cx="3557549" cy="2695605"/>
            <a:chOff x="1020544" y="1235685"/>
            <a:chExt cx="3557549" cy="2695605"/>
          </a:xfrm>
        </p:grpSpPr>
        <p:sp>
          <p:nvSpPr>
            <p:cNvPr id="21" name="Rectangle 4">
              <a:extLst>
                <a:ext uri="{FF2B5EF4-FFF2-40B4-BE49-F238E27FC236}">
                  <a16:creationId xmlns:a16="http://schemas.microsoft.com/office/drawing/2014/main" id="{CA56174A-1038-4B47-9457-AE75F2A20840}"/>
                </a:ext>
              </a:extLst>
            </p:cNvPr>
            <p:cNvSpPr/>
            <p:nvPr/>
          </p:nvSpPr>
          <p:spPr>
            <a:xfrm>
              <a:off x="1020545" y="1235685"/>
              <a:ext cx="3557548" cy="400110"/>
            </a:xfrm>
            <a:prstGeom prst="rect">
              <a:avLst/>
            </a:prstGeom>
            <a:ln w="57150">
              <a:solidFill>
                <a:srgbClr val="FFFF00"/>
              </a:solidFill>
            </a:ln>
          </p:spPr>
          <p:txBody>
            <a:bodyPr wrap="square">
              <a:spAutoFit/>
            </a:bodyPr>
            <a:lstStyle/>
            <a:p>
              <a:pPr algn="ctr"/>
              <a:r>
                <a:rPr lang="ca-ES" sz="2000" b="1" dirty="0"/>
                <a:t>Comitè d’experts </a:t>
              </a:r>
              <a:r>
                <a:rPr lang="ca-ES" sz="2000" b="1" dirty="0" err="1"/>
                <a:t>postIMA</a:t>
              </a:r>
              <a:endParaRPr lang="ca-ES" sz="2000" dirty="0"/>
            </a:p>
          </p:txBody>
        </p:sp>
        <p:pic>
          <p:nvPicPr>
            <p:cNvPr id="22" name="Picture 4" descr="Resultat d'imatges de societat catalana de salut mental infantojuvenil">
              <a:extLst>
                <a:ext uri="{FF2B5EF4-FFF2-40B4-BE49-F238E27FC236}">
                  <a16:creationId xmlns:a16="http://schemas.microsoft.com/office/drawing/2014/main" id="{724A9717-B297-47EB-8EC2-692993EBB5F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85188" y="1769753"/>
              <a:ext cx="589858" cy="5898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Resultat d'imatges de societat catalana especialistes en salut mental">
              <a:extLst>
                <a:ext uri="{FF2B5EF4-FFF2-40B4-BE49-F238E27FC236}">
                  <a16:creationId xmlns:a16="http://schemas.microsoft.com/office/drawing/2014/main" id="{84D1202B-39B3-488B-A11C-E6F26B1A1B73}"/>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75046" y="1783250"/>
              <a:ext cx="589858" cy="5898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Resultat d'imatges de societat catalana especialistes en salut mental">
              <a:extLst>
                <a:ext uri="{FF2B5EF4-FFF2-40B4-BE49-F238E27FC236}">
                  <a16:creationId xmlns:a16="http://schemas.microsoft.com/office/drawing/2014/main" id="{EDCBFA36-F9B6-4C87-9C78-8014C932049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6912" b="13717"/>
            <a:stretch/>
          </p:blipFill>
          <p:spPr bwMode="auto">
            <a:xfrm>
              <a:off x="2495674" y="1773193"/>
              <a:ext cx="1091260" cy="6127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Resultat d'imatges de societat catalana medicina familiar y comunitaria">
              <a:extLst>
                <a:ext uri="{FF2B5EF4-FFF2-40B4-BE49-F238E27FC236}">
                  <a16:creationId xmlns:a16="http://schemas.microsoft.com/office/drawing/2014/main" id="{00BCF0FD-0BA1-4B6E-8230-49C931B716A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77384" y="1758697"/>
              <a:ext cx="611182" cy="6389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Resultat d'imatges de consorci d'educació de barcelona">
              <a:extLst>
                <a:ext uri="{FF2B5EF4-FFF2-40B4-BE49-F238E27FC236}">
                  <a16:creationId xmlns:a16="http://schemas.microsoft.com/office/drawing/2014/main" id="{A96237B3-8A94-4620-BA6D-04BDBBD99B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38" t="30162" r="6759" b="28465"/>
            <a:stretch/>
          </p:blipFill>
          <p:spPr bwMode="auto">
            <a:xfrm>
              <a:off x="3379723" y="2834905"/>
              <a:ext cx="1126361" cy="32549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a:extLst>
                <a:ext uri="{FF2B5EF4-FFF2-40B4-BE49-F238E27FC236}">
                  <a16:creationId xmlns:a16="http://schemas.microsoft.com/office/drawing/2014/main" id="{7F634038-6989-4374-9E2A-BB7452AAADD0}"/>
                </a:ext>
              </a:extLst>
            </p:cNvPr>
            <p:cNvPicPr>
              <a:picLocks noChangeAspect="1"/>
            </p:cNvPicPr>
            <p:nvPr/>
          </p:nvPicPr>
          <p:blipFill>
            <a:blip r:embed="rId18"/>
            <a:stretch>
              <a:fillRect/>
            </a:stretch>
          </p:blipFill>
          <p:spPr>
            <a:xfrm>
              <a:off x="3379722" y="2400921"/>
              <a:ext cx="1126362" cy="365925"/>
            </a:xfrm>
            <a:prstGeom prst="rect">
              <a:avLst/>
            </a:prstGeom>
          </p:spPr>
        </p:pic>
        <p:pic>
          <p:nvPicPr>
            <p:cNvPr id="28" name="Picture 2" descr="Resultat d'imatges de UTCCB">
              <a:extLst>
                <a:ext uri="{FF2B5EF4-FFF2-40B4-BE49-F238E27FC236}">
                  <a16:creationId xmlns:a16="http://schemas.microsoft.com/office/drawing/2014/main" id="{C6E2E677-270E-4031-9243-9E5021AC956C}"/>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4830" t="38358" r="12444" b="35959"/>
            <a:stretch/>
          </p:blipFill>
          <p:spPr bwMode="auto">
            <a:xfrm>
              <a:off x="2281652" y="2453981"/>
              <a:ext cx="1018585" cy="35970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Resultat d'imatges de colÂ·legi infermeria">
              <a:extLst>
                <a:ext uri="{FF2B5EF4-FFF2-40B4-BE49-F238E27FC236}">
                  <a16:creationId xmlns:a16="http://schemas.microsoft.com/office/drawing/2014/main" id="{BAFFE587-1A5C-4DF1-B2DB-FC6C541842E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89" t="29203" r="9140" b="28273"/>
            <a:stretch/>
          </p:blipFill>
          <p:spPr bwMode="auto">
            <a:xfrm>
              <a:off x="1076026" y="2885524"/>
              <a:ext cx="1234506" cy="326090"/>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29">
              <a:extLst>
                <a:ext uri="{FF2B5EF4-FFF2-40B4-BE49-F238E27FC236}">
                  <a16:creationId xmlns:a16="http://schemas.microsoft.com/office/drawing/2014/main" id="{636E0E6B-D592-4366-83DF-943079C54A33}"/>
                </a:ext>
              </a:extLst>
            </p:cNvPr>
            <p:cNvPicPr>
              <a:picLocks noChangeAspect="1"/>
            </p:cNvPicPr>
            <p:nvPr/>
          </p:nvPicPr>
          <p:blipFill rotWithShape="1">
            <a:blip r:embed="rId20"/>
            <a:srcRect t="44290"/>
            <a:stretch/>
          </p:blipFill>
          <p:spPr>
            <a:xfrm>
              <a:off x="3418502" y="3242914"/>
              <a:ext cx="1108822" cy="355969"/>
            </a:xfrm>
            <a:prstGeom prst="rect">
              <a:avLst/>
            </a:prstGeom>
          </p:spPr>
        </p:pic>
        <p:pic>
          <p:nvPicPr>
            <p:cNvPr id="31" name="Imagen 30">
              <a:extLst>
                <a:ext uri="{FF2B5EF4-FFF2-40B4-BE49-F238E27FC236}">
                  <a16:creationId xmlns:a16="http://schemas.microsoft.com/office/drawing/2014/main" id="{7E3318ED-C617-41C9-9C90-43EF01268290}"/>
                </a:ext>
              </a:extLst>
            </p:cNvPr>
            <p:cNvPicPr>
              <a:picLocks noChangeAspect="1"/>
            </p:cNvPicPr>
            <p:nvPr/>
          </p:nvPicPr>
          <p:blipFill>
            <a:blip r:embed="rId21"/>
            <a:stretch>
              <a:fillRect/>
            </a:stretch>
          </p:blipFill>
          <p:spPr>
            <a:xfrm>
              <a:off x="1125143" y="3242914"/>
              <a:ext cx="1185389" cy="269676"/>
            </a:xfrm>
            <a:prstGeom prst="rect">
              <a:avLst/>
            </a:prstGeom>
            <a:ln>
              <a:noFill/>
            </a:ln>
          </p:spPr>
        </p:pic>
        <p:pic>
          <p:nvPicPr>
            <p:cNvPr id="32" name="Picture 2" descr="Resultado de imagen de pla director de salut mental i addiccions">
              <a:extLst>
                <a:ext uri="{FF2B5EF4-FFF2-40B4-BE49-F238E27FC236}">
                  <a16:creationId xmlns:a16="http://schemas.microsoft.com/office/drawing/2014/main" id="{00BE34C4-854D-4902-B9AD-4AF58047FA1E}"/>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91977" y="2999129"/>
              <a:ext cx="573973" cy="57397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20" descr="Resultat d'imatges de colÂ·legi de psicolegs">
              <a:extLst>
                <a:ext uri="{FF2B5EF4-FFF2-40B4-BE49-F238E27FC236}">
                  <a16:creationId xmlns:a16="http://schemas.microsoft.com/office/drawing/2014/main" id="{BE25C7B8-CFF3-4EB3-A267-2F360B7C3C1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239167" y="2392683"/>
              <a:ext cx="806918" cy="415060"/>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33">
              <a:extLst>
                <a:ext uri="{FF2B5EF4-FFF2-40B4-BE49-F238E27FC236}">
                  <a16:creationId xmlns:a16="http://schemas.microsoft.com/office/drawing/2014/main" id="{DDDEA142-B15E-44FD-9265-75A6511FC53E}"/>
                </a:ext>
              </a:extLst>
            </p:cNvPr>
            <p:cNvSpPr/>
            <p:nvPr/>
          </p:nvSpPr>
          <p:spPr>
            <a:xfrm>
              <a:off x="1020544" y="1653401"/>
              <a:ext cx="3557548" cy="2277889"/>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5" name="Picture 2" descr="Resultado de imagen de fundaciÃ³n galatea">
              <a:extLst>
                <a:ext uri="{FF2B5EF4-FFF2-40B4-BE49-F238E27FC236}">
                  <a16:creationId xmlns:a16="http://schemas.microsoft.com/office/drawing/2014/main" id="{C34DC119-7501-45B1-A0A6-129302B12FE0}"/>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60162" y="3651442"/>
              <a:ext cx="1331815" cy="2015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695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A37DEA7E-4A45-42A3-99F5-7FCDCC9B2B14}" type="datetime2">
              <a:rPr lang="ca-ES" smtClean="0"/>
              <a:t>dijous, 19 setembre de 2019</a:t>
            </a:fld>
            <a:endParaRPr lang="ca-ES"/>
          </a:p>
        </p:txBody>
      </p:sp>
      <p:sp>
        <p:nvSpPr>
          <p:cNvPr id="3" name="Contenidor de peu de pàgina 2"/>
          <p:cNvSpPr>
            <a:spLocks noGrp="1"/>
          </p:cNvSpPr>
          <p:nvPr>
            <p:ph type="ftr" sz="quarter" idx="11"/>
          </p:nvPr>
        </p:nvSpPr>
        <p:spPr/>
        <p:txBody>
          <a:bodyPr/>
          <a:lstStyle/>
          <a:p>
            <a:r>
              <a:rPr lang="ca-ES"/>
              <a:t>Model BCN</a:t>
            </a:r>
          </a:p>
        </p:txBody>
      </p:sp>
      <p:sp>
        <p:nvSpPr>
          <p:cNvPr id="4" name="Contenidor de número de diapositiva 3"/>
          <p:cNvSpPr>
            <a:spLocks noGrp="1"/>
          </p:cNvSpPr>
          <p:nvPr>
            <p:ph type="sldNum" sz="quarter" idx="12"/>
          </p:nvPr>
        </p:nvSpPr>
        <p:spPr/>
        <p:txBody>
          <a:bodyPr/>
          <a:lstStyle/>
          <a:p>
            <a:fld id="{A16141FE-1E26-4942-B4D7-1D81C6F16BF5}" type="slidenum">
              <a:rPr lang="ca-ES" smtClean="0"/>
              <a:t>27</a:t>
            </a:fld>
            <a:endParaRPr lang="ca-ES"/>
          </a:p>
        </p:txBody>
      </p:sp>
      <p:sp>
        <p:nvSpPr>
          <p:cNvPr id="15" name="Rectángulo 17">
            <a:extLst>
              <a:ext uri="{FF2B5EF4-FFF2-40B4-BE49-F238E27FC236}">
                <a16:creationId xmlns:a16="http://schemas.microsoft.com/office/drawing/2014/main" id="{A3ECC5E6-0BDC-41FA-8FFB-BA1A36ED314F}"/>
              </a:ext>
            </a:extLst>
          </p:cNvPr>
          <p:cNvSpPr/>
          <p:nvPr/>
        </p:nvSpPr>
        <p:spPr>
          <a:xfrm>
            <a:off x="1829777" y="953721"/>
            <a:ext cx="8532441" cy="4801314"/>
          </a:xfrm>
          <a:prstGeom prst="rect">
            <a:avLst/>
          </a:prstGeom>
          <a:solidFill>
            <a:schemeClr val="bg1">
              <a:alpha val="75000"/>
            </a:schemeClr>
          </a:solidFill>
          <a:ln w="3175">
            <a:solidFill>
              <a:schemeClr val="tx2">
                <a:lumMod val="60000"/>
                <a:lumOff val="40000"/>
              </a:schemeClr>
            </a:solidFill>
          </a:ln>
        </p:spPr>
        <p:txBody>
          <a:bodyPr wrap="square">
            <a:spAutoFit/>
          </a:bodyPr>
          <a:lstStyle/>
          <a:p>
            <a:r>
              <a:rPr lang="ca-ES" b="1" dirty="0"/>
              <a:t>Objectiu</a:t>
            </a:r>
            <a:r>
              <a:rPr lang="ca-ES" dirty="0"/>
              <a:t>: aportar coneixement i evidència, dotar d’equilibri, solidesa científica i seguretat assistencial i organitzativa del disseny, planificació, preparació i consolidació de la resposta a un IMA i al seu </a:t>
            </a:r>
            <a:r>
              <a:rPr lang="ca-ES" dirty="0" err="1"/>
              <a:t>postIMA</a:t>
            </a:r>
            <a:r>
              <a:rPr lang="ca-ES" dirty="0"/>
              <a:t>. I a l’avaluació.</a:t>
            </a:r>
          </a:p>
          <a:p>
            <a:r>
              <a:rPr lang="ca-ES" dirty="0"/>
              <a:t>En l’àmbit de competència institucional i professional de cada entitat i/o participant.</a:t>
            </a:r>
          </a:p>
          <a:p>
            <a:endParaRPr lang="ca-ES" dirty="0"/>
          </a:p>
          <a:p>
            <a:pPr algn="just"/>
            <a:r>
              <a:rPr lang="ca-ES" b="1" dirty="0"/>
              <a:t>Dianes</a:t>
            </a:r>
            <a:r>
              <a:rPr lang="ca-ES" dirty="0"/>
              <a:t>. L’</a:t>
            </a:r>
          </a:p>
          <a:p>
            <a:pPr marL="285750" indent="-285750" algn="just">
              <a:buFont typeface="Arial" panose="020B0604020202020204" pitchFamily="34" charset="0"/>
              <a:buChar char="•"/>
            </a:pPr>
            <a:r>
              <a:rPr lang="ca-ES" dirty="0"/>
              <a:t>interstici de la resposta i les relacions sanitàries i no sanitàries entre els operadors implicats</a:t>
            </a:r>
          </a:p>
          <a:p>
            <a:pPr marL="285750" indent="-285750" algn="just">
              <a:buFont typeface="Arial" panose="020B0604020202020204" pitchFamily="34" charset="0"/>
              <a:buChar char="•"/>
            </a:pPr>
            <a:r>
              <a:rPr lang="ca-ES" dirty="0"/>
              <a:t>construcció de mecanismes compartits de resposta que l'homogeneïtzin</a:t>
            </a:r>
          </a:p>
          <a:p>
            <a:pPr algn="just"/>
            <a:endParaRPr lang="ca-ES" dirty="0"/>
          </a:p>
          <a:p>
            <a:pPr algn="just"/>
            <a:r>
              <a:rPr lang="ca-ES" b="1" dirty="0"/>
              <a:t>Perspectives</a:t>
            </a:r>
            <a:r>
              <a:rPr lang="ca-ES" dirty="0"/>
              <a:t>: assistencial (individual i grupal), poblacional i professional </a:t>
            </a:r>
          </a:p>
          <a:p>
            <a:pPr algn="just"/>
            <a:r>
              <a:rPr lang="ca-ES" b="1" dirty="0"/>
              <a:t>Fases</a:t>
            </a:r>
            <a:r>
              <a:rPr lang="ca-ES" dirty="0"/>
              <a:t>: la del propi incident (amb afectats físics i psicològics -i socials-), la </a:t>
            </a:r>
            <a:r>
              <a:rPr lang="ca-ES" dirty="0" err="1"/>
              <a:t>postIMA</a:t>
            </a:r>
            <a:r>
              <a:rPr lang="ca-ES" dirty="0"/>
              <a:t> (amb predomini de l’afectació psicològica i de la social) i l’aprenentatge posterior.</a:t>
            </a:r>
          </a:p>
          <a:p>
            <a:pPr algn="just"/>
            <a:endParaRPr lang="ca-ES" dirty="0"/>
          </a:p>
          <a:p>
            <a:pPr algn="just"/>
            <a:r>
              <a:rPr lang="ca-ES" b="1" dirty="0"/>
              <a:t>Productes</a:t>
            </a:r>
          </a:p>
          <a:p>
            <a:pPr marL="285750" indent="-285750">
              <a:buFont typeface="Arial" panose="020B0604020202020204" pitchFamily="34" charset="0"/>
              <a:buChar char="•"/>
            </a:pPr>
            <a:r>
              <a:rPr lang="ca-ES" dirty="0"/>
              <a:t>recomanacions assistencials i organitzatives als Centres 	</a:t>
            </a:r>
          </a:p>
          <a:p>
            <a:pPr marL="285750" indent="-285750">
              <a:buFont typeface="Arial" panose="020B0604020202020204" pitchFamily="34" charset="0"/>
              <a:buChar char="•"/>
            </a:pPr>
            <a:r>
              <a:rPr lang="ca-ES" dirty="0"/>
              <a:t>propostes d’instrucció per la Gerència CSB</a:t>
            </a:r>
          </a:p>
        </p:txBody>
      </p:sp>
      <p:sp>
        <p:nvSpPr>
          <p:cNvPr id="16" name="CuadroTexto 94">
            <a:extLst>
              <a:ext uri="{FF2B5EF4-FFF2-40B4-BE49-F238E27FC236}">
                <a16:creationId xmlns:a16="http://schemas.microsoft.com/office/drawing/2014/main" id="{49EC0BEC-DDDC-49D1-8009-6B61AABAC546}"/>
              </a:ext>
            </a:extLst>
          </p:cNvPr>
          <p:cNvSpPr txBox="1"/>
          <p:nvPr/>
        </p:nvSpPr>
        <p:spPr>
          <a:xfrm>
            <a:off x="195450" y="136525"/>
            <a:ext cx="2996483" cy="523220"/>
          </a:xfrm>
          <a:prstGeom prst="rect">
            <a:avLst/>
          </a:prstGeom>
          <a:noFill/>
          <a:ln>
            <a:solidFill>
              <a:srgbClr val="FFFF00"/>
            </a:solidFill>
          </a:ln>
        </p:spPr>
        <p:txBody>
          <a:bodyPr wrap="square" rtlCol="0">
            <a:spAutoFit/>
          </a:bodyPr>
          <a:lstStyle/>
          <a:p>
            <a:r>
              <a:rPr lang="ca-ES" sz="2800" b="1" dirty="0"/>
              <a:t>Comitès d‘experts.</a:t>
            </a:r>
          </a:p>
        </p:txBody>
      </p:sp>
    </p:spTree>
    <p:extLst>
      <p:ext uri="{BB962C8B-B14F-4D97-AF65-F5344CB8AC3E}">
        <p14:creationId xmlns:p14="http://schemas.microsoft.com/office/powerpoint/2010/main" val="490815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0BE568-D229-47D2-B045-1BE2B9627C07}"/>
              </a:ext>
            </a:extLst>
          </p:cNvPr>
          <p:cNvSpPr>
            <a:spLocks noGrp="1"/>
          </p:cNvSpPr>
          <p:nvPr>
            <p:ph type="dt" sz="half" idx="10"/>
          </p:nvPr>
        </p:nvSpPr>
        <p:spPr/>
        <p:txBody>
          <a:bodyPr/>
          <a:lstStyle/>
          <a:p>
            <a:fld id="{4DF138AA-3CDA-47A8-A749-CEAE098A012A}"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14C018F2-E4F4-4C6A-8339-F6246E658FBB}"/>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2624499A-CD9E-44ED-A9BC-7A59DB4E3BE0}"/>
              </a:ext>
            </a:extLst>
          </p:cNvPr>
          <p:cNvSpPr>
            <a:spLocks noGrp="1"/>
          </p:cNvSpPr>
          <p:nvPr>
            <p:ph type="sldNum" sz="quarter" idx="12"/>
          </p:nvPr>
        </p:nvSpPr>
        <p:spPr/>
        <p:txBody>
          <a:bodyPr/>
          <a:lstStyle/>
          <a:p>
            <a:fld id="{A16141FE-1E26-4942-B4D7-1D81C6F16BF5}" type="slidenum">
              <a:rPr lang="ca-ES" smtClean="0"/>
              <a:t>28</a:t>
            </a:fld>
            <a:endParaRPr lang="ca-ES"/>
          </a:p>
        </p:txBody>
      </p:sp>
      <p:pic>
        <p:nvPicPr>
          <p:cNvPr id="18" name="Imagen 17">
            <a:extLst>
              <a:ext uri="{FF2B5EF4-FFF2-40B4-BE49-F238E27FC236}">
                <a16:creationId xmlns:a16="http://schemas.microsoft.com/office/drawing/2014/main" id="{6A8D7C75-8514-4F78-9126-E46449D24A0B}"/>
              </a:ext>
            </a:extLst>
          </p:cNvPr>
          <p:cNvPicPr/>
          <p:nvPr/>
        </p:nvPicPr>
        <p:blipFill>
          <a:blip r:embed="rId2"/>
          <a:stretch>
            <a:fillRect/>
          </a:stretch>
        </p:blipFill>
        <p:spPr>
          <a:xfrm>
            <a:off x="2587380" y="3588549"/>
            <a:ext cx="1383665" cy="208915"/>
          </a:xfrm>
          <a:prstGeom prst="rect">
            <a:avLst/>
          </a:prstGeom>
        </p:spPr>
      </p:pic>
      <p:pic>
        <p:nvPicPr>
          <p:cNvPr id="25" name="Imagen 24" descr="Image result for Children and War Foundation">
            <a:extLst>
              <a:ext uri="{FF2B5EF4-FFF2-40B4-BE49-F238E27FC236}">
                <a16:creationId xmlns:a16="http://schemas.microsoft.com/office/drawing/2014/main" id="{BADAACF7-74D8-4EDB-B0A8-FD614828BF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5118" y="2310349"/>
            <a:ext cx="741622" cy="299327"/>
          </a:xfrm>
          <a:prstGeom prst="rect">
            <a:avLst/>
          </a:prstGeom>
          <a:noFill/>
          <a:ln>
            <a:noFill/>
          </a:ln>
        </p:spPr>
      </p:pic>
      <p:pic>
        <p:nvPicPr>
          <p:cNvPr id="26" name="Imagen 25">
            <a:extLst>
              <a:ext uri="{FF2B5EF4-FFF2-40B4-BE49-F238E27FC236}">
                <a16:creationId xmlns:a16="http://schemas.microsoft.com/office/drawing/2014/main" id="{B3D664FB-B49A-476F-AE14-42384FA420C0}"/>
              </a:ext>
            </a:extLst>
          </p:cNvPr>
          <p:cNvPicPr>
            <a:picLocks noChangeAspect="1"/>
          </p:cNvPicPr>
          <p:nvPr/>
        </p:nvPicPr>
        <p:blipFill rotWithShape="1">
          <a:blip r:embed="rId4"/>
          <a:srcRect t="28433" b="32349"/>
          <a:stretch/>
        </p:blipFill>
        <p:spPr>
          <a:xfrm>
            <a:off x="9842183" y="2634975"/>
            <a:ext cx="932979" cy="365125"/>
          </a:xfrm>
          <a:prstGeom prst="rect">
            <a:avLst/>
          </a:prstGeom>
        </p:spPr>
      </p:pic>
      <p:pic>
        <p:nvPicPr>
          <p:cNvPr id="13" name="Imagen 12">
            <a:extLst>
              <a:ext uri="{FF2B5EF4-FFF2-40B4-BE49-F238E27FC236}">
                <a16:creationId xmlns:a16="http://schemas.microsoft.com/office/drawing/2014/main" id="{51E617DE-210C-4403-A294-9969E060CBE1}"/>
              </a:ext>
            </a:extLst>
          </p:cNvPr>
          <p:cNvPicPr>
            <a:picLocks noChangeAspect="1"/>
          </p:cNvPicPr>
          <p:nvPr/>
        </p:nvPicPr>
        <p:blipFill>
          <a:blip r:embed="rId5"/>
          <a:stretch>
            <a:fillRect/>
          </a:stretch>
        </p:blipFill>
        <p:spPr>
          <a:xfrm>
            <a:off x="2849933" y="2850437"/>
            <a:ext cx="921365" cy="299327"/>
          </a:xfrm>
          <a:prstGeom prst="rect">
            <a:avLst/>
          </a:prstGeom>
        </p:spPr>
      </p:pic>
      <p:pic>
        <p:nvPicPr>
          <p:cNvPr id="15" name="Imagen 14">
            <a:extLst>
              <a:ext uri="{FF2B5EF4-FFF2-40B4-BE49-F238E27FC236}">
                <a16:creationId xmlns:a16="http://schemas.microsoft.com/office/drawing/2014/main" id="{D3932C70-129A-43BC-BAC3-051241E0946E}"/>
              </a:ext>
            </a:extLst>
          </p:cNvPr>
          <p:cNvPicPr>
            <a:picLocks noChangeAspect="1"/>
          </p:cNvPicPr>
          <p:nvPr/>
        </p:nvPicPr>
        <p:blipFill>
          <a:blip r:embed="rId6"/>
          <a:stretch>
            <a:fillRect/>
          </a:stretch>
        </p:blipFill>
        <p:spPr>
          <a:xfrm>
            <a:off x="2971299" y="2115210"/>
            <a:ext cx="704452" cy="278261"/>
          </a:xfrm>
          <a:prstGeom prst="rect">
            <a:avLst/>
          </a:prstGeom>
        </p:spPr>
      </p:pic>
      <p:pic>
        <p:nvPicPr>
          <p:cNvPr id="16" name="Imagen 15">
            <a:extLst>
              <a:ext uri="{FF2B5EF4-FFF2-40B4-BE49-F238E27FC236}">
                <a16:creationId xmlns:a16="http://schemas.microsoft.com/office/drawing/2014/main" id="{F0516AB6-73C3-4CF6-BD33-DD5A45DA1111}"/>
              </a:ext>
            </a:extLst>
          </p:cNvPr>
          <p:cNvPicPr>
            <a:picLocks noChangeAspect="1"/>
          </p:cNvPicPr>
          <p:nvPr/>
        </p:nvPicPr>
        <p:blipFill>
          <a:blip r:embed="rId7"/>
          <a:stretch>
            <a:fillRect/>
          </a:stretch>
        </p:blipFill>
        <p:spPr>
          <a:xfrm>
            <a:off x="2981471" y="2449455"/>
            <a:ext cx="694280" cy="290117"/>
          </a:xfrm>
          <a:prstGeom prst="rect">
            <a:avLst/>
          </a:prstGeom>
        </p:spPr>
      </p:pic>
      <p:pic>
        <p:nvPicPr>
          <p:cNvPr id="19" name="Imagen 18">
            <a:extLst>
              <a:ext uri="{FF2B5EF4-FFF2-40B4-BE49-F238E27FC236}">
                <a16:creationId xmlns:a16="http://schemas.microsoft.com/office/drawing/2014/main" id="{018B0F8C-2175-4193-B134-A9FF946D1CA6}"/>
              </a:ext>
            </a:extLst>
          </p:cNvPr>
          <p:cNvPicPr>
            <a:picLocks noChangeAspect="1"/>
          </p:cNvPicPr>
          <p:nvPr/>
        </p:nvPicPr>
        <p:blipFill>
          <a:blip r:embed="rId8"/>
          <a:stretch>
            <a:fillRect/>
          </a:stretch>
        </p:blipFill>
        <p:spPr>
          <a:xfrm>
            <a:off x="1349915" y="2953153"/>
            <a:ext cx="1045410" cy="390077"/>
          </a:xfrm>
          <a:prstGeom prst="rect">
            <a:avLst/>
          </a:prstGeom>
        </p:spPr>
      </p:pic>
      <p:pic>
        <p:nvPicPr>
          <p:cNvPr id="21" name="Picture 2" descr="http://www.tracrehabilitacio.es/sites/default/files/logo-creu-roja_0.png">
            <a:extLst>
              <a:ext uri="{FF2B5EF4-FFF2-40B4-BE49-F238E27FC236}">
                <a16:creationId xmlns:a16="http://schemas.microsoft.com/office/drawing/2014/main" id="{07E434E5-AB81-4DC8-9D11-8F35F78F9D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61786" y="3224612"/>
            <a:ext cx="831999" cy="29932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0DE9853-9FBE-420C-9927-6F3BAFC494A8}"/>
              </a:ext>
            </a:extLst>
          </p:cNvPr>
          <p:cNvPicPr>
            <a:picLocks noChangeAspect="1"/>
          </p:cNvPicPr>
          <p:nvPr/>
        </p:nvPicPr>
        <p:blipFill>
          <a:blip r:embed="rId10"/>
          <a:stretch>
            <a:fillRect/>
          </a:stretch>
        </p:blipFill>
        <p:spPr>
          <a:xfrm>
            <a:off x="8846965" y="1934361"/>
            <a:ext cx="533795" cy="523220"/>
          </a:xfrm>
          <a:prstGeom prst="rect">
            <a:avLst/>
          </a:prstGeom>
        </p:spPr>
      </p:pic>
      <p:pic>
        <p:nvPicPr>
          <p:cNvPr id="9" name="Imagen 8">
            <a:extLst>
              <a:ext uri="{FF2B5EF4-FFF2-40B4-BE49-F238E27FC236}">
                <a16:creationId xmlns:a16="http://schemas.microsoft.com/office/drawing/2014/main" id="{2EA42135-01E9-48B5-8CB3-03354EFEFADD}"/>
              </a:ext>
            </a:extLst>
          </p:cNvPr>
          <p:cNvPicPr>
            <a:picLocks noChangeAspect="1"/>
          </p:cNvPicPr>
          <p:nvPr/>
        </p:nvPicPr>
        <p:blipFill>
          <a:blip r:embed="rId11"/>
          <a:stretch>
            <a:fillRect/>
          </a:stretch>
        </p:blipFill>
        <p:spPr>
          <a:xfrm>
            <a:off x="8674823" y="2532582"/>
            <a:ext cx="930995" cy="365126"/>
          </a:xfrm>
          <a:prstGeom prst="rect">
            <a:avLst/>
          </a:prstGeom>
        </p:spPr>
      </p:pic>
      <p:pic>
        <p:nvPicPr>
          <p:cNvPr id="20" name="Imagen 19">
            <a:extLst>
              <a:ext uri="{FF2B5EF4-FFF2-40B4-BE49-F238E27FC236}">
                <a16:creationId xmlns:a16="http://schemas.microsoft.com/office/drawing/2014/main" id="{F3E9848C-9378-4D95-8231-14C165CD5B0E}"/>
              </a:ext>
            </a:extLst>
          </p:cNvPr>
          <p:cNvPicPr>
            <a:picLocks noChangeAspect="1"/>
          </p:cNvPicPr>
          <p:nvPr/>
        </p:nvPicPr>
        <p:blipFill rotWithShape="1">
          <a:blip r:embed="rId12"/>
          <a:srcRect t="28546" b="33153"/>
          <a:stretch/>
        </p:blipFill>
        <p:spPr>
          <a:xfrm>
            <a:off x="8697222" y="2953153"/>
            <a:ext cx="833282" cy="318485"/>
          </a:xfrm>
          <a:prstGeom prst="rect">
            <a:avLst/>
          </a:prstGeom>
        </p:spPr>
      </p:pic>
      <p:pic>
        <p:nvPicPr>
          <p:cNvPr id="27" name="Imagen 26">
            <a:extLst>
              <a:ext uri="{FF2B5EF4-FFF2-40B4-BE49-F238E27FC236}">
                <a16:creationId xmlns:a16="http://schemas.microsoft.com/office/drawing/2014/main" id="{374377C9-3925-4F5E-B8A9-79F5D5B95E5A}"/>
              </a:ext>
            </a:extLst>
          </p:cNvPr>
          <p:cNvPicPr>
            <a:picLocks noChangeAspect="1"/>
          </p:cNvPicPr>
          <p:nvPr/>
        </p:nvPicPr>
        <p:blipFill>
          <a:blip r:embed="rId13"/>
          <a:stretch>
            <a:fillRect/>
          </a:stretch>
        </p:blipFill>
        <p:spPr>
          <a:xfrm>
            <a:off x="8688976" y="3329165"/>
            <a:ext cx="879423" cy="280463"/>
          </a:xfrm>
          <a:prstGeom prst="rect">
            <a:avLst/>
          </a:prstGeom>
        </p:spPr>
      </p:pic>
      <p:pic>
        <p:nvPicPr>
          <p:cNvPr id="29" name="Imagen 28">
            <a:extLst>
              <a:ext uri="{FF2B5EF4-FFF2-40B4-BE49-F238E27FC236}">
                <a16:creationId xmlns:a16="http://schemas.microsoft.com/office/drawing/2014/main" id="{BBAD697E-2C64-47EC-9B7C-432FC428DD0F}"/>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8674824" y="3699669"/>
            <a:ext cx="930995" cy="365125"/>
          </a:xfrm>
          <a:prstGeom prst="rect">
            <a:avLst/>
          </a:prstGeom>
          <a:noFill/>
        </p:spPr>
      </p:pic>
      <p:pic>
        <p:nvPicPr>
          <p:cNvPr id="30" name="Imagen 29">
            <a:extLst>
              <a:ext uri="{FF2B5EF4-FFF2-40B4-BE49-F238E27FC236}">
                <a16:creationId xmlns:a16="http://schemas.microsoft.com/office/drawing/2014/main" id="{2C63888A-15F1-42F7-981C-69F4284C1B13}"/>
              </a:ext>
            </a:extLst>
          </p:cNvPr>
          <p:cNvPicPr>
            <a:picLocks noChangeAspect="1"/>
          </p:cNvPicPr>
          <p:nvPr/>
        </p:nvPicPr>
        <p:blipFill>
          <a:blip r:embed="rId15"/>
          <a:stretch>
            <a:fillRect/>
          </a:stretch>
        </p:blipFill>
        <p:spPr>
          <a:xfrm>
            <a:off x="1413107" y="2567632"/>
            <a:ext cx="919027" cy="299327"/>
          </a:xfrm>
          <a:prstGeom prst="rect">
            <a:avLst/>
          </a:prstGeom>
        </p:spPr>
      </p:pic>
      <p:pic>
        <p:nvPicPr>
          <p:cNvPr id="5" name="Imagen 4">
            <a:extLst>
              <a:ext uri="{FF2B5EF4-FFF2-40B4-BE49-F238E27FC236}">
                <a16:creationId xmlns:a16="http://schemas.microsoft.com/office/drawing/2014/main" id="{B9A9484B-7BA3-4344-8A43-2A3AC652626B}"/>
              </a:ext>
            </a:extLst>
          </p:cNvPr>
          <p:cNvPicPr>
            <a:picLocks noChangeAspect="1"/>
          </p:cNvPicPr>
          <p:nvPr/>
        </p:nvPicPr>
        <p:blipFill>
          <a:blip r:embed="rId16"/>
          <a:stretch>
            <a:fillRect/>
          </a:stretch>
        </p:blipFill>
        <p:spPr>
          <a:xfrm>
            <a:off x="9880959" y="3384304"/>
            <a:ext cx="899868" cy="299327"/>
          </a:xfrm>
          <a:prstGeom prst="rect">
            <a:avLst/>
          </a:prstGeom>
        </p:spPr>
      </p:pic>
      <p:pic>
        <p:nvPicPr>
          <p:cNvPr id="22" name="Imagen 21">
            <a:extLst>
              <a:ext uri="{FF2B5EF4-FFF2-40B4-BE49-F238E27FC236}">
                <a16:creationId xmlns:a16="http://schemas.microsoft.com/office/drawing/2014/main" id="{75857B45-35E7-4CA5-A0DE-D8842C5688CD}"/>
              </a:ext>
            </a:extLst>
          </p:cNvPr>
          <p:cNvPicPr>
            <a:picLocks noChangeAspect="1"/>
          </p:cNvPicPr>
          <p:nvPr/>
        </p:nvPicPr>
        <p:blipFill rotWithShape="1">
          <a:blip r:embed="rId17"/>
          <a:srcRect t="27952" b="32909"/>
          <a:stretch/>
        </p:blipFill>
        <p:spPr>
          <a:xfrm>
            <a:off x="9865328" y="2963159"/>
            <a:ext cx="1073726" cy="314524"/>
          </a:xfrm>
          <a:prstGeom prst="rect">
            <a:avLst/>
          </a:prstGeom>
        </p:spPr>
      </p:pic>
      <p:pic>
        <p:nvPicPr>
          <p:cNvPr id="24" name="Picture 2" descr="Resultat d'imatges de consorci d'educació de barcelona">
            <a:extLst>
              <a:ext uri="{FF2B5EF4-FFF2-40B4-BE49-F238E27FC236}">
                <a16:creationId xmlns:a16="http://schemas.microsoft.com/office/drawing/2014/main" id="{26F3E309-0865-4DB0-B29F-0E9C82FBD09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7338" t="30162" r="6759" b="28465"/>
          <a:stretch/>
        </p:blipFill>
        <p:spPr bwMode="auto">
          <a:xfrm>
            <a:off x="3906914" y="2754498"/>
            <a:ext cx="2662657" cy="76944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3EE5CA62-3D89-45A2-A885-F507FD000BF8}"/>
              </a:ext>
            </a:extLst>
          </p:cNvPr>
          <p:cNvPicPr>
            <a:picLocks noChangeAspect="1"/>
          </p:cNvPicPr>
          <p:nvPr/>
        </p:nvPicPr>
        <p:blipFill rotWithShape="1">
          <a:blip r:embed="rId19"/>
          <a:srcRect l="10801" t="17362" r="9339" b="14799"/>
          <a:stretch/>
        </p:blipFill>
        <p:spPr>
          <a:xfrm>
            <a:off x="6727177" y="2609061"/>
            <a:ext cx="1902883" cy="1048656"/>
          </a:xfrm>
          <a:prstGeom prst="rect">
            <a:avLst/>
          </a:prstGeom>
        </p:spPr>
      </p:pic>
      <p:pic>
        <p:nvPicPr>
          <p:cNvPr id="2050" name="Picture 2" descr="Resultado de imagen de SISCAT - Sistema sanitari integral d'utilitzaciÃ³ pÃºblica de Catalunya - Departament de Salut">
            <a:extLst>
              <a:ext uri="{FF2B5EF4-FFF2-40B4-BE49-F238E27FC236}">
                <a16:creationId xmlns:a16="http://schemas.microsoft.com/office/drawing/2014/main" id="{812FD0B5-7625-45B6-B247-306B30FB5E0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097869" y="2417132"/>
            <a:ext cx="639248" cy="27826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identitatcorporativa.gencat.cat/web/sites/identitatcorporativa/.content/Documentacio/descarregues/dpt/COLOR/Salut/em_v.jpg">
            <a:extLst>
              <a:ext uri="{FF2B5EF4-FFF2-40B4-BE49-F238E27FC236}">
                <a16:creationId xmlns:a16="http://schemas.microsoft.com/office/drawing/2014/main" id="{7A081867-1C7F-4955-ABC2-44BB1B622B84}"/>
              </a:ext>
            </a:extLst>
          </p:cNvPr>
          <p:cNvPicPr>
            <a:picLocks noChangeAspect="1" noChangeArrowheads="1"/>
          </p:cNvPicPr>
          <p:nvPr/>
        </p:nvPicPr>
        <p:blipFill>
          <a:blip r:embed="rId21" cstate="print"/>
          <a:srcRect/>
          <a:stretch>
            <a:fillRect/>
          </a:stretch>
        </p:blipFill>
        <p:spPr bwMode="auto">
          <a:xfrm>
            <a:off x="4928673" y="2440888"/>
            <a:ext cx="511884" cy="189372"/>
          </a:xfrm>
          <a:prstGeom prst="rect">
            <a:avLst/>
          </a:prstGeom>
          <a:noFill/>
          <a:ln>
            <a:noFill/>
          </a:ln>
        </p:spPr>
      </p:pic>
      <p:pic>
        <p:nvPicPr>
          <p:cNvPr id="2051" name="Imagen 2050">
            <a:extLst>
              <a:ext uri="{FF2B5EF4-FFF2-40B4-BE49-F238E27FC236}">
                <a16:creationId xmlns:a16="http://schemas.microsoft.com/office/drawing/2014/main" id="{85EEF9A9-9945-4E81-ABFD-1194B373608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3748" y="289300"/>
            <a:ext cx="2665666" cy="1027435"/>
          </a:xfrm>
          <a:prstGeom prst="rect">
            <a:avLst/>
          </a:prstGeom>
          <a:ln>
            <a:noFill/>
          </a:ln>
        </p:spPr>
      </p:pic>
      <p:pic>
        <p:nvPicPr>
          <p:cNvPr id="32" name="Picture 2" descr="Resultat d'imatges de UTCCB">
            <a:extLst>
              <a:ext uri="{FF2B5EF4-FFF2-40B4-BE49-F238E27FC236}">
                <a16:creationId xmlns:a16="http://schemas.microsoft.com/office/drawing/2014/main" id="{170CD727-CE40-411B-A1B5-42B2D492732F}"/>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4830" t="38358" r="12444" b="35959"/>
          <a:stretch/>
        </p:blipFill>
        <p:spPr bwMode="auto">
          <a:xfrm>
            <a:off x="7800029" y="2333799"/>
            <a:ext cx="679533" cy="239972"/>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A11F1508-0093-46BA-9B00-E87C71371FBD}"/>
              </a:ext>
            </a:extLst>
          </p:cNvPr>
          <p:cNvSpPr txBox="1"/>
          <p:nvPr/>
        </p:nvSpPr>
        <p:spPr>
          <a:xfrm>
            <a:off x="2587380" y="4924543"/>
            <a:ext cx="7403366" cy="830997"/>
          </a:xfrm>
          <a:prstGeom prst="rect">
            <a:avLst/>
          </a:prstGeom>
          <a:noFill/>
          <a:ln>
            <a:solidFill>
              <a:schemeClr val="tx1"/>
            </a:solidFill>
          </a:ln>
        </p:spPr>
        <p:txBody>
          <a:bodyPr wrap="square" rtlCol="0">
            <a:spAutoFit/>
          </a:bodyPr>
          <a:lstStyle/>
          <a:p>
            <a:pPr algn="ctr"/>
            <a:r>
              <a:rPr lang="ca-ES" sz="1600" dirty="0"/>
              <a:t>Entitat creada per la UAB i el CSB amb la</a:t>
            </a:r>
            <a:r>
              <a:rPr lang="ca-ES" sz="1600" b="1" dirty="0"/>
              <a:t> intenció </a:t>
            </a:r>
            <a:r>
              <a:rPr lang="ca-ES" sz="1600" dirty="0"/>
              <a:t>de reunir el coneixement científic i de gestió i l’expertesa pràctica i teòrica en la atenció i el maneig d’un Incident amb múltiples afectats i del seu </a:t>
            </a:r>
            <a:r>
              <a:rPr lang="ca-ES" sz="1600" dirty="0" err="1"/>
              <a:t>postIMA</a:t>
            </a:r>
            <a:r>
              <a:rPr lang="ca-ES" sz="1600" dirty="0"/>
              <a:t>. Ampliat als episodis de Trauma psíquic quotidians.</a:t>
            </a:r>
            <a:endParaRPr lang="es-ES" sz="1600" dirty="0"/>
          </a:p>
        </p:txBody>
      </p:sp>
      <p:sp>
        <p:nvSpPr>
          <p:cNvPr id="2053" name="Rectángulo 2052">
            <a:extLst>
              <a:ext uri="{FF2B5EF4-FFF2-40B4-BE49-F238E27FC236}">
                <a16:creationId xmlns:a16="http://schemas.microsoft.com/office/drawing/2014/main" id="{359AF1EA-6255-4E1A-83CA-7C3181FA9413}"/>
              </a:ext>
            </a:extLst>
          </p:cNvPr>
          <p:cNvSpPr/>
          <p:nvPr/>
        </p:nvSpPr>
        <p:spPr>
          <a:xfrm>
            <a:off x="3850908" y="2245050"/>
            <a:ext cx="4759692" cy="14479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234651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4E43BA-A9DA-41A4-B885-1D6588CE2874}"/>
              </a:ext>
            </a:extLst>
          </p:cNvPr>
          <p:cNvSpPr>
            <a:spLocks noGrp="1"/>
          </p:cNvSpPr>
          <p:nvPr>
            <p:ph type="dt" sz="half" idx="10"/>
          </p:nvPr>
        </p:nvSpPr>
        <p:spPr>
          <a:xfrm>
            <a:off x="838200" y="6356350"/>
            <a:ext cx="2743200" cy="365125"/>
          </a:xfrm>
        </p:spPr>
        <p:txBody>
          <a:bodyPr/>
          <a:lstStyle/>
          <a:p>
            <a:fld id="{17332459-8B8A-4B7C-8F19-C427ED84E7A8}" type="datetime2">
              <a:rPr lang="ca-ES" smtClean="0"/>
              <a:t>dijous, 19 setembre de 2019</a:t>
            </a:fld>
            <a:endParaRPr lang="ca-ES" dirty="0"/>
          </a:p>
        </p:txBody>
      </p:sp>
      <p:sp>
        <p:nvSpPr>
          <p:cNvPr id="4" name="Marcador de número de diapositiva 3">
            <a:extLst>
              <a:ext uri="{FF2B5EF4-FFF2-40B4-BE49-F238E27FC236}">
                <a16:creationId xmlns:a16="http://schemas.microsoft.com/office/drawing/2014/main" id="{69A33B32-AFA7-4130-92F2-C1680B56D9DD}"/>
              </a:ext>
            </a:extLst>
          </p:cNvPr>
          <p:cNvSpPr>
            <a:spLocks noGrp="1"/>
          </p:cNvSpPr>
          <p:nvPr>
            <p:ph type="sldNum" sz="quarter" idx="12"/>
          </p:nvPr>
        </p:nvSpPr>
        <p:spPr/>
        <p:txBody>
          <a:bodyPr/>
          <a:lstStyle/>
          <a:p>
            <a:fld id="{A16141FE-1E26-4942-B4D7-1D81C6F16BF5}" type="slidenum">
              <a:rPr lang="ca-ES" smtClean="0"/>
              <a:t>3</a:t>
            </a:fld>
            <a:endParaRPr lang="ca-ES" dirty="0"/>
          </a:p>
        </p:txBody>
      </p:sp>
      <p:sp>
        <p:nvSpPr>
          <p:cNvPr id="9" name="CuadroTexto 8">
            <a:extLst>
              <a:ext uri="{FF2B5EF4-FFF2-40B4-BE49-F238E27FC236}">
                <a16:creationId xmlns:a16="http://schemas.microsoft.com/office/drawing/2014/main" id="{3FE906E1-4CCD-4064-A23D-21C0929557CB}"/>
              </a:ext>
            </a:extLst>
          </p:cNvPr>
          <p:cNvSpPr txBox="1"/>
          <p:nvPr/>
        </p:nvSpPr>
        <p:spPr>
          <a:xfrm>
            <a:off x="5251173" y="524702"/>
            <a:ext cx="885229" cy="338554"/>
          </a:xfrm>
          <a:prstGeom prst="rect">
            <a:avLst/>
          </a:prstGeom>
          <a:noFill/>
          <a:ln>
            <a:solidFill>
              <a:schemeClr val="tx1"/>
            </a:solidFill>
            <a:prstDash val="lgDash"/>
          </a:ln>
        </p:spPr>
        <p:txBody>
          <a:bodyPr wrap="square" rtlCol="0">
            <a:spAutoFit/>
          </a:bodyPr>
          <a:lstStyle/>
          <a:p>
            <a:pPr algn="ctr"/>
            <a:r>
              <a:rPr lang="ca-ES" sz="1600" dirty="0">
                <a:latin typeface="Arial Black" panose="020B0A04020102020204" pitchFamily="34" charset="0"/>
              </a:rPr>
              <a:t>AMV</a:t>
            </a:r>
          </a:p>
        </p:txBody>
      </p:sp>
      <p:sp>
        <p:nvSpPr>
          <p:cNvPr id="11" name="CuadroTexto 10">
            <a:extLst>
              <a:ext uri="{FF2B5EF4-FFF2-40B4-BE49-F238E27FC236}">
                <a16:creationId xmlns:a16="http://schemas.microsoft.com/office/drawing/2014/main" id="{BACFA27D-C0C7-4C91-AD24-46511710D5F1}"/>
              </a:ext>
            </a:extLst>
          </p:cNvPr>
          <p:cNvSpPr txBox="1"/>
          <p:nvPr/>
        </p:nvSpPr>
        <p:spPr>
          <a:xfrm>
            <a:off x="8678998" y="528709"/>
            <a:ext cx="885229" cy="338554"/>
          </a:xfrm>
          <a:prstGeom prst="rect">
            <a:avLst/>
          </a:prstGeom>
          <a:solidFill>
            <a:srgbClr val="FFFF00"/>
          </a:solidFill>
          <a:ln>
            <a:solidFill>
              <a:srgbClr val="FFFF00"/>
            </a:solidFill>
          </a:ln>
        </p:spPr>
        <p:txBody>
          <a:bodyPr wrap="square" rtlCol="0">
            <a:spAutoFit/>
          </a:bodyPr>
          <a:lstStyle/>
          <a:p>
            <a:pPr algn="ctr"/>
            <a:r>
              <a:rPr lang="ca-ES" sz="1600" dirty="0">
                <a:latin typeface="Arial Black" panose="020B0A04020102020204" pitchFamily="34" charset="0"/>
              </a:rPr>
              <a:t>IMA</a:t>
            </a:r>
          </a:p>
        </p:txBody>
      </p:sp>
      <p:sp>
        <p:nvSpPr>
          <p:cNvPr id="18" name="CuadroTexto 17">
            <a:extLst>
              <a:ext uri="{FF2B5EF4-FFF2-40B4-BE49-F238E27FC236}">
                <a16:creationId xmlns:a16="http://schemas.microsoft.com/office/drawing/2014/main" id="{F309A08E-BE6C-4027-AB52-39D326840D8D}"/>
              </a:ext>
            </a:extLst>
          </p:cNvPr>
          <p:cNvSpPr txBox="1"/>
          <p:nvPr/>
        </p:nvSpPr>
        <p:spPr>
          <a:xfrm>
            <a:off x="10238065" y="536960"/>
            <a:ext cx="1115735" cy="338554"/>
          </a:xfrm>
          <a:prstGeom prst="rect">
            <a:avLst/>
          </a:prstGeom>
          <a:solidFill>
            <a:srgbClr val="FFFF00"/>
          </a:solidFill>
          <a:ln>
            <a:solidFill>
              <a:srgbClr val="FFFF00"/>
            </a:solidFill>
          </a:ln>
        </p:spPr>
        <p:txBody>
          <a:bodyPr wrap="square" rtlCol="0">
            <a:spAutoFit/>
          </a:bodyPr>
          <a:lstStyle/>
          <a:p>
            <a:pPr algn="ctr"/>
            <a:r>
              <a:rPr lang="ca-ES" sz="1600" dirty="0" err="1">
                <a:latin typeface="Arial Black" panose="020B0A04020102020204" pitchFamily="34" charset="0"/>
              </a:rPr>
              <a:t>postIMA</a:t>
            </a:r>
            <a:endParaRPr lang="ca-ES" sz="1600" dirty="0">
              <a:latin typeface="Arial Black" panose="020B0A04020102020204" pitchFamily="34" charset="0"/>
            </a:endParaRPr>
          </a:p>
        </p:txBody>
      </p:sp>
      <p:sp>
        <p:nvSpPr>
          <p:cNvPr id="54" name="Rectángulo 4">
            <a:extLst>
              <a:ext uri="{FF2B5EF4-FFF2-40B4-BE49-F238E27FC236}">
                <a16:creationId xmlns:a16="http://schemas.microsoft.com/office/drawing/2014/main" id="{7A9BBD81-45C0-4B03-B880-3492A7476998}"/>
              </a:ext>
            </a:extLst>
          </p:cNvPr>
          <p:cNvSpPr/>
          <p:nvPr/>
        </p:nvSpPr>
        <p:spPr>
          <a:xfrm>
            <a:off x="754832" y="55026"/>
            <a:ext cx="11437168" cy="830997"/>
          </a:xfrm>
          <a:prstGeom prst="rect">
            <a:avLst/>
          </a:prstGeom>
          <a:noFill/>
          <a:ln>
            <a:noFill/>
          </a:ln>
        </p:spPr>
        <p:txBody>
          <a:bodyPr wrap="square">
            <a:spAutoFit/>
          </a:bodyPr>
          <a:lstStyle/>
          <a:p>
            <a:r>
              <a:rPr lang="es-ES" sz="2400" b="1" dirty="0">
                <a:solidFill>
                  <a:srgbClr val="000000"/>
                </a:solidFill>
              </a:rPr>
              <a:t>El 17ago17 a Barcelona </a:t>
            </a:r>
            <a:r>
              <a:rPr lang="es-ES" sz="2400" b="1" dirty="0" err="1">
                <a:solidFill>
                  <a:srgbClr val="000000"/>
                </a:solidFill>
              </a:rPr>
              <a:t>ens</a:t>
            </a:r>
            <a:r>
              <a:rPr lang="es-ES" sz="2400" b="1" dirty="0">
                <a:solidFill>
                  <a:srgbClr val="000000"/>
                </a:solidFill>
              </a:rPr>
              <a:t> va </a:t>
            </a:r>
            <a:r>
              <a:rPr lang="es-ES" sz="2400" b="1" dirty="0" err="1">
                <a:solidFill>
                  <a:srgbClr val="000000"/>
                </a:solidFill>
              </a:rPr>
              <a:t>ensenyar</a:t>
            </a:r>
            <a:r>
              <a:rPr lang="es-ES" sz="2400" b="1" dirty="0">
                <a:solidFill>
                  <a:srgbClr val="000000"/>
                </a:solidFill>
              </a:rPr>
              <a:t> que el </a:t>
            </a:r>
            <a:r>
              <a:rPr lang="es-ES" sz="2400" b="1" dirty="0" err="1">
                <a:solidFill>
                  <a:srgbClr val="000000"/>
                </a:solidFill>
                <a:latin typeface="Arial Black" panose="020B0A04020102020204" pitchFamily="34" charset="0"/>
              </a:rPr>
              <a:t>objecte</a:t>
            </a:r>
            <a:r>
              <a:rPr lang="es-ES" sz="2400" b="1" dirty="0">
                <a:solidFill>
                  <a:srgbClr val="000000"/>
                </a:solidFill>
              </a:rPr>
              <a:t> de </a:t>
            </a:r>
            <a:r>
              <a:rPr lang="es-ES" sz="2400" b="1" dirty="0" err="1">
                <a:solidFill>
                  <a:srgbClr val="000000"/>
                </a:solidFill>
              </a:rPr>
              <a:t>l’actuació</a:t>
            </a:r>
            <a:r>
              <a:rPr lang="es-ES" sz="2400" b="1" dirty="0">
                <a:solidFill>
                  <a:srgbClr val="000000"/>
                </a:solidFill>
              </a:rPr>
              <a:t> </a:t>
            </a:r>
            <a:r>
              <a:rPr lang="es-ES" sz="2400" b="1" dirty="0" err="1">
                <a:solidFill>
                  <a:srgbClr val="000000"/>
                </a:solidFill>
              </a:rPr>
              <a:t>sanitària</a:t>
            </a:r>
            <a:r>
              <a:rPr lang="es-ES" sz="2400" b="1" dirty="0">
                <a:solidFill>
                  <a:srgbClr val="000000"/>
                </a:solidFill>
              </a:rPr>
              <a:t> </a:t>
            </a:r>
            <a:r>
              <a:rPr lang="es-ES" sz="2400" b="1" dirty="0" err="1">
                <a:solidFill>
                  <a:srgbClr val="000000"/>
                </a:solidFill>
              </a:rPr>
              <a:t>davant</a:t>
            </a:r>
            <a:r>
              <a:rPr lang="es-ES" sz="2400" b="1" dirty="0">
                <a:solidFill>
                  <a:srgbClr val="000000"/>
                </a:solidFill>
              </a:rPr>
              <a:t> </a:t>
            </a:r>
            <a:r>
              <a:rPr lang="es-ES" sz="2400" b="1" dirty="0" err="1">
                <a:solidFill>
                  <a:srgbClr val="000000"/>
                </a:solidFill>
              </a:rPr>
              <a:t>d’un</a:t>
            </a:r>
            <a:r>
              <a:rPr lang="es-ES" sz="2400" b="1" dirty="0">
                <a:solidFill>
                  <a:srgbClr val="000000"/>
                </a:solidFill>
              </a:rPr>
              <a:t> IMA </a:t>
            </a:r>
            <a:r>
              <a:rPr lang="es-ES" sz="2400" b="1" dirty="0" err="1">
                <a:solidFill>
                  <a:srgbClr val="000000"/>
                </a:solidFill>
              </a:rPr>
              <a:t>havia</a:t>
            </a:r>
            <a:r>
              <a:rPr lang="es-ES" sz="2400" b="1" dirty="0">
                <a:solidFill>
                  <a:srgbClr val="000000"/>
                </a:solidFill>
              </a:rPr>
              <a:t> </a:t>
            </a:r>
            <a:r>
              <a:rPr lang="es-ES" sz="2400" b="1" dirty="0" err="1">
                <a:solidFill>
                  <a:srgbClr val="000000"/>
                </a:solidFill>
              </a:rPr>
              <a:t>evolucionat</a:t>
            </a:r>
            <a:r>
              <a:rPr lang="es-ES" sz="2400" b="1" dirty="0">
                <a:solidFill>
                  <a:srgbClr val="000000"/>
                </a:solidFill>
              </a:rPr>
              <a:t>.</a:t>
            </a:r>
            <a:endParaRPr lang="ca-ES" sz="2400" b="1" dirty="0"/>
          </a:p>
        </p:txBody>
      </p:sp>
      <p:sp>
        <p:nvSpPr>
          <p:cNvPr id="92" name="CuadroTexto 91">
            <a:extLst>
              <a:ext uri="{FF2B5EF4-FFF2-40B4-BE49-F238E27FC236}">
                <a16:creationId xmlns:a16="http://schemas.microsoft.com/office/drawing/2014/main" id="{39D17412-382A-4800-9E90-FCB00A43104B}"/>
              </a:ext>
            </a:extLst>
          </p:cNvPr>
          <p:cNvSpPr txBox="1"/>
          <p:nvPr/>
        </p:nvSpPr>
        <p:spPr>
          <a:xfrm>
            <a:off x="7003462" y="539448"/>
            <a:ext cx="885229" cy="338554"/>
          </a:xfrm>
          <a:prstGeom prst="rect">
            <a:avLst/>
          </a:prstGeom>
          <a:solidFill>
            <a:schemeClr val="bg1">
              <a:alpha val="50000"/>
            </a:schemeClr>
          </a:solidFill>
          <a:ln>
            <a:solidFill>
              <a:schemeClr val="tx1"/>
            </a:solidFill>
          </a:ln>
        </p:spPr>
        <p:txBody>
          <a:bodyPr wrap="square" rtlCol="0">
            <a:spAutoFit/>
          </a:bodyPr>
          <a:lstStyle/>
          <a:p>
            <a:pPr algn="ctr"/>
            <a:r>
              <a:rPr lang="ca-ES" sz="1600" dirty="0">
                <a:latin typeface="Arial Black" panose="020B0A04020102020204" pitchFamily="34" charset="0"/>
              </a:rPr>
              <a:t>IMV</a:t>
            </a:r>
          </a:p>
        </p:txBody>
      </p:sp>
      <p:sp>
        <p:nvSpPr>
          <p:cNvPr id="59" name="CuadroTexto 58">
            <a:extLst>
              <a:ext uri="{FF2B5EF4-FFF2-40B4-BE49-F238E27FC236}">
                <a16:creationId xmlns:a16="http://schemas.microsoft.com/office/drawing/2014/main" id="{C368B514-1EBE-4F48-B0E8-2A2F9B96223C}"/>
              </a:ext>
            </a:extLst>
          </p:cNvPr>
          <p:cNvSpPr txBox="1"/>
          <p:nvPr/>
        </p:nvSpPr>
        <p:spPr>
          <a:xfrm>
            <a:off x="6365625" y="499029"/>
            <a:ext cx="415782" cy="338554"/>
          </a:xfrm>
          <a:prstGeom prst="rect">
            <a:avLst/>
          </a:prstGeom>
          <a:noFill/>
        </p:spPr>
        <p:txBody>
          <a:bodyPr wrap="square" rtlCol="0">
            <a:spAutoFit/>
          </a:bodyPr>
          <a:lstStyle/>
          <a:p>
            <a:pPr algn="ctr"/>
            <a:r>
              <a:rPr lang="ca-ES" sz="1600" dirty="0"/>
              <a:t>D’</a:t>
            </a:r>
          </a:p>
        </p:txBody>
      </p:sp>
      <p:sp>
        <p:nvSpPr>
          <p:cNvPr id="60" name="CuadroTexto 59">
            <a:extLst>
              <a:ext uri="{FF2B5EF4-FFF2-40B4-BE49-F238E27FC236}">
                <a16:creationId xmlns:a16="http://schemas.microsoft.com/office/drawing/2014/main" id="{A2E7FCFA-6689-43A6-A608-CA5AC1568886}"/>
              </a:ext>
            </a:extLst>
          </p:cNvPr>
          <p:cNvSpPr txBox="1"/>
          <p:nvPr/>
        </p:nvSpPr>
        <p:spPr>
          <a:xfrm>
            <a:off x="8084471" y="506409"/>
            <a:ext cx="415782" cy="338554"/>
          </a:xfrm>
          <a:prstGeom prst="rect">
            <a:avLst/>
          </a:prstGeom>
          <a:noFill/>
        </p:spPr>
        <p:txBody>
          <a:bodyPr wrap="square" rtlCol="0">
            <a:spAutoFit/>
          </a:bodyPr>
          <a:lstStyle/>
          <a:p>
            <a:pPr algn="ctr"/>
            <a:r>
              <a:rPr lang="ca-ES" sz="1600" dirty="0"/>
              <a:t>a</a:t>
            </a:r>
          </a:p>
        </p:txBody>
      </p:sp>
      <p:sp>
        <p:nvSpPr>
          <p:cNvPr id="73" name="CuadroTexto 72">
            <a:extLst>
              <a:ext uri="{FF2B5EF4-FFF2-40B4-BE49-F238E27FC236}">
                <a16:creationId xmlns:a16="http://schemas.microsoft.com/office/drawing/2014/main" id="{E6B6340C-E493-425C-B11D-B988AD172B9E}"/>
              </a:ext>
            </a:extLst>
          </p:cNvPr>
          <p:cNvSpPr txBox="1"/>
          <p:nvPr/>
        </p:nvSpPr>
        <p:spPr>
          <a:xfrm>
            <a:off x="9678264" y="536960"/>
            <a:ext cx="415782" cy="338554"/>
          </a:xfrm>
          <a:prstGeom prst="rect">
            <a:avLst/>
          </a:prstGeom>
          <a:noFill/>
          <a:ln>
            <a:noFill/>
          </a:ln>
        </p:spPr>
        <p:txBody>
          <a:bodyPr wrap="square" rtlCol="0">
            <a:spAutoFit/>
          </a:bodyPr>
          <a:lstStyle/>
          <a:p>
            <a:pPr algn="ctr"/>
            <a:r>
              <a:rPr lang="ca-ES" sz="1600" dirty="0"/>
              <a:t>i</a:t>
            </a:r>
          </a:p>
        </p:txBody>
      </p:sp>
      <p:pic>
        <p:nvPicPr>
          <p:cNvPr id="5" name="Imagen 4">
            <a:extLst>
              <a:ext uri="{FF2B5EF4-FFF2-40B4-BE49-F238E27FC236}">
                <a16:creationId xmlns:a16="http://schemas.microsoft.com/office/drawing/2014/main" id="{9F3127A3-6E58-47C5-B2A7-4B98B6D71D04}"/>
              </a:ext>
            </a:extLst>
          </p:cNvPr>
          <p:cNvPicPr>
            <a:picLocks noChangeAspect="1"/>
          </p:cNvPicPr>
          <p:nvPr/>
        </p:nvPicPr>
        <p:blipFill>
          <a:blip r:embed="rId2"/>
          <a:stretch>
            <a:fillRect/>
          </a:stretch>
        </p:blipFill>
        <p:spPr>
          <a:xfrm>
            <a:off x="0" y="151886"/>
            <a:ext cx="754832" cy="637276"/>
          </a:xfrm>
          <a:prstGeom prst="rect">
            <a:avLst/>
          </a:prstGeom>
        </p:spPr>
      </p:pic>
      <p:sp>
        <p:nvSpPr>
          <p:cNvPr id="46" name="QuadreDeText 4">
            <a:extLst>
              <a:ext uri="{FF2B5EF4-FFF2-40B4-BE49-F238E27FC236}">
                <a16:creationId xmlns:a16="http://schemas.microsoft.com/office/drawing/2014/main" id="{40DD8722-62FF-4567-9DCC-B8FA6AF61D35}"/>
              </a:ext>
            </a:extLst>
          </p:cNvPr>
          <p:cNvSpPr txBox="1"/>
          <p:nvPr/>
        </p:nvSpPr>
        <p:spPr>
          <a:xfrm>
            <a:off x="1704473" y="1644285"/>
            <a:ext cx="8824950" cy="2246769"/>
          </a:xfrm>
          <a:prstGeom prst="rect">
            <a:avLst/>
          </a:prstGeom>
          <a:noFill/>
          <a:ln w="3175">
            <a:solidFill>
              <a:srgbClr val="FFFF00"/>
            </a:solidFill>
          </a:ln>
        </p:spPr>
        <p:txBody>
          <a:bodyPr wrap="square" rtlCol="0">
            <a:spAutoFit/>
          </a:bodyPr>
          <a:lstStyle/>
          <a:p>
            <a:pPr algn="just"/>
            <a:r>
              <a:rPr lang="ca-ES" sz="2000" dirty="0"/>
              <a:t>Un Incident de múltiples afectats (IMA) es dona quan per un esdeveniment inesperat d’afectació social massiva únic o múltiple i simultani de tipus incidental, accidental o social (</a:t>
            </a:r>
            <a:r>
              <a:rPr lang="ca-ES" sz="2000" i="1" dirty="0" err="1"/>
              <a:t>man</a:t>
            </a:r>
            <a:r>
              <a:rPr lang="ca-ES" sz="2000" i="1" dirty="0"/>
              <a:t> </a:t>
            </a:r>
            <a:r>
              <a:rPr lang="ca-ES" sz="2000" i="1" dirty="0" err="1"/>
              <a:t>made</a:t>
            </a:r>
            <a:r>
              <a:rPr lang="ca-ES" sz="2000" dirty="0"/>
              <a:t>), voluntari o involuntari, es produeix un nombre d’afectats/afectades físics i/o psicològics, adults i/o pediàtrics, tant elevat que el dispositiu sanitari públic urgent i no urgent de la Ciutat pot veure’s desbordat i amb dificultats per atendre, els físics, en les dues primeres hores i els psicològics durant les primeres 72 (</a:t>
            </a:r>
            <a:r>
              <a:rPr lang="ca-ES" sz="2000" dirty="0" err="1"/>
              <a:t>postIMA</a:t>
            </a:r>
            <a:r>
              <a:rPr lang="ca-ES" sz="2000" dirty="0"/>
              <a:t> immediat).</a:t>
            </a:r>
          </a:p>
        </p:txBody>
      </p:sp>
      <p:sp>
        <p:nvSpPr>
          <p:cNvPr id="47" name="QuadreDeText 4">
            <a:extLst>
              <a:ext uri="{FF2B5EF4-FFF2-40B4-BE49-F238E27FC236}">
                <a16:creationId xmlns:a16="http://schemas.microsoft.com/office/drawing/2014/main" id="{426ECDA7-56F2-43CB-8778-445605C52724}"/>
              </a:ext>
            </a:extLst>
          </p:cNvPr>
          <p:cNvSpPr txBox="1"/>
          <p:nvPr/>
        </p:nvSpPr>
        <p:spPr>
          <a:xfrm>
            <a:off x="1690141" y="3940008"/>
            <a:ext cx="8824950" cy="400110"/>
          </a:xfrm>
          <a:prstGeom prst="rect">
            <a:avLst/>
          </a:prstGeom>
          <a:noFill/>
          <a:ln w="3175">
            <a:noFill/>
          </a:ln>
        </p:spPr>
        <p:txBody>
          <a:bodyPr wrap="square" rtlCol="0">
            <a:spAutoFit/>
          </a:bodyPr>
          <a:lstStyle/>
          <a:p>
            <a:pPr algn="ctr"/>
            <a:r>
              <a:rPr lang="ca-ES" sz="2000" dirty="0"/>
              <a:t>Un IMA provoca una Crisi social que pot incrementar l’afectació psicològica.</a:t>
            </a:r>
          </a:p>
        </p:txBody>
      </p:sp>
      <p:sp>
        <p:nvSpPr>
          <p:cNvPr id="48" name="QuadreDeText 4">
            <a:extLst>
              <a:ext uri="{FF2B5EF4-FFF2-40B4-BE49-F238E27FC236}">
                <a16:creationId xmlns:a16="http://schemas.microsoft.com/office/drawing/2014/main" id="{D2A55148-5463-43A9-AA65-7E127D609BCD}"/>
              </a:ext>
            </a:extLst>
          </p:cNvPr>
          <p:cNvSpPr txBox="1"/>
          <p:nvPr/>
        </p:nvSpPr>
        <p:spPr>
          <a:xfrm>
            <a:off x="1690141" y="4269365"/>
            <a:ext cx="8824950" cy="707886"/>
          </a:xfrm>
          <a:prstGeom prst="rect">
            <a:avLst/>
          </a:prstGeom>
          <a:noFill/>
          <a:ln w="3175">
            <a:noFill/>
          </a:ln>
        </p:spPr>
        <p:txBody>
          <a:bodyPr wrap="square" rtlCol="0">
            <a:spAutoFit/>
          </a:bodyPr>
          <a:lstStyle/>
          <a:p>
            <a:pPr algn="ctr"/>
            <a:r>
              <a:rPr lang="ca-ES" sz="2000" dirty="0"/>
              <a:t>Un IMA pot tenir un origen social amb predomini quasi total de l’afectació psicològica.</a:t>
            </a:r>
          </a:p>
        </p:txBody>
      </p:sp>
      <p:sp>
        <p:nvSpPr>
          <p:cNvPr id="55" name="CuadroTexto 54">
            <a:extLst>
              <a:ext uri="{FF2B5EF4-FFF2-40B4-BE49-F238E27FC236}">
                <a16:creationId xmlns:a16="http://schemas.microsoft.com/office/drawing/2014/main" id="{CB9BDAA6-59E7-4116-B9CB-0A356759D2B4}"/>
              </a:ext>
            </a:extLst>
          </p:cNvPr>
          <p:cNvSpPr txBox="1"/>
          <p:nvPr/>
        </p:nvSpPr>
        <p:spPr>
          <a:xfrm>
            <a:off x="1727628" y="4911365"/>
            <a:ext cx="8817547" cy="707886"/>
          </a:xfrm>
          <a:prstGeom prst="rect">
            <a:avLst/>
          </a:prstGeom>
          <a:noFill/>
          <a:ln>
            <a:solidFill>
              <a:srgbClr val="FFFF00"/>
            </a:solidFill>
          </a:ln>
        </p:spPr>
        <p:txBody>
          <a:bodyPr wrap="square" rtlCol="0">
            <a:spAutoFit/>
          </a:bodyPr>
          <a:lstStyle/>
          <a:p>
            <a:pPr algn="ctr"/>
            <a:r>
              <a:rPr lang="ca-ES" sz="2000" dirty="0"/>
              <a:t>IMA successius poden acumular els seus efectes psicològics sobre les persones i sobre la població. </a:t>
            </a:r>
          </a:p>
        </p:txBody>
      </p:sp>
      <p:sp>
        <p:nvSpPr>
          <p:cNvPr id="57" name="QuadreDeText 4">
            <a:extLst>
              <a:ext uri="{FF2B5EF4-FFF2-40B4-BE49-F238E27FC236}">
                <a16:creationId xmlns:a16="http://schemas.microsoft.com/office/drawing/2014/main" id="{B5C8E194-518D-4712-B32F-A0D70C4E0114}"/>
              </a:ext>
            </a:extLst>
          </p:cNvPr>
          <p:cNvSpPr txBox="1"/>
          <p:nvPr/>
        </p:nvSpPr>
        <p:spPr>
          <a:xfrm>
            <a:off x="5157341" y="813288"/>
            <a:ext cx="1094247" cy="276999"/>
          </a:xfrm>
          <a:prstGeom prst="rect">
            <a:avLst/>
          </a:prstGeom>
          <a:noFill/>
          <a:ln w="3175">
            <a:noFill/>
          </a:ln>
        </p:spPr>
        <p:txBody>
          <a:bodyPr wrap="square" rtlCol="0">
            <a:spAutoFit/>
          </a:bodyPr>
          <a:lstStyle/>
          <a:p>
            <a:pPr algn="ctr"/>
            <a:r>
              <a:rPr lang="ca-ES" sz="1200" dirty="0"/>
              <a:t>Anteriorment</a:t>
            </a:r>
          </a:p>
        </p:txBody>
      </p:sp>
      <p:sp>
        <p:nvSpPr>
          <p:cNvPr id="3" name="Marcador de pie de página 2">
            <a:extLst>
              <a:ext uri="{FF2B5EF4-FFF2-40B4-BE49-F238E27FC236}">
                <a16:creationId xmlns:a16="http://schemas.microsoft.com/office/drawing/2014/main" id="{36547AC3-2BF0-4540-8A83-145B7DC5AD7D}"/>
              </a:ext>
            </a:extLst>
          </p:cNvPr>
          <p:cNvSpPr>
            <a:spLocks noGrp="1"/>
          </p:cNvSpPr>
          <p:nvPr>
            <p:ph type="ftr" sz="quarter" idx="11"/>
          </p:nvPr>
        </p:nvSpPr>
        <p:spPr/>
        <p:txBody>
          <a:bodyPr/>
          <a:lstStyle/>
          <a:p>
            <a:r>
              <a:rPr lang="ca-ES"/>
              <a:t>Model BCN</a:t>
            </a:r>
          </a:p>
        </p:txBody>
      </p:sp>
    </p:spTree>
    <p:extLst>
      <p:ext uri="{BB962C8B-B14F-4D97-AF65-F5344CB8AC3E}">
        <p14:creationId xmlns:p14="http://schemas.microsoft.com/office/powerpoint/2010/main" val="28453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F4E43BA-A9DA-41A4-B885-1D6588CE2874}"/>
              </a:ext>
            </a:extLst>
          </p:cNvPr>
          <p:cNvSpPr>
            <a:spLocks noGrp="1"/>
          </p:cNvSpPr>
          <p:nvPr>
            <p:ph type="dt" sz="half" idx="10"/>
          </p:nvPr>
        </p:nvSpPr>
        <p:spPr>
          <a:xfrm>
            <a:off x="838200" y="6356350"/>
            <a:ext cx="2743200" cy="365125"/>
          </a:xfrm>
        </p:spPr>
        <p:txBody>
          <a:bodyPr/>
          <a:lstStyle/>
          <a:p>
            <a:fld id="{4F306DC1-E5E7-419B-BFB0-5AD8DD6776CB}" type="datetime2">
              <a:rPr lang="ca-ES" smtClean="0"/>
              <a:t>dijous, 19 setembre de 2019</a:t>
            </a:fld>
            <a:endParaRPr lang="ca-ES" dirty="0"/>
          </a:p>
        </p:txBody>
      </p:sp>
      <p:sp>
        <p:nvSpPr>
          <p:cNvPr id="4" name="Marcador de número de diapositiva 3">
            <a:extLst>
              <a:ext uri="{FF2B5EF4-FFF2-40B4-BE49-F238E27FC236}">
                <a16:creationId xmlns:a16="http://schemas.microsoft.com/office/drawing/2014/main" id="{69A33B32-AFA7-4130-92F2-C1680B56D9DD}"/>
              </a:ext>
            </a:extLst>
          </p:cNvPr>
          <p:cNvSpPr>
            <a:spLocks noGrp="1"/>
          </p:cNvSpPr>
          <p:nvPr>
            <p:ph type="sldNum" sz="quarter" idx="12"/>
          </p:nvPr>
        </p:nvSpPr>
        <p:spPr/>
        <p:txBody>
          <a:bodyPr/>
          <a:lstStyle/>
          <a:p>
            <a:fld id="{A16141FE-1E26-4942-B4D7-1D81C6F16BF5}" type="slidenum">
              <a:rPr lang="ca-ES" smtClean="0"/>
              <a:t>4</a:t>
            </a:fld>
            <a:endParaRPr lang="ca-ES" dirty="0"/>
          </a:p>
        </p:txBody>
      </p:sp>
      <p:sp>
        <p:nvSpPr>
          <p:cNvPr id="34" name="CuadroTexto 33">
            <a:extLst>
              <a:ext uri="{FF2B5EF4-FFF2-40B4-BE49-F238E27FC236}">
                <a16:creationId xmlns:a16="http://schemas.microsoft.com/office/drawing/2014/main" id="{799D9B0A-5006-4899-B153-C8A8792F2360}"/>
              </a:ext>
            </a:extLst>
          </p:cNvPr>
          <p:cNvSpPr txBox="1"/>
          <p:nvPr/>
        </p:nvSpPr>
        <p:spPr>
          <a:xfrm>
            <a:off x="3295644" y="2540699"/>
            <a:ext cx="1346995" cy="307777"/>
          </a:xfrm>
          <a:prstGeom prst="rect">
            <a:avLst/>
          </a:prstGeom>
          <a:solidFill>
            <a:schemeClr val="bg1"/>
          </a:solidFill>
          <a:ln>
            <a:solidFill>
              <a:schemeClr val="tx1"/>
            </a:solidFill>
          </a:ln>
        </p:spPr>
        <p:txBody>
          <a:bodyPr wrap="square" rtlCol="0">
            <a:spAutoFit/>
          </a:bodyPr>
          <a:lstStyle/>
          <a:p>
            <a:pPr algn="ctr"/>
            <a:r>
              <a:rPr lang="ca-ES" sz="1400" b="1" dirty="0">
                <a:latin typeface="Arial Black" panose="020B0A04020102020204" pitchFamily="34" charset="0"/>
              </a:rPr>
              <a:t>Intervenció</a:t>
            </a:r>
          </a:p>
        </p:txBody>
      </p:sp>
      <p:sp>
        <p:nvSpPr>
          <p:cNvPr id="35" name="CuadroTexto 34">
            <a:extLst>
              <a:ext uri="{FF2B5EF4-FFF2-40B4-BE49-F238E27FC236}">
                <a16:creationId xmlns:a16="http://schemas.microsoft.com/office/drawing/2014/main" id="{662A8966-7985-4FE1-B10E-B640BC42B99C}"/>
              </a:ext>
            </a:extLst>
          </p:cNvPr>
          <p:cNvSpPr txBox="1"/>
          <p:nvPr/>
        </p:nvSpPr>
        <p:spPr>
          <a:xfrm>
            <a:off x="5074171" y="2525310"/>
            <a:ext cx="1126380" cy="307777"/>
          </a:xfrm>
          <a:prstGeom prst="rect">
            <a:avLst/>
          </a:prstGeom>
          <a:solidFill>
            <a:schemeClr val="bg1"/>
          </a:solidFill>
          <a:ln>
            <a:solidFill>
              <a:schemeClr val="tx1"/>
            </a:solidFill>
          </a:ln>
        </p:spPr>
        <p:txBody>
          <a:bodyPr wrap="square" rtlCol="0">
            <a:spAutoFit/>
          </a:bodyPr>
          <a:lstStyle/>
          <a:p>
            <a:pPr algn="ctr"/>
            <a:r>
              <a:rPr lang="ca-ES" sz="1400" b="1" dirty="0">
                <a:latin typeface="Arial Black" panose="020B0A04020102020204" pitchFamily="34" charset="0"/>
              </a:rPr>
              <a:t>Atenció</a:t>
            </a:r>
          </a:p>
        </p:txBody>
      </p:sp>
      <p:sp>
        <p:nvSpPr>
          <p:cNvPr id="36" name="CuadroTexto 35">
            <a:extLst>
              <a:ext uri="{FF2B5EF4-FFF2-40B4-BE49-F238E27FC236}">
                <a16:creationId xmlns:a16="http://schemas.microsoft.com/office/drawing/2014/main" id="{C7E314B1-D718-4245-AC56-2000372567EC}"/>
              </a:ext>
            </a:extLst>
          </p:cNvPr>
          <p:cNvSpPr txBox="1"/>
          <p:nvPr/>
        </p:nvSpPr>
        <p:spPr>
          <a:xfrm>
            <a:off x="6678067" y="2509922"/>
            <a:ext cx="1515047" cy="338554"/>
          </a:xfrm>
          <a:prstGeom prst="rect">
            <a:avLst/>
          </a:prstGeom>
          <a:solidFill>
            <a:srgbClr val="FFFF00"/>
          </a:solidFill>
          <a:ln>
            <a:solidFill>
              <a:srgbClr val="FFFF00"/>
            </a:solidFill>
          </a:ln>
        </p:spPr>
        <p:txBody>
          <a:bodyPr wrap="square" rtlCol="0">
            <a:spAutoFit/>
          </a:bodyPr>
          <a:lstStyle/>
          <a:p>
            <a:pPr algn="ctr"/>
            <a:r>
              <a:rPr lang="ca-ES" sz="1600" b="1" dirty="0">
                <a:latin typeface="Arial Black" panose="020B0A04020102020204" pitchFamily="34" charset="0"/>
              </a:rPr>
              <a:t>Continuïtat</a:t>
            </a:r>
          </a:p>
        </p:txBody>
      </p:sp>
      <p:sp>
        <p:nvSpPr>
          <p:cNvPr id="54" name="Rectángulo 4">
            <a:extLst>
              <a:ext uri="{FF2B5EF4-FFF2-40B4-BE49-F238E27FC236}">
                <a16:creationId xmlns:a16="http://schemas.microsoft.com/office/drawing/2014/main" id="{7A9BBD81-45C0-4B03-B880-3492A7476998}"/>
              </a:ext>
            </a:extLst>
          </p:cNvPr>
          <p:cNvSpPr/>
          <p:nvPr/>
        </p:nvSpPr>
        <p:spPr>
          <a:xfrm>
            <a:off x="754832" y="55026"/>
            <a:ext cx="11437168" cy="830997"/>
          </a:xfrm>
          <a:prstGeom prst="rect">
            <a:avLst/>
          </a:prstGeom>
          <a:noFill/>
          <a:ln>
            <a:noFill/>
          </a:ln>
        </p:spPr>
        <p:txBody>
          <a:bodyPr wrap="square">
            <a:spAutoFit/>
          </a:bodyPr>
          <a:lstStyle/>
          <a:p>
            <a:r>
              <a:rPr lang="es-ES" sz="2400" b="1" dirty="0">
                <a:solidFill>
                  <a:srgbClr val="000000"/>
                </a:solidFill>
              </a:rPr>
              <a:t>El 17ago17 a Barcelona </a:t>
            </a:r>
            <a:r>
              <a:rPr lang="es-ES" sz="2400" b="1" dirty="0" err="1">
                <a:solidFill>
                  <a:srgbClr val="000000"/>
                </a:solidFill>
              </a:rPr>
              <a:t>ens</a:t>
            </a:r>
            <a:r>
              <a:rPr lang="es-ES" sz="2400" b="1" dirty="0">
                <a:solidFill>
                  <a:srgbClr val="000000"/>
                </a:solidFill>
              </a:rPr>
              <a:t> va </a:t>
            </a:r>
            <a:r>
              <a:rPr lang="es-ES" sz="2400" b="1" dirty="0" err="1">
                <a:solidFill>
                  <a:srgbClr val="000000"/>
                </a:solidFill>
              </a:rPr>
              <a:t>ensenyar</a:t>
            </a:r>
            <a:r>
              <a:rPr lang="es-ES" sz="2400" b="1" dirty="0">
                <a:solidFill>
                  <a:srgbClr val="000000"/>
                </a:solidFill>
              </a:rPr>
              <a:t> que la </a:t>
            </a:r>
            <a:r>
              <a:rPr lang="es-ES" sz="2400" b="1" dirty="0" err="1">
                <a:solidFill>
                  <a:srgbClr val="000000"/>
                </a:solidFill>
                <a:latin typeface="Arial Black" panose="020B0A04020102020204" pitchFamily="34" charset="0"/>
              </a:rPr>
              <a:t>cronologia</a:t>
            </a:r>
            <a:r>
              <a:rPr lang="es-ES" sz="2400" b="1" dirty="0">
                <a:solidFill>
                  <a:srgbClr val="000000"/>
                </a:solidFill>
                <a:latin typeface="Arial Black" panose="020B0A04020102020204" pitchFamily="34" charset="0"/>
              </a:rPr>
              <a:t> </a:t>
            </a:r>
            <a:r>
              <a:rPr lang="es-ES" sz="2400" b="1" dirty="0">
                <a:solidFill>
                  <a:srgbClr val="000000"/>
                </a:solidFill>
              </a:rPr>
              <a:t>de </a:t>
            </a:r>
            <a:r>
              <a:rPr lang="es-ES" sz="2400" b="1" dirty="0" err="1">
                <a:solidFill>
                  <a:srgbClr val="000000"/>
                </a:solidFill>
              </a:rPr>
              <a:t>l’actuació</a:t>
            </a:r>
            <a:r>
              <a:rPr lang="es-ES" sz="2400" b="1" dirty="0">
                <a:solidFill>
                  <a:srgbClr val="000000"/>
                </a:solidFill>
              </a:rPr>
              <a:t> </a:t>
            </a:r>
            <a:r>
              <a:rPr lang="es-ES" sz="2400" b="1" dirty="0" err="1">
                <a:solidFill>
                  <a:srgbClr val="000000"/>
                </a:solidFill>
              </a:rPr>
              <a:t>sanitària</a:t>
            </a:r>
            <a:r>
              <a:rPr lang="es-ES" sz="2400" b="1" dirty="0">
                <a:solidFill>
                  <a:srgbClr val="000000"/>
                </a:solidFill>
              </a:rPr>
              <a:t> </a:t>
            </a:r>
            <a:r>
              <a:rPr lang="es-ES" sz="2400" b="1" dirty="0" err="1">
                <a:solidFill>
                  <a:srgbClr val="000000"/>
                </a:solidFill>
              </a:rPr>
              <a:t>davant</a:t>
            </a:r>
            <a:r>
              <a:rPr lang="es-ES" sz="2400" b="1" dirty="0">
                <a:solidFill>
                  <a:srgbClr val="000000"/>
                </a:solidFill>
              </a:rPr>
              <a:t> </a:t>
            </a:r>
            <a:r>
              <a:rPr lang="es-ES" sz="2400" b="1" dirty="0" err="1">
                <a:solidFill>
                  <a:srgbClr val="000000"/>
                </a:solidFill>
              </a:rPr>
              <a:t>d’un</a:t>
            </a:r>
            <a:r>
              <a:rPr lang="es-ES" sz="2400" b="1" dirty="0">
                <a:solidFill>
                  <a:srgbClr val="000000"/>
                </a:solidFill>
              </a:rPr>
              <a:t> IMA </a:t>
            </a:r>
            <a:r>
              <a:rPr lang="es-ES" sz="2400" b="1" dirty="0" err="1">
                <a:solidFill>
                  <a:srgbClr val="000000"/>
                </a:solidFill>
              </a:rPr>
              <a:t>havia</a:t>
            </a:r>
            <a:r>
              <a:rPr lang="es-ES" sz="2400" b="1" dirty="0">
                <a:solidFill>
                  <a:srgbClr val="000000"/>
                </a:solidFill>
              </a:rPr>
              <a:t> </a:t>
            </a:r>
            <a:r>
              <a:rPr lang="es-ES" sz="2400" b="1" dirty="0" err="1">
                <a:solidFill>
                  <a:srgbClr val="000000"/>
                </a:solidFill>
              </a:rPr>
              <a:t>evolucionat</a:t>
            </a:r>
            <a:r>
              <a:rPr lang="es-ES" sz="2400" b="1" dirty="0">
                <a:solidFill>
                  <a:srgbClr val="000000"/>
                </a:solidFill>
              </a:rPr>
              <a:t>.</a:t>
            </a:r>
            <a:endParaRPr lang="ca-ES" sz="2400" b="1" dirty="0"/>
          </a:p>
        </p:txBody>
      </p:sp>
      <p:sp>
        <p:nvSpPr>
          <p:cNvPr id="56" name="CuadroTexto 55">
            <a:extLst>
              <a:ext uri="{FF2B5EF4-FFF2-40B4-BE49-F238E27FC236}">
                <a16:creationId xmlns:a16="http://schemas.microsoft.com/office/drawing/2014/main" id="{4839A52E-05EA-41ED-A032-A04D77887A39}"/>
              </a:ext>
            </a:extLst>
          </p:cNvPr>
          <p:cNvSpPr txBox="1"/>
          <p:nvPr/>
        </p:nvSpPr>
        <p:spPr>
          <a:xfrm>
            <a:off x="8626241" y="2504246"/>
            <a:ext cx="1347337" cy="338554"/>
          </a:xfrm>
          <a:prstGeom prst="rect">
            <a:avLst/>
          </a:prstGeom>
          <a:solidFill>
            <a:srgbClr val="FFFF00"/>
          </a:solidFill>
          <a:ln>
            <a:solidFill>
              <a:srgbClr val="FFFF00"/>
            </a:solidFill>
          </a:ln>
        </p:spPr>
        <p:txBody>
          <a:bodyPr wrap="square" rtlCol="0">
            <a:spAutoFit/>
          </a:bodyPr>
          <a:lstStyle/>
          <a:p>
            <a:pPr algn="ctr"/>
            <a:r>
              <a:rPr lang="ca-ES" sz="1600" b="1" dirty="0">
                <a:latin typeface="Arial Black" panose="020B0A04020102020204" pitchFamily="34" charset="0"/>
              </a:rPr>
              <a:t>Detecció</a:t>
            </a:r>
          </a:p>
        </p:txBody>
      </p:sp>
      <p:sp>
        <p:nvSpPr>
          <p:cNvPr id="62" name="Rectángulo 4">
            <a:extLst>
              <a:ext uri="{FF2B5EF4-FFF2-40B4-BE49-F238E27FC236}">
                <a16:creationId xmlns:a16="http://schemas.microsoft.com/office/drawing/2014/main" id="{A031B243-C531-4ED9-B355-0F4019CBBCF1}"/>
              </a:ext>
            </a:extLst>
          </p:cNvPr>
          <p:cNvSpPr/>
          <p:nvPr/>
        </p:nvSpPr>
        <p:spPr>
          <a:xfrm>
            <a:off x="1184151" y="3433654"/>
            <a:ext cx="2478835" cy="276999"/>
          </a:xfrm>
          <a:prstGeom prst="rect">
            <a:avLst/>
          </a:prstGeom>
          <a:solidFill>
            <a:schemeClr val="bg2"/>
          </a:solidFill>
          <a:ln>
            <a:noFill/>
          </a:ln>
        </p:spPr>
        <p:txBody>
          <a:bodyPr wrap="square">
            <a:spAutoFit/>
          </a:bodyPr>
          <a:lstStyle/>
          <a:p>
            <a:pPr algn="ctr"/>
            <a:r>
              <a:rPr lang="es-ES" sz="1200" b="1" dirty="0" err="1">
                <a:solidFill>
                  <a:srgbClr val="000000"/>
                </a:solidFill>
              </a:rPr>
              <a:t>L’atenció</a:t>
            </a:r>
            <a:r>
              <a:rPr lang="es-ES" sz="1200" b="1" dirty="0">
                <a:solidFill>
                  <a:srgbClr val="000000"/>
                </a:solidFill>
              </a:rPr>
              <a:t> </a:t>
            </a:r>
            <a:r>
              <a:rPr lang="es-ES" sz="1200" b="1" dirty="0" err="1">
                <a:solidFill>
                  <a:srgbClr val="000000"/>
                </a:solidFill>
              </a:rPr>
              <a:t>predominant</a:t>
            </a:r>
            <a:r>
              <a:rPr lang="es-ES" sz="1200" b="1" dirty="0">
                <a:solidFill>
                  <a:srgbClr val="000000"/>
                </a:solidFill>
              </a:rPr>
              <a:t> </a:t>
            </a:r>
            <a:r>
              <a:rPr lang="es-ES" sz="1200" b="1" dirty="0" err="1">
                <a:solidFill>
                  <a:srgbClr val="000000"/>
                </a:solidFill>
              </a:rPr>
              <a:t>és</a:t>
            </a:r>
            <a:r>
              <a:rPr lang="es-ES" sz="1200" b="1" dirty="0">
                <a:solidFill>
                  <a:srgbClr val="000000"/>
                </a:solidFill>
              </a:rPr>
              <a:t> de </a:t>
            </a:r>
            <a:r>
              <a:rPr lang="es-ES" sz="1200" b="1" dirty="0" err="1">
                <a:solidFill>
                  <a:srgbClr val="000000"/>
                </a:solidFill>
              </a:rPr>
              <a:t>tipus</a:t>
            </a:r>
            <a:endParaRPr lang="ca-ES" sz="1200" b="1" dirty="0"/>
          </a:p>
        </p:txBody>
      </p:sp>
      <p:sp>
        <p:nvSpPr>
          <p:cNvPr id="51" name="98 CuadroTexto">
            <a:extLst>
              <a:ext uri="{FF2B5EF4-FFF2-40B4-BE49-F238E27FC236}">
                <a16:creationId xmlns:a16="http://schemas.microsoft.com/office/drawing/2014/main" id="{9B213BBC-0267-4439-9B9F-772CA1A6A053}"/>
              </a:ext>
            </a:extLst>
          </p:cNvPr>
          <p:cNvSpPr txBox="1"/>
          <p:nvPr/>
        </p:nvSpPr>
        <p:spPr>
          <a:xfrm>
            <a:off x="3291500" y="2861648"/>
            <a:ext cx="1351139" cy="276999"/>
          </a:xfrm>
          <a:prstGeom prst="rect">
            <a:avLst/>
          </a:prstGeom>
          <a:noFill/>
          <a:ln>
            <a:noFill/>
          </a:ln>
        </p:spPr>
        <p:txBody>
          <a:bodyPr wrap="square" rtlCol="0">
            <a:spAutoFit/>
          </a:bodyPr>
          <a:lstStyle/>
          <a:p>
            <a:pPr algn="ctr"/>
            <a:r>
              <a:rPr lang="ca-ES" sz="1200" b="1" i="1" dirty="0"/>
              <a:t>in situ</a:t>
            </a:r>
          </a:p>
        </p:txBody>
      </p:sp>
      <p:sp>
        <p:nvSpPr>
          <p:cNvPr id="75" name="CuadroTexto 74">
            <a:extLst>
              <a:ext uri="{FF2B5EF4-FFF2-40B4-BE49-F238E27FC236}">
                <a16:creationId xmlns:a16="http://schemas.microsoft.com/office/drawing/2014/main" id="{E091CA1D-A621-445B-A2F8-0EC4C534C83B}"/>
              </a:ext>
            </a:extLst>
          </p:cNvPr>
          <p:cNvSpPr txBox="1"/>
          <p:nvPr/>
        </p:nvSpPr>
        <p:spPr>
          <a:xfrm>
            <a:off x="2895262" y="2538903"/>
            <a:ext cx="415782" cy="338554"/>
          </a:xfrm>
          <a:prstGeom prst="rect">
            <a:avLst/>
          </a:prstGeom>
          <a:noFill/>
        </p:spPr>
        <p:txBody>
          <a:bodyPr wrap="square" rtlCol="0">
            <a:spAutoFit/>
          </a:bodyPr>
          <a:lstStyle/>
          <a:p>
            <a:pPr algn="ctr"/>
            <a:r>
              <a:rPr lang="ca-ES" sz="1600" dirty="0"/>
              <a:t>D’</a:t>
            </a:r>
          </a:p>
        </p:txBody>
      </p:sp>
      <p:sp>
        <p:nvSpPr>
          <p:cNvPr id="76" name="CuadroTexto 75">
            <a:extLst>
              <a:ext uri="{FF2B5EF4-FFF2-40B4-BE49-F238E27FC236}">
                <a16:creationId xmlns:a16="http://schemas.microsoft.com/office/drawing/2014/main" id="{44C04AAD-98B1-41FC-8136-F48CC839E0AF}"/>
              </a:ext>
            </a:extLst>
          </p:cNvPr>
          <p:cNvSpPr txBox="1"/>
          <p:nvPr/>
        </p:nvSpPr>
        <p:spPr>
          <a:xfrm>
            <a:off x="4642639" y="2525310"/>
            <a:ext cx="415782" cy="338554"/>
          </a:xfrm>
          <a:prstGeom prst="rect">
            <a:avLst/>
          </a:prstGeom>
          <a:noFill/>
        </p:spPr>
        <p:txBody>
          <a:bodyPr wrap="square" rtlCol="0">
            <a:spAutoFit/>
          </a:bodyPr>
          <a:lstStyle/>
          <a:p>
            <a:pPr algn="ctr"/>
            <a:r>
              <a:rPr lang="ca-ES" sz="1600" dirty="0"/>
              <a:t>a</a:t>
            </a:r>
          </a:p>
        </p:txBody>
      </p:sp>
      <p:sp>
        <p:nvSpPr>
          <p:cNvPr id="77" name="CuadroTexto 76">
            <a:extLst>
              <a:ext uri="{FF2B5EF4-FFF2-40B4-BE49-F238E27FC236}">
                <a16:creationId xmlns:a16="http://schemas.microsoft.com/office/drawing/2014/main" id="{0F543337-C029-4F64-A770-109DE3386C92}"/>
              </a:ext>
            </a:extLst>
          </p:cNvPr>
          <p:cNvSpPr txBox="1"/>
          <p:nvPr/>
        </p:nvSpPr>
        <p:spPr>
          <a:xfrm>
            <a:off x="6248966" y="2509922"/>
            <a:ext cx="415782" cy="338554"/>
          </a:xfrm>
          <a:prstGeom prst="rect">
            <a:avLst/>
          </a:prstGeom>
          <a:noFill/>
          <a:ln>
            <a:noFill/>
          </a:ln>
        </p:spPr>
        <p:txBody>
          <a:bodyPr wrap="square" rtlCol="0">
            <a:spAutoFit/>
          </a:bodyPr>
          <a:lstStyle/>
          <a:p>
            <a:pPr algn="ctr"/>
            <a:r>
              <a:rPr lang="ca-ES" sz="1600" dirty="0"/>
              <a:t>a</a:t>
            </a:r>
          </a:p>
        </p:txBody>
      </p:sp>
      <p:sp>
        <p:nvSpPr>
          <p:cNvPr id="78" name="CuadroTexto 77">
            <a:extLst>
              <a:ext uri="{FF2B5EF4-FFF2-40B4-BE49-F238E27FC236}">
                <a16:creationId xmlns:a16="http://schemas.microsoft.com/office/drawing/2014/main" id="{533E1AD4-AB8C-4EA9-BC87-014C89FED655}"/>
              </a:ext>
            </a:extLst>
          </p:cNvPr>
          <p:cNvSpPr txBox="1"/>
          <p:nvPr/>
        </p:nvSpPr>
        <p:spPr>
          <a:xfrm>
            <a:off x="8217873" y="2509922"/>
            <a:ext cx="415782" cy="338554"/>
          </a:xfrm>
          <a:prstGeom prst="rect">
            <a:avLst/>
          </a:prstGeom>
          <a:noFill/>
        </p:spPr>
        <p:txBody>
          <a:bodyPr wrap="square" rtlCol="0">
            <a:spAutoFit/>
          </a:bodyPr>
          <a:lstStyle/>
          <a:p>
            <a:pPr algn="ctr"/>
            <a:r>
              <a:rPr lang="ca-ES" sz="1600" dirty="0"/>
              <a:t>i</a:t>
            </a:r>
          </a:p>
        </p:txBody>
      </p:sp>
      <p:sp>
        <p:nvSpPr>
          <p:cNvPr id="79" name="CuadroTexto 78">
            <a:extLst>
              <a:ext uri="{FF2B5EF4-FFF2-40B4-BE49-F238E27FC236}">
                <a16:creationId xmlns:a16="http://schemas.microsoft.com/office/drawing/2014/main" id="{24663EAD-8068-4B30-B704-CD8C7A7D6304}"/>
              </a:ext>
            </a:extLst>
          </p:cNvPr>
          <p:cNvSpPr txBox="1"/>
          <p:nvPr/>
        </p:nvSpPr>
        <p:spPr>
          <a:xfrm>
            <a:off x="3738501" y="3418266"/>
            <a:ext cx="2062039" cy="307777"/>
          </a:xfrm>
          <a:prstGeom prst="rect">
            <a:avLst/>
          </a:prstGeom>
          <a:noFill/>
          <a:ln>
            <a:solidFill>
              <a:schemeClr val="tx1"/>
            </a:solidFill>
          </a:ln>
        </p:spPr>
        <p:txBody>
          <a:bodyPr wrap="square" rtlCol="0">
            <a:spAutoFit/>
          </a:bodyPr>
          <a:lstStyle/>
          <a:p>
            <a:pPr algn="ctr"/>
            <a:r>
              <a:rPr lang="ca-ES" sz="1400" dirty="0">
                <a:latin typeface="Arial Black" panose="020B0A04020102020204" pitchFamily="34" charset="0"/>
              </a:rPr>
              <a:t>Mèdic, psicològic</a:t>
            </a:r>
          </a:p>
        </p:txBody>
      </p:sp>
      <p:sp>
        <p:nvSpPr>
          <p:cNvPr id="86" name="98 CuadroTexto">
            <a:extLst>
              <a:ext uri="{FF2B5EF4-FFF2-40B4-BE49-F238E27FC236}">
                <a16:creationId xmlns:a16="http://schemas.microsoft.com/office/drawing/2014/main" id="{04FBFBF3-13EC-4491-AAC8-445F7300793B}"/>
              </a:ext>
            </a:extLst>
          </p:cNvPr>
          <p:cNvSpPr txBox="1"/>
          <p:nvPr/>
        </p:nvSpPr>
        <p:spPr>
          <a:xfrm>
            <a:off x="5062241" y="2861648"/>
            <a:ext cx="1143982" cy="276999"/>
          </a:xfrm>
          <a:prstGeom prst="rect">
            <a:avLst/>
          </a:prstGeom>
          <a:noFill/>
          <a:ln>
            <a:noFill/>
          </a:ln>
        </p:spPr>
        <p:txBody>
          <a:bodyPr wrap="square" rtlCol="0">
            <a:spAutoFit/>
          </a:bodyPr>
          <a:lstStyle/>
          <a:p>
            <a:pPr algn="ctr"/>
            <a:r>
              <a:rPr lang="ca-ES" sz="1200" b="1" dirty="0"/>
              <a:t>Centres</a:t>
            </a:r>
          </a:p>
        </p:txBody>
      </p:sp>
      <p:sp>
        <p:nvSpPr>
          <p:cNvPr id="88" name="CuadroTexto 87">
            <a:extLst>
              <a:ext uri="{FF2B5EF4-FFF2-40B4-BE49-F238E27FC236}">
                <a16:creationId xmlns:a16="http://schemas.microsoft.com/office/drawing/2014/main" id="{8D4CC187-D730-42C5-A6BF-1F570D0E02A9}"/>
              </a:ext>
            </a:extLst>
          </p:cNvPr>
          <p:cNvSpPr txBox="1"/>
          <p:nvPr/>
        </p:nvSpPr>
        <p:spPr>
          <a:xfrm>
            <a:off x="6791606" y="3452737"/>
            <a:ext cx="1346995" cy="307777"/>
          </a:xfrm>
          <a:prstGeom prst="rect">
            <a:avLst/>
          </a:prstGeom>
          <a:noFill/>
          <a:ln>
            <a:solidFill>
              <a:schemeClr val="tx1"/>
            </a:solidFill>
          </a:ln>
        </p:spPr>
        <p:txBody>
          <a:bodyPr wrap="square" rtlCol="0">
            <a:spAutoFit/>
          </a:bodyPr>
          <a:lstStyle/>
          <a:p>
            <a:pPr algn="ctr"/>
            <a:r>
              <a:rPr lang="ca-ES" sz="1400" dirty="0">
                <a:latin typeface="Arial Black" panose="020B0A04020102020204" pitchFamily="34" charset="0"/>
              </a:rPr>
              <a:t>Psicològic</a:t>
            </a:r>
          </a:p>
        </p:txBody>
      </p:sp>
      <p:sp>
        <p:nvSpPr>
          <p:cNvPr id="89" name="CuadroTexto 88">
            <a:extLst>
              <a:ext uri="{FF2B5EF4-FFF2-40B4-BE49-F238E27FC236}">
                <a16:creationId xmlns:a16="http://schemas.microsoft.com/office/drawing/2014/main" id="{85D8892E-13F7-4C5C-8A86-9EF27DD30341}"/>
              </a:ext>
            </a:extLst>
          </p:cNvPr>
          <p:cNvSpPr txBox="1"/>
          <p:nvPr/>
        </p:nvSpPr>
        <p:spPr>
          <a:xfrm>
            <a:off x="8675174" y="3324404"/>
            <a:ext cx="1346995" cy="523220"/>
          </a:xfrm>
          <a:prstGeom prst="rect">
            <a:avLst/>
          </a:prstGeom>
          <a:noFill/>
          <a:ln>
            <a:solidFill>
              <a:schemeClr val="tx1"/>
            </a:solidFill>
          </a:ln>
        </p:spPr>
        <p:txBody>
          <a:bodyPr wrap="square" rtlCol="0">
            <a:spAutoFit/>
          </a:bodyPr>
          <a:lstStyle/>
          <a:p>
            <a:pPr algn="ctr"/>
            <a:r>
              <a:rPr lang="ca-ES" sz="1400" dirty="0">
                <a:latin typeface="Arial Black" panose="020B0A04020102020204" pitchFamily="34" charset="0"/>
              </a:rPr>
              <a:t>Salut pública</a:t>
            </a:r>
          </a:p>
        </p:txBody>
      </p:sp>
      <p:pic>
        <p:nvPicPr>
          <p:cNvPr id="5" name="Imagen 4">
            <a:extLst>
              <a:ext uri="{FF2B5EF4-FFF2-40B4-BE49-F238E27FC236}">
                <a16:creationId xmlns:a16="http://schemas.microsoft.com/office/drawing/2014/main" id="{9F3127A3-6E58-47C5-B2A7-4B98B6D71D04}"/>
              </a:ext>
            </a:extLst>
          </p:cNvPr>
          <p:cNvPicPr>
            <a:picLocks noChangeAspect="1"/>
          </p:cNvPicPr>
          <p:nvPr/>
        </p:nvPicPr>
        <p:blipFill>
          <a:blip r:embed="rId2"/>
          <a:stretch>
            <a:fillRect/>
          </a:stretch>
        </p:blipFill>
        <p:spPr>
          <a:xfrm>
            <a:off x="0" y="151886"/>
            <a:ext cx="754832" cy="637276"/>
          </a:xfrm>
          <a:prstGeom prst="rect">
            <a:avLst/>
          </a:prstGeom>
        </p:spPr>
      </p:pic>
      <p:sp>
        <p:nvSpPr>
          <p:cNvPr id="46" name="CuadroTexto 45">
            <a:extLst>
              <a:ext uri="{FF2B5EF4-FFF2-40B4-BE49-F238E27FC236}">
                <a16:creationId xmlns:a16="http://schemas.microsoft.com/office/drawing/2014/main" id="{58D2AD7C-7563-4FCD-BD32-FFD1C6728B69}"/>
              </a:ext>
            </a:extLst>
          </p:cNvPr>
          <p:cNvSpPr txBox="1"/>
          <p:nvPr/>
        </p:nvSpPr>
        <p:spPr>
          <a:xfrm>
            <a:off x="8525439" y="3847624"/>
            <a:ext cx="1646463" cy="523220"/>
          </a:xfrm>
          <a:prstGeom prst="rect">
            <a:avLst/>
          </a:prstGeom>
          <a:noFill/>
          <a:ln>
            <a:noFill/>
          </a:ln>
        </p:spPr>
        <p:txBody>
          <a:bodyPr wrap="square" rtlCol="0">
            <a:spAutoFit/>
          </a:bodyPr>
          <a:lstStyle/>
          <a:p>
            <a:pPr algn="ctr"/>
            <a:r>
              <a:rPr lang="ca-ES" sz="1400" b="1" dirty="0"/>
              <a:t>Xarxa de detecció sanitària i sanitària</a:t>
            </a:r>
          </a:p>
        </p:txBody>
      </p:sp>
      <p:sp>
        <p:nvSpPr>
          <p:cNvPr id="47" name="CuadroTexto 46">
            <a:extLst>
              <a:ext uri="{FF2B5EF4-FFF2-40B4-BE49-F238E27FC236}">
                <a16:creationId xmlns:a16="http://schemas.microsoft.com/office/drawing/2014/main" id="{A3D403A4-7709-44FB-B067-AAFA9DCF04DB}"/>
              </a:ext>
            </a:extLst>
          </p:cNvPr>
          <p:cNvSpPr txBox="1"/>
          <p:nvPr/>
        </p:nvSpPr>
        <p:spPr>
          <a:xfrm>
            <a:off x="6659598" y="3745578"/>
            <a:ext cx="1646463" cy="738664"/>
          </a:xfrm>
          <a:prstGeom prst="rect">
            <a:avLst/>
          </a:prstGeom>
          <a:noFill/>
          <a:ln>
            <a:noFill/>
          </a:ln>
        </p:spPr>
        <p:txBody>
          <a:bodyPr wrap="square" rtlCol="0">
            <a:spAutoFit/>
          </a:bodyPr>
          <a:lstStyle/>
          <a:p>
            <a:pPr algn="ctr"/>
            <a:r>
              <a:rPr lang="ca-ES" sz="1400" b="1" dirty="0"/>
              <a:t>Salud mental comunitària. Nuclis territorials.</a:t>
            </a:r>
          </a:p>
        </p:txBody>
      </p:sp>
      <p:sp>
        <p:nvSpPr>
          <p:cNvPr id="48" name="CuadroTexto 47">
            <a:extLst>
              <a:ext uri="{FF2B5EF4-FFF2-40B4-BE49-F238E27FC236}">
                <a16:creationId xmlns:a16="http://schemas.microsoft.com/office/drawing/2014/main" id="{0648E79F-AE82-46DC-AC3C-986BA60AE2B5}"/>
              </a:ext>
            </a:extLst>
          </p:cNvPr>
          <p:cNvSpPr txBox="1"/>
          <p:nvPr/>
        </p:nvSpPr>
        <p:spPr>
          <a:xfrm>
            <a:off x="3848190" y="3726043"/>
            <a:ext cx="2062039" cy="523220"/>
          </a:xfrm>
          <a:prstGeom prst="rect">
            <a:avLst/>
          </a:prstGeom>
          <a:noFill/>
          <a:ln>
            <a:noFill/>
          </a:ln>
        </p:spPr>
        <p:txBody>
          <a:bodyPr wrap="square" rtlCol="0">
            <a:spAutoFit/>
          </a:bodyPr>
          <a:lstStyle/>
          <a:p>
            <a:pPr algn="ctr"/>
            <a:r>
              <a:rPr lang="ca-ES" sz="1400" b="1" dirty="0"/>
              <a:t>Emergències, Hospitals, Atenció primària.</a:t>
            </a:r>
          </a:p>
        </p:txBody>
      </p:sp>
      <p:sp>
        <p:nvSpPr>
          <p:cNvPr id="23" name="CuadroTexto 22">
            <a:extLst>
              <a:ext uri="{FF2B5EF4-FFF2-40B4-BE49-F238E27FC236}">
                <a16:creationId xmlns:a16="http://schemas.microsoft.com/office/drawing/2014/main" id="{0254D090-A5FA-465A-95F6-29F66AC4FBAE}"/>
              </a:ext>
            </a:extLst>
          </p:cNvPr>
          <p:cNvSpPr txBox="1"/>
          <p:nvPr/>
        </p:nvSpPr>
        <p:spPr>
          <a:xfrm>
            <a:off x="2333107" y="4963423"/>
            <a:ext cx="7154244" cy="461665"/>
          </a:xfrm>
          <a:prstGeom prst="rect">
            <a:avLst/>
          </a:prstGeom>
          <a:solidFill>
            <a:schemeClr val="bg2"/>
          </a:solidFill>
          <a:ln>
            <a:noFill/>
          </a:ln>
        </p:spPr>
        <p:txBody>
          <a:bodyPr wrap="square" rtlCol="0">
            <a:spAutoFit/>
          </a:bodyPr>
          <a:lstStyle/>
          <a:p>
            <a:pPr algn="ctr"/>
            <a:r>
              <a:rPr lang="ca-ES" sz="2400" dirty="0">
                <a:latin typeface="Arial Black" panose="020B0A04020102020204" pitchFamily="34" charset="0"/>
                <a:sym typeface="Wingdings 3" panose="05040102010807070707" pitchFamily="18" charset="2"/>
              </a:rPr>
              <a:t></a:t>
            </a:r>
            <a:r>
              <a:rPr lang="ca-ES" dirty="0">
                <a:latin typeface="Arial Black" panose="020B0A04020102020204" pitchFamily="34" charset="0"/>
                <a:sym typeface="Wingdings 3" panose="05040102010807070707" pitchFamily="18" charset="2"/>
              </a:rPr>
              <a:t> </a:t>
            </a:r>
            <a:r>
              <a:rPr lang="en-GB" dirty="0" err="1">
                <a:latin typeface="Arial Black" panose="020B0A04020102020204" pitchFamily="34" charset="0"/>
              </a:rPr>
              <a:t>Intermediació</a:t>
            </a:r>
            <a:r>
              <a:rPr lang="en-GB" dirty="0">
                <a:latin typeface="Arial Black" panose="020B0A04020102020204" pitchFamily="34" charset="0"/>
              </a:rPr>
              <a:t>: </a:t>
            </a:r>
            <a:r>
              <a:rPr lang="en-GB" dirty="0">
                <a:latin typeface="Arial Black" panose="020B0A04020102020204" pitchFamily="34" charset="0"/>
                <a:sym typeface="Wingdings 3" panose="05040102010807070707" pitchFamily="18" charset="2"/>
              </a:rPr>
              <a:t>  </a:t>
            </a:r>
            <a:r>
              <a:rPr lang="en-GB" dirty="0">
                <a:latin typeface="Arial Black" panose="020B0A04020102020204" pitchFamily="34" charset="0"/>
              </a:rPr>
              <a:t> </a:t>
            </a:r>
            <a:r>
              <a:rPr lang="en-GB" dirty="0" err="1">
                <a:latin typeface="Arial Black" panose="020B0A04020102020204" pitchFamily="34" charset="0"/>
              </a:rPr>
              <a:t>victimització</a:t>
            </a:r>
            <a:r>
              <a:rPr lang="en-GB" dirty="0">
                <a:latin typeface="Arial Black" panose="020B0A04020102020204" pitchFamily="34" charset="0"/>
              </a:rPr>
              <a:t> / re-</a:t>
            </a:r>
            <a:r>
              <a:rPr lang="en-GB" dirty="0" err="1">
                <a:latin typeface="Arial Black" panose="020B0A04020102020204" pitchFamily="34" charset="0"/>
              </a:rPr>
              <a:t>victimització</a:t>
            </a:r>
            <a:endParaRPr lang="en-GB" dirty="0">
              <a:latin typeface="Arial Black" panose="020B0A04020102020204" pitchFamily="34" charset="0"/>
            </a:endParaRPr>
          </a:p>
        </p:txBody>
      </p:sp>
      <p:sp>
        <p:nvSpPr>
          <p:cNvPr id="3" name="Marcador de pie de página 2">
            <a:extLst>
              <a:ext uri="{FF2B5EF4-FFF2-40B4-BE49-F238E27FC236}">
                <a16:creationId xmlns:a16="http://schemas.microsoft.com/office/drawing/2014/main" id="{D813F756-88E3-45F3-804A-061DC05B88EB}"/>
              </a:ext>
            </a:extLst>
          </p:cNvPr>
          <p:cNvSpPr>
            <a:spLocks noGrp="1"/>
          </p:cNvSpPr>
          <p:nvPr>
            <p:ph type="ftr" sz="quarter" idx="11"/>
          </p:nvPr>
        </p:nvSpPr>
        <p:spPr/>
        <p:txBody>
          <a:bodyPr/>
          <a:lstStyle/>
          <a:p>
            <a:r>
              <a:rPr lang="ca-ES"/>
              <a:t>Model BCN</a:t>
            </a:r>
          </a:p>
        </p:txBody>
      </p:sp>
    </p:spTree>
    <p:extLst>
      <p:ext uri="{BB962C8B-B14F-4D97-AF65-F5344CB8AC3E}">
        <p14:creationId xmlns:p14="http://schemas.microsoft.com/office/powerpoint/2010/main" val="24429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0648F1-9118-4BEB-8A8C-55F43FEBED98}"/>
              </a:ext>
            </a:extLst>
          </p:cNvPr>
          <p:cNvSpPr>
            <a:spLocks noGrp="1"/>
          </p:cNvSpPr>
          <p:nvPr>
            <p:ph type="title"/>
          </p:nvPr>
        </p:nvSpPr>
        <p:spPr>
          <a:xfrm>
            <a:off x="838200" y="2374034"/>
            <a:ext cx="10515600" cy="1325563"/>
          </a:xfrm>
        </p:spPr>
        <p:txBody>
          <a:bodyPr/>
          <a:lstStyle/>
          <a:p>
            <a:pPr algn="ctr"/>
            <a:r>
              <a:rPr lang="ca-ES" dirty="0"/>
              <a:t>Estratègia</a:t>
            </a:r>
          </a:p>
        </p:txBody>
      </p:sp>
      <p:sp>
        <p:nvSpPr>
          <p:cNvPr id="3" name="Marcador de fecha 2">
            <a:extLst>
              <a:ext uri="{FF2B5EF4-FFF2-40B4-BE49-F238E27FC236}">
                <a16:creationId xmlns:a16="http://schemas.microsoft.com/office/drawing/2014/main" id="{A9E789A5-C992-48C6-8D83-38A82CBE444B}"/>
              </a:ext>
            </a:extLst>
          </p:cNvPr>
          <p:cNvSpPr>
            <a:spLocks noGrp="1"/>
          </p:cNvSpPr>
          <p:nvPr>
            <p:ph type="dt" sz="half" idx="10"/>
          </p:nvPr>
        </p:nvSpPr>
        <p:spPr/>
        <p:txBody>
          <a:bodyPr/>
          <a:lstStyle/>
          <a:p>
            <a:fld id="{4C2A5DD1-885C-424F-BF8C-92CFE7DA3C1A}" type="datetime2">
              <a:rPr lang="ca-ES" smtClean="0"/>
              <a:t>dijous, 19 setembre de 2019</a:t>
            </a:fld>
            <a:endParaRPr lang="ca-ES"/>
          </a:p>
        </p:txBody>
      </p:sp>
      <p:sp>
        <p:nvSpPr>
          <p:cNvPr id="4" name="Marcador de pie de página 3">
            <a:extLst>
              <a:ext uri="{FF2B5EF4-FFF2-40B4-BE49-F238E27FC236}">
                <a16:creationId xmlns:a16="http://schemas.microsoft.com/office/drawing/2014/main" id="{E092EC4B-072F-4299-B88F-4A8DBDBA97F5}"/>
              </a:ext>
            </a:extLst>
          </p:cNvPr>
          <p:cNvSpPr>
            <a:spLocks noGrp="1"/>
          </p:cNvSpPr>
          <p:nvPr>
            <p:ph type="ftr" sz="quarter" idx="11"/>
          </p:nvPr>
        </p:nvSpPr>
        <p:spPr/>
        <p:txBody>
          <a:bodyPr/>
          <a:lstStyle/>
          <a:p>
            <a:r>
              <a:rPr lang="ca-ES"/>
              <a:t>Model BCN</a:t>
            </a:r>
          </a:p>
        </p:txBody>
      </p:sp>
      <p:sp>
        <p:nvSpPr>
          <p:cNvPr id="5" name="Marcador de número de diapositiva 4">
            <a:extLst>
              <a:ext uri="{FF2B5EF4-FFF2-40B4-BE49-F238E27FC236}">
                <a16:creationId xmlns:a16="http://schemas.microsoft.com/office/drawing/2014/main" id="{C46255EE-3671-42E2-B517-84F6917E22DD}"/>
              </a:ext>
            </a:extLst>
          </p:cNvPr>
          <p:cNvSpPr>
            <a:spLocks noGrp="1"/>
          </p:cNvSpPr>
          <p:nvPr>
            <p:ph type="sldNum" sz="quarter" idx="12"/>
          </p:nvPr>
        </p:nvSpPr>
        <p:spPr/>
        <p:txBody>
          <a:bodyPr/>
          <a:lstStyle/>
          <a:p>
            <a:fld id="{A16141FE-1E26-4942-B4D7-1D81C6F16BF5}" type="slidenum">
              <a:rPr lang="ca-ES" smtClean="0"/>
              <a:t>5</a:t>
            </a:fld>
            <a:endParaRPr lang="ca-ES"/>
          </a:p>
        </p:txBody>
      </p:sp>
      <p:pic>
        <p:nvPicPr>
          <p:cNvPr id="6" name="Picture 2" descr="Resultat d'imatges de consorci d'educació de barcelona">
            <a:extLst>
              <a:ext uri="{FF2B5EF4-FFF2-40B4-BE49-F238E27FC236}">
                <a16:creationId xmlns:a16="http://schemas.microsoft.com/office/drawing/2014/main" id="{7C2C78DB-E537-4A7E-AD3B-D06C250BF2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8" t="30162" r="6759" b="28465"/>
          <a:stretch/>
        </p:blipFill>
        <p:spPr bwMode="auto">
          <a:xfrm>
            <a:off x="397043" y="418628"/>
            <a:ext cx="2662657" cy="76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9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B26B209-9345-4D06-9C92-6D16DBE7B55D}"/>
              </a:ext>
            </a:extLst>
          </p:cNvPr>
          <p:cNvSpPr>
            <a:spLocks noGrp="1"/>
          </p:cNvSpPr>
          <p:nvPr>
            <p:ph type="dt" sz="half" idx="10"/>
          </p:nvPr>
        </p:nvSpPr>
        <p:spPr/>
        <p:txBody>
          <a:bodyPr/>
          <a:lstStyle/>
          <a:p>
            <a:fld id="{BD9D112E-638E-406F-859C-44777372ED2D}" type="datetime2">
              <a:rPr lang="ca-ES" smtClean="0"/>
              <a:t>dijous, 19 setembre de 2019</a:t>
            </a:fld>
            <a:endParaRPr lang="ca-ES"/>
          </a:p>
        </p:txBody>
      </p:sp>
      <p:sp>
        <p:nvSpPr>
          <p:cNvPr id="3" name="Marcador de pie de página 2">
            <a:extLst>
              <a:ext uri="{FF2B5EF4-FFF2-40B4-BE49-F238E27FC236}">
                <a16:creationId xmlns:a16="http://schemas.microsoft.com/office/drawing/2014/main" id="{19FF2758-C24C-4853-9E0B-1ED1ED36CF87}"/>
              </a:ext>
            </a:extLst>
          </p:cNvPr>
          <p:cNvSpPr>
            <a:spLocks noGrp="1"/>
          </p:cNvSpPr>
          <p:nvPr>
            <p:ph type="ftr" sz="quarter" idx="11"/>
          </p:nvPr>
        </p:nvSpPr>
        <p:spPr/>
        <p:txBody>
          <a:bodyPr/>
          <a:lstStyle/>
          <a:p>
            <a:r>
              <a:rPr lang="ca-ES"/>
              <a:t>Model BCN</a:t>
            </a:r>
          </a:p>
        </p:txBody>
      </p:sp>
      <p:sp>
        <p:nvSpPr>
          <p:cNvPr id="4" name="Marcador de número de diapositiva 3">
            <a:extLst>
              <a:ext uri="{FF2B5EF4-FFF2-40B4-BE49-F238E27FC236}">
                <a16:creationId xmlns:a16="http://schemas.microsoft.com/office/drawing/2014/main" id="{3EC32375-EAA8-4777-9923-65D3B15E3BE2}"/>
              </a:ext>
            </a:extLst>
          </p:cNvPr>
          <p:cNvSpPr>
            <a:spLocks noGrp="1"/>
          </p:cNvSpPr>
          <p:nvPr>
            <p:ph type="sldNum" sz="quarter" idx="12"/>
          </p:nvPr>
        </p:nvSpPr>
        <p:spPr/>
        <p:txBody>
          <a:bodyPr/>
          <a:lstStyle/>
          <a:p>
            <a:fld id="{A16141FE-1E26-4942-B4D7-1D81C6F16BF5}" type="slidenum">
              <a:rPr lang="ca-ES" smtClean="0"/>
              <a:t>6</a:t>
            </a:fld>
            <a:endParaRPr lang="ca-ES"/>
          </a:p>
        </p:txBody>
      </p:sp>
      <p:sp>
        <p:nvSpPr>
          <p:cNvPr id="31" name="Rectángulo 30">
            <a:extLst>
              <a:ext uri="{FF2B5EF4-FFF2-40B4-BE49-F238E27FC236}">
                <a16:creationId xmlns:a16="http://schemas.microsoft.com/office/drawing/2014/main" id="{F29F6B86-37FB-4E98-9F6E-ED06931ED431}"/>
              </a:ext>
            </a:extLst>
          </p:cNvPr>
          <p:cNvSpPr/>
          <p:nvPr/>
        </p:nvSpPr>
        <p:spPr>
          <a:xfrm>
            <a:off x="4972258" y="139648"/>
            <a:ext cx="2130574" cy="523220"/>
          </a:xfrm>
          <a:prstGeom prst="rect">
            <a:avLst/>
          </a:prstGeom>
          <a:noFill/>
          <a:ln>
            <a:solidFill>
              <a:srgbClr val="FFFF00"/>
            </a:solidFill>
          </a:ln>
        </p:spPr>
        <p:txBody>
          <a:bodyPr wrap="square">
            <a:spAutoFit/>
          </a:bodyPr>
          <a:lstStyle/>
          <a:p>
            <a:pPr algn="ctr"/>
            <a:r>
              <a:rPr lang="es-ES" sz="2800" b="1" dirty="0" err="1">
                <a:solidFill>
                  <a:srgbClr val="000000"/>
                </a:solidFill>
              </a:rPr>
              <a:t>Metodologia</a:t>
            </a:r>
            <a:endParaRPr lang="ca-ES" sz="28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831" y="3804532"/>
            <a:ext cx="3849187" cy="2272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903" y="1231620"/>
            <a:ext cx="2062619" cy="190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CuadroTexto 57">
            <a:extLst>
              <a:ext uri="{FF2B5EF4-FFF2-40B4-BE49-F238E27FC236}">
                <a16:creationId xmlns:a16="http://schemas.microsoft.com/office/drawing/2014/main" id="{58943479-627C-447F-8F07-B0C0C9F6D2FB}"/>
              </a:ext>
            </a:extLst>
          </p:cNvPr>
          <p:cNvSpPr txBox="1"/>
          <p:nvPr/>
        </p:nvSpPr>
        <p:spPr>
          <a:xfrm>
            <a:off x="1327354" y="3274473"/>
            <a:ext cx="713433" cy="461665"/>
          </a:xfrm>
          <a:prstGeom prst="rect">
            <a:avLst/>
          </a:prstGeom>
          <a:noFill/>
          <a:ln w="3175">
            <a:solidFill>
              <a:srgbClr val="FFFF00"/>
            </a:solidFill>
          </a:ln>
        </p:spPr>
        <p:txBody>
          <a:bodyPr wrap="square" rtlCol="0">
            <a:spAutoFit/>
          </a:bodyPr>
          <a:lstStyle/>
          <a:p>
            <a:pPr algn="ctr"/>
            <a:r>
              <a:rPr lang="ca-ES" sz="2400" b="1" dirty="0"/>
              <a:t>5R</a:t>
            </a:r>
            <a:r>
              <a:rPr lang="ca-ES" sz="2400" b="1" baseline="30000" dirty="0"/>
              <a:t>+</a:t>
            </a:r>
          </a:p>
        </p:txBody>
      </p:sp>
      <p:sp>
        <p:nvSpPr>
          <p:cNvPr id="6" name="QuadreDeText 5"/>
          <p:cNvSpPr txBox="1"/>
          <p:nvPr/>
        </p:nvSpPr>
        <p:spPr>
          <a:xfrm>
            <a:off x="1565346" y="5978993"/>
            <a:ext cx="2847975" cy="369332"/>
          </a:xfrm>
          <a:prstGeom prst="rect">
            <a:avLst/>
          </a:prstGeom>
          <a:noFill/>
        </p:spPr>
        <p:txBody>
          <a:bodyPr wrap="square" rtlCol="0">
            <a:spAutoFit/>
          </a:bodyPr>
          <a:lstStyle/>
          <a:p>
            <a:pPr algn="ctr"/>
            <a:r>
              <a:rPr lang="ca-ES" dirty="0"/>
              <a:t>Operativa: qui fa que i on.</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347" y="4369268"/>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 name="CuadroTexto 57">
            <a:extLst>
              <a:ext uri="{FF2B5EF4-FFF2-40B4-BE49-F238E27FC236}">
                <a16:creationId xmlns:a16="http://schemas.microsoft.com/office/drawing/2014/main" id="{58943479-627C-447F-8F07-B0C0C9F6D2FB}"/>
              </a:ext>
            </a:extLst>
          </p:cNvPr>
          <p:cNvSpPr txBox="1"/>
          <p:nvPr/>
        </p:nvSpPr>
        <p:spPr>
          <a:xfrm>
            <a:off x="3818978" y="4138435"/>
            <a:ext cx="713433" cy="461665"/>
          </a:xfrm>
          <a:prstGeom prst="rect">
            <a:avLst/>
          </a:prstGeom>
          <a:solidFill>
            <a:schemeClr val="bg1"/>
          </a:solidFill>
          <a:ln w="3175">
            <a:solidFill>
              <a:srgbClr val="FFFF00"/>
            </a:solidFill>
          </a:ln>
        </p:spPr>
        <p:txBody>
          <a:bodyPr wrap="square" rtlCol="0">
            <a:spAutoFit/>
          </a:bodyPr>
          <a:lstStyle/>
          <a:p>
            <a:pPr algn="ctr"/>
            <a:r>
              <a:rPr lang="ca-ES" sz="2400" b="1" dirty="0"/>
              <a:t>3W</a:t>
            </a:r>
            <a:endParaRPr lang="ca-ES" sz="2400" b="1" baseline="30000" dirty="0"/>
          </a:p>
        </p:txBody>
      </p:sp>
      <p:sp>
        <p:nvSpPr>
          <p:cNvPr id="14" name="Rectángulo 30">
            <a:extLst>
              <a:ext uri="{FF2B5EF4-FFF2-40B4-BE49-F238E27FC236}">
                <a16:creationId xmlns:a16="http://schemas.microsoft.com/office/drawing/2014/main" id="{F29F6B86-37FB-4E98-9F6E-ED06931ED431}"/>
              </a:ext>
            </a:extLst>
          </p:cNvPr>
          <p:cNvSpPr/>
          <p:nvPr/>
        </p:nvSpPr>
        <p:spPr>
          <a:xfrm>
            <a:off x="1250576" y="728375"/>
            <a:ext cx="1042639" cy="338554"/>
          </a:xfrm>
          <a:prstGeom prst="rect">
            <a:avLst/>
          </a:prstGeom>
          <a:solidFill>
            <a:srgbClr val="FFFF00"/>
          </a:solidFill>
          <a:ln w="3175">
            <a:solidFill>
              <a:srgbClr val="FFFF00"/>
            </a:solidFill>
          </a:ln>
        </p:spPr>
        <p:txBody>
          <a:bodyPr wrap="square">
            <a:spAutoFit/>
          </a:bodyPr>
          <a:lstStyle/>
          <a:p>
            <a:pPr algn="ctr"/>
            <a:r>
              <a:rPr lang="es-ES" sz="1600" b="1" dirty="0">
                <a:solidFill>
                  <a:srgbClr val="000000"/>
                </a:solidFill>
              </a:rPr>
              <a:t>Global</a:t>
            </a:r>
            <a:endParaRPr lang="ca-ES" sz="1600" b="1" dirty="0"/>
          </a:p>
        </p:txBody>
      </p:sp>
      <p:sp>
        <p:nvSpPr>
          <p:cNvPr id="5" name="Rectangle 4"/>
          <p:cNvSpPr/>
          <p:nvPr/>
        </p:nvSpPr>
        <p:spPr>
          <a:xfrm>
            <a:off x="1250575" y="1066929"/>
            <a:ext cx="3721683" cy="5281395"/>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QuadreDeText 15"/>
          <p:cNvSpPr txBox="1"/>
          <p:nvPr/>
        </p:nvSpPr>
        <p:spPr>
          <a:xfrm>
            <a:off x="1546348" y="3709474"/>
            <a:ext cx="2847975" cy="369332"/>
          </a:xfrm>
          <a:prstGeom prst="rect">
            <a:avLst/>
          </a:prstGeom>
          <a:noFill/>
        </p:spPr>
        <p:txBody>
          <a:bodyPr wrap="square" rtlCol="0">
            <a:spAutoFit/>
          </a:bodyPr>
          <a:lstStyle/>
          <a:p>
            <a:pPr algn="ctr"/>
            <a:r>
              <a:rPr lang="ca-ES" dirty="0"/>
              <a:t>Metodologia: fases</a:t>
            </a:r>
          </a:p>
        </p:txBody>
      </p:sp>
      <p:sp>
        <p:nvSpPr>
          <p:cNvPr id="17" name="Rectangle 16"/>
          <p:cNvSpPr/>
          <p:nvPr/>
        </p:nvSpPr>
        <p:spPr>
          <a:xfrm>
            <a:off x="7219742" y="1081252"/>
            <a:ext cx="4110318" cy="5281395"/>
          </a:xfrm>
          <a:prstGeom prst="rect">
            <a:avLst/>
          </a:prstGeom>
          <a:no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Rectángulo 30">
            <a:extLst>
              <a:ext uri="{FF2B5EF4-FFF2-40B4-BE49-F238E27FC236}">
                <a16:creationId xmlns:a16="http://schemas.microsoft.com/office/drawing/2014/main" id="{F29F6B86-37FB-4E98-9F6E-ED06931ED431}"/>
              </a:ext>
            </a:extLst>
          </p:cNvPr>
          <p:cNvSpPr/>
          <p:nvPr/>
        </p:nvSpPr>
        <p:spPr>
          <a:xfrm>
            <a:off x="7219742" y="728375"/>
            <a:ext cx="1042639" cy="338554"/>
          </a:xfrm>
          <a:prstGeom prst="rect">
            <a:avLst/>
          </a:prstGeom>
          <a:solidFill>
            <a:srgbClr val="FFFF00"/>
          </a:solidFill>
          <a:ln w="3175">
            <a:solidFill>
              <a:srgbClr val="FFFF00"/>
            </a:solidFill>
          </a:ln>
        </p:spPr>
        <p:txBody>
          <a:bodyPr wrap="square">
            <a:spAutoFit/>
          </a:bodyPr>
          <a:lstStyle/>
          <a:p>
            <a:pPr algn="ctr"/>
            <a:r>
              <a:rPr lang="es-ES" sz="1600" b="1" dirty="0" err="1">
                <a:solidFill>
                  <a:srgbClr val="000000"/>
                </a:solidFill>
              </a:rPr>
              <a:t>postIMA</a:t>
            </a:r>
            <a:endParaRPr lang="ca-ES" sz="1600" b="1" dirty="0"/>
          </a:p>
        </p:txBody>
      </p:sp>
      <p:sp>
        <p:nvSpPr>
          <p:cNvPr id="20" name="QuadreDeText 15">
            <a:extLst>
              <a:ext uri="{FF2B5EF4-FFF2-40B4-BE49-F238E27FC236}">
                <a16:creationId xmlns:a16="http://schemas.microsoft.com/office/drawing/2014/main" id="{335E9F45-6E6C-4FC0-BF1F-07EACC4E754A}"/>
              </a:ext>
            </a:extLst>
          </p:cNvPr>
          <p:cNvSpPr txBox="1"/>
          <p:nvPr/>
        </p:nvSpPr>
        <p:spPr>
          <a:xfrm>
            <a:off x="7338831" y="6001340"/>
            <a:ext cx="3849187" cy="276999"/>
          </a:xfrm>
          <a:prstGeom prst="rect">
            <a:avLst/>
          </a:prstGeom>
          <a:noFill/>
        </p:spPr>
        <p:txBody>
          <a:bodyPr wrap="square" rtlCol="0">
            <a:spAutoFit/>
          </a:bodyPr>
          <a:lstStyle/>
          <a:p>
            <a:pPr algn="ctr"/>
            <a:r>
              <a:rPr lang="ca-ES" sz="1200" dirty="0"/>
              <a:t>Cronologia de l’afectació psicològica</a:t>
            </a:r>
          </a:p>
        </p:txBody>
      </p:sp>
      <p:sp>
        <p:nvSpPr>
          <p:cNvPr id="24" name="CuadroTexto 23">
            <a:extLst>
              <a:ext uri="{FF2B5EF4-FFF2-40B4-BE49-F238E27FC236}">
                <a16:creationId xmlns:a16="http://schemas.microsoft.com/office/drawing/2014/main" id="{DE47DB88-B3DD-4CB3-88C2-B3882B70D027}"/>
              </a:ext>
            </a:extLst>
          </p:cNvPr>
          <p:cNvSpPr txBox="1"/>
          <p:nvPr/>
        </p:nvSpPr>
        <p:spPr>
          <a:xfrm>
            <a:off x="8054100" y="3077282"/>
            <a:ext cx="2234223" cy="461665"/>
          </a:xfrm>
          <a:prstGeom prst="rect">
            <a:avLst/>
          </a:prstGeom>
          <a:noFill/>
        </p:spPr>
        <p:txBody>
          <a:bodyPr wrap="square" rtlCol="0">
            <a:spAutoFit/>
          </a:bodyPr>
          <a:lstStyle/>
          <a:p>
            <a:pPr algn="ctr"/>
            <a:r>
              <a:rPr lang="ca-ES" sz="1200" dirty="0"/>
              <a:t>Nivells d’atenció IASC, </a:t>
            </a:r>
            <a:r>
              <a:rPr lang="ca-ES" sz="1200" i="1" dirty="0"/>
              <a:t>Inter-</a:t>
            </a:r>
            <a:r>
              <a:rPr lang="ca-ES" sz="1200" i="1" dirty="0" err="1"/>
              <a:t>Agency</a:t>
            </a:r>
            <a:r>
              <a:rPr lang="ca-ES" sz="1200" i="1" dirty="0"/>
              <a:t> </a:t>
            </a:r>
            <a:r>
              <a:rPr lang="ca-ES" sz="1200" i="1" dirty="0" err="1"/>
              <a:t>Standing</a:t>
            </a:r>
            <a:r>
              <a:rPr lang="ca-ES" sz="1200" i="1" dirty="0"/>
              <a:t> </a:t>
            </a:r>
            <a:r>
              <a:rPr lang="ca-ES" sz="1200" i="1" dirty="0" err="1"/>
              <a:t>Committee</a:t>
            </a:r>
            <a:endParaRPr lang="ca-ES" sz="1200" dirty="0"/>
          </a:p>
        </p:txBody>
      </p:sp>
      <p:grpSp>
        <p:nvGrpSpPr>
          <p:cNvPr id="23" name="Grupo 22">
            <a:extLst>
              <a:ext uri="{FF2B5EF4-FFF2-40B4-BE49-F238E27FC236}">
                <a16:creationId xmlns:a16="http://schemas.microsoft.com/office/drawing/2014/main" id="{5C189D31-372D-4723-8DE2-4D730818F763}"/>
              </a:ext>
            </a:extLst>
          </p:cNvPr>
          <p:cNvGrpSpPr/>
          <p:nvPr/>
        </p:nvGrpSpPr>
        <p:grpSpPr>
          <a:xfrm>
            <a:off x="1370739" y="1106056"/>
            <a:ext cx="3967339" cy="2322944"/>
            <a:chOff x="4846725" y="2126482"/>
            <a:chExt cx="3967339" cy="2322944"/>
          </a:xfrm>
        </p:grpSpPr>
        <p:sp>
          <p:nvSpPr>
            <p:cNvPr id="25" name="Rombe 16">
              <a:extLst>
                <a:ext uri="{FF2B5EF4-FFF2-40B4-BE49-F238E27FC236}">
                  <a16:creationId xmlns:a16="http://schemas.microsoft.com/office/drawing/2014/main" id="{A97778F3-5F5C-4DF8-9063-436FF55135F0}"/>
                </a:ext>
              </a:extLst>
            </p:cNvPr>
            <p:cNvSpPr/>
            <p:nvPr/>
          </p:nvSpPr>
          <p:spPr>
            <a:xfrm>
              <a:off x="4878707" y="2607259"/>
              <a:ext cx="914400" cy="84124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100" b="1" dirty="0"/>
            </a:p>
          </p:txBody>
        </p:sp>
        <p:sp>
          <p:nvSpPr>
            <p:cNvPr id="26" name="Rombe 17">
              <a:extLst>
                <a:ext uri="{FF2B5EF4-FFF2-40B4-BE49-F238E27FC236}">
                  <a16:creationId xmlns:a16="http://schemas.microsoft.com/office/drawing/2014/main" id="{09D5EAB9-A396-47AE-ADAB-AB635891F942}"/>
                </a:ext>
              </a:extLst>
            </p:cNvPr>
            <p:cNvSpPr/>
            <p:nvPr/>
          </p:nvSpPr>
          <p:spPr>
            <a:xfrm>
              <a:off x="7071229" y="2587752"/>
              <a:ext cx="914400" cy="841248"/>
            </a:xfrm>
            <a:prstGeom prst="diamon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100" b="1" dirty="0"/>
            </a:p>
          </p:txBody>
        </p:sp>
        <p:sp>
          <p:nvSpPr>
            <p:cNvPr id="27" name="Rombe 18">
              <a:extLst>
                <a:ext uri="{FF2B5EF4-FFF2-40B4-BE49-F238E27FC236}">
                  <a16:creationId xmlns:a16="http://schemas.microsoft.com/office/drawing/2014/main" id="{B7F627F2-C131-44BE-9AF5-C134EAE4BD66}"/>
                </a:ext>
              </a:extLst>
            </p:cNvPr>
            <p:cNvSpPr/>
            <p:nvPr/>
          </p:nvSpPr>
          <p:spPr>
            <a:xfrm>
              <a:off x="5989404" y="3608178"/>
              <a:ext cx="914400" cy="841248"/>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100" b="1" dirty="0"/>
            </a:p>
          </p:txBody>
        </p:sp>
        <p:sp>
          <p:nvSpPr>
            <p:cNvPr id="28" name="Rombe 19">
              <a:extLst>
                <a:ext uri="{FF2B5EF4-FFF2-40B4-BE49-F238E27FC236}">
                  <a16:creationId xmlns:a16="http://schemas.microsoft.com/office/drawing/2014/main" id="{68F30FE8-93DE-4F07-8688-29B8A80769D2}"/>
                </a:ext>
              </a:extLst>
            </p:cNvPr>
            <p:cNvSpPr/>
            <p:nvPr/>
          </p:nvSpPr>
          <p:spPr>
            <a:xfrm>
              <a:off x="5429979" y="3104107"/>
              <a:ext cx="914400" cy="841248"/>
            </a:xfrm>
            <a:prstGeom prst="diamon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100" b="1" dirty="0"/>
            </a:p>
          </p:txBody>
        </p:sp>
        <p:sp>
          <p:nvSpPr>
            <p:cNvPr id="29" name="Rombe 20">
              <a:extLst>
                <a:ext uri="{FF2B5EF4-FFF2-40B4-BE49-F238E27FC236}">
                  <a16:creationId xmlns:a16="http://schemas.microsoft.com/office/drawing/2014/main" id="{902F9766-F003-4E21-B77C-8BF099F7DA44}"/>
                </a:ext>
              </a:extLst>
            </p:cNvPr>
            <p:cNvSpPr/>
            <p:nvPr/>
          </p:nvSpPr>
          <p:spPr>
            <a:xfrm>
              <a:off x="6520906" y="3104107"/>
              <a:ext cx="914400" cy="841248"/>
            </a:xfrm>
            <a:prstGeom prst="diamon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100" b="1" dirty="0"/>
            </a:p>
          </p:txBody>
        </p:sp>
        <p:sp>
          <p:nvSpPr>
            <p:cNvPr id="30" name="QuadreDeText 26">
              <a:extLst>
                <a:ext uri="{FF2B5EF4-FFF2-40B4-BE49-F238E27FC236}">
                  <a16:creationId xmlns:a16="http://schemas.microsoft.com/office/drawing/2014/main" id="{D61881C8-D7FE-4662-A3C4-508F37146AD9}"/>
                </a:ext>
              </a:extLst>
            </p:cNvPr>
            <p:cNvSpPr txBox="1"/>
            <p:nvPr/>
          </p:nvSpPr>
          <p:spPr>
            <a:xfrm>
              <a:off x="5429980" y="3387214"/>
              <a:ext cx="914400" cy="261610"/>
            </a:xfrm>
            <a:prstGeom prst="rect">
              <a:avLst/>
            </a:prstGeom>
            <a:noFill/>
          </p:spPr>
          <p:txBody>
            <a:bodyPr wrap="square" rtlCol="0">
              <a:spAutoFit/>
            </a:bodyPr>
            <a:lstStyle/>
            <a:p>
              <a:pPr algn="ctr"/>
              <a:r>
                <a:rPr lang="ca-ES" sz="1100" b="1" dirty="0"/>
                <a:t>RESPOSTA</a:t>
              </a:r>
            </a:p>
          </p:txBody>
        </p:sp>
        <p:sp>
          <p:nvSpPr>
            <p:cNvPr id="32" name="QuadreDeText 27">
              <a:extLst>
                <a:ext uri="{FF2B5EF4-FFF2-40B4-BE49-F238E27FC236}">
                  <a16:creationId xmlns:a16="http://schemas.microsoft.com/office/drawing/2014/main" id="{548072C3-0480-4098-9ED4-B29163E750C8}"/>
                </a:ext>
              </a:extLst>
            </p:cNvPr>
            <p:cNvSpPr txBox="1"/>
            <p:nvPr/>
          </p:nvSpPr>
          <p:spPr>
            <a:xfrm>
              <a:off x="4878707" y="2897078"/>
              <a:ext cx="914400" cy="261610"/>
            </a:xfrm>
            <a:prstGeom prst="rect">
              <a:avLst/>
            </a:prstGeom>
            <a:noFill/>
          </p:spPr>
          <p:txBody>
            <a:bodyPr wrap="square" rtlCol="0">
              <a:spAutoFit/>
            </a:bodyPr>
            <a:lstStyle/>
            <a:p>
              <a:pPr algn="ctr"/>
              <a:r>
                <a:rPr lang="ca-ES" sz="1100" b="1" dirty="0"/>
                <a:t>REDUCCIÓ</a:t>
              </a:r>
            </a:p>
          </p:txBody>
        </p:sp>
        <p:sp>
          <p:nvSpPr>
            <p:cNvPr id="33" name="QuadreDeText 28">
              <a:extLst>
                <a:ext uri="{FF2B5EF4-FFF2-40B4-BE49-F238E27FC236}">
                  <a16:creationId xmlns:a16="http://schemas.microsoft.com/office/drawing/2014/main" id="{570A20D0-A8F1-4065-A331-584EB609A477}"/>
                </a:ext>
              </a:extLst>
            </p:cNvPr>
            <p:cNvSpPr txBox="1"/>
            <p:nvPr/>
          </p:nvSpPr>
          <p:spPr>
            <a:xfrm>
              <a:off x="5989404" y="3897997"/>
              <a:ext cx="914400" cy="261610"/>
            </a:xfrm>
            <a:prstGeom prst="rect">
              <a:avLst/>
            </a:prstGeom>
            <a:noFill/>
          </p:spPr>
          <p:txBody>
            <a:bodyPr wrap="square" rtlCol="0">
              <a:spAutoFit/>
            </a:bodyPr>
            <a:lstStyle/>
            <a:p>
              <a:pPr algn="ctr"/>
              <a:r>
                <a:rPr lang="ca-ES" sz="1100" b="1" dirty="0"/>
                <a:t>REACCIÓ</a:t>
              </a:r>
            </a:p>
          </p:txBody>
        </p:sp>
        <p:sp>
          <p:nvSpPr>
            <p:cNvPr id="34" name="QuadreDeText 29">
              <a:extLst>
                <a:ext uri="{FF2B5EF4-FFF2-40B4-BE49-F238E27FC236}">
                  <a16:creationId xmlns:a16="http://schemas.microsoft.com/office/drawing/2014/main" id="{172A7187-9F4D-481B-A2EB-DC8B8D6D2F3B}"/>
                </a:ext>
              </a:extLst>
            </p:cNvPr>
            <p:cNvSpPr txBox="1"/>
            <p:nvPr/>
          </p:nvSpPr>
          <p:spPr>
            <a:xfrm>
              <a:off x="6446322" y="3393926"/>
              <a:ext cx="1082108" cy="261610"/>
            </a:xfrm>
            <a:prstGeom prst="rect">
              <a:avLst/>
            </a:prstGeom>
            <a:noFill/>
          </p:spPr>
          <p:txBody>
            <a:bodyPr wrap="square" rtlCol="0">
              <a:spAutoFit/>
            </a:bodyPr>
            <a:lstStyle/>
            <a:p>
              <a:pPr algn="ctr"/>
              <a:r>
                <a:rPr lang="ca-ES" sz="1100" b="1" dirty="0"/>
                <a:t>RECUPERACIÓ</a:t>
              </a:r>
            </a:p>
          </p:txBody>
        </p:sp>
        <p:sp>
          <p:nvSpPr>
            <p:cNvPr id="35" name="QuadreDeText 30">
              <a:extLst>
                <a:ext uri="{FF2B5EF4-FFF2-40B4-BE49-F238E27FC236}">
                  <a16:creationId xmlns:a16="http://schemas.microsoft.com/office/drawing/2014/main" id="{2A1C3C5F-053A-4B65-ACF6-E043CC9DA077}"/>
                </a:ext>
              </a:extLst>
            </p:cNvPr>
            <p:cNvSpPr txBox="1"/>
            <p:nvPr/>
          </p:nvSpPr>
          <p:spPr>
            <a:xfrm>
              <a:off x="7071229" y="2877571"/>
              <a:ext cx="914401" cy="261610"/>
            </a:xfrm>
            <a:prstGeom prst="rect">
              <a:avLst/>
            </a:prstGeom>
            <a:noFill/>
          </p:spPr>
          <p:txBody>
            <a:bodyPr wrap="square" rtlCol="0">
              <a:spAutoFit/>
            </a:bodyPr>
            <a:lstStyle/>
            <a:p>
              <a:pPr algn="ctr"/>
              <a:r>
                <a:rPr lang="ca-ES" sz="1100" b="1" dirty="0"/>
                <a:t>REVISIÓ</a:t>
              </a:r>
            </a:p>
          </p:txBody>
        </p:sp>
        <p:sp>
          <p:nvSpPr>
            <p:cNvPr id="36" name="Rombe 31">
              <a:extLst>
                <a:ext uri="{FF2B5EF4-FFF2-40B4-BE49-F238E27FC236}">
                  <a16:creationId xmlns:a16="http://schemas.microsoft.com/office/drawing/2014/main" id="{108E5763-D25F-42D3-925E-768D4823AF4F}"/>
                </a:ext>
              </a:extLst>
            </p:cNvPr>
            <p:cNvSpPr/>
            <p:nvPr/>
          </p:nvSpPr>
          <p:spPr>
            <a:xfrm>
              <a:off x="5989122" y="2611124"/>
              <a:ext cx="914400" cy="841248"/>
            </a:xfrm>
            <a:prstGeom prst="diamond">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100" b="1" dirty="0"/>
            </a:p>
          </p:txBody>
        </p:sp>
        <p:sp>
          <p:nvSpPr>
            <p:cNvPr id="37" name="QuadreDeText 32">
              <a:extLst>
                <a:ext uri="{FF2B5EF4-FFF2-40B4-BE49-F238E27FC236}">
                  <a16:creationId xmlns:a16="http://schemas.microsoft.com/office/drawing/2014/main" id="{F5ACEB49-03D7-4DC3-9482-20114B411C9E}"/>
                </a:ext>
              </a:extLst>
            </p:cNvPr>
            <p:cNvSpPr txBox="1"/>
            <p:nvPr/>
          </p:nvSpPr>
          <p:spPr>
            <a:xfrm>
              <a:off x="5989122" y="2900943"/>
              <a:ext cx="914401" cy="261610"/>
            </a:xfrm>
            <a:prstGeom prst="rect">
              <a:avLst/>
            </a:prstGeom>
            <a:noFill/>
          </p:spPr>
          <p:txBody>
            <a:bodyPr wrap="square" rtlCol="0">
              <a:spAutoFit/>
            </a:bodyPr>
            <a:lstStyle/>
            <a:p>
              <a:pPr algn="ctr"/>
              <a:r>
                <a:rPr lang="ca-ES" sz="1100" b="1" dirty="0"/>
                <a:t>RESILIÈNCIA</a:t>
              </a:r>
            </a:p>
          </p:txBody>
        </p:sp>
        <p:sp>
          <p:nvSpPr>
            <p:cNvPr id="38" name="Rectángulo 37">
              <a:extLst>
                <a:ext uri="{FF2B5EF4-FFF2-40B4-BE49-F238E27FC236}">
                  <a16:creationId xmlns:a16="http://schemas.microsoft.com/office/drawing/2014/main" id="{2121B36E-A7F3-4E8E-A4FB-314BC182998A}"/>
                </a:ext>
              </a:extLst>
            </p:cNvPr>
            <p:cNvSpPr/>
            <p:nvPr/>
          </p:nvSpPr>
          <p:spPr>
            <a:xfrm rot="2553733">
              <a:off x="5063238" y="4130364"/>
              <a:ext cx="1656352" cy="209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39" name="Pentàgon 21">
              <a:extLst>
                <a:ext uri="{FF2B5EF4-FFF2-40B4-BE49-F238E27FC236}">
                  <a16:creationId xmlns:a16="http://schemas.microsoft.com/office/drawing/2014/main" id="{C1E1B659-54E8-40A4-8E4B-5E7CBB4E9A14}"/>
                </a:ext>
              </a:extLst>
            </p:cNvPr>
            <p:cNvSpPr/>
            <p:nvPr/>
          </p:nvSpPr>
          <p:spPr>
            <a:xfrm rot="19047482">
              <a:off x="6279502" y="4073987"/>
              <a:ext cx="1500389" cy="19580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b="1" dirty="0"/>
                <a:t>EXECUCIÓ</a:t>
              </a:r>
            </a:p>
          </p:txBody>
        </p:sp>
        <p:sp>
          <p:nvSpPr>
            <p:cNvPr id="40" name="Flecha: circular 39">
              <a:extLst>
                <a:ext uri="{FF2B5EF4-FFF2-40B4-BE49-F238E27FC236}">
                  <a16:creationId xmlns:a16="http://schemas.microsoft.com/office/drawing/2014/main" id="{DF5F55E1-7920-4C61-BE27-330FB16AB675}"/>
                </a:ext>
              </a:extLst>
            </p:cNvPr>
            <p:cNvSpPr/>
            <p:nvPr/>
          </p:nvSpPr>
          <p:spPr>
            <a:xfrm flipH="1">
              <a:off x="5429979" y="2126482"/>
              <a:ext cx="1979206" cy="1260732"/>
            </a:xfrm>
            <a:prstGeom prst="circularArrow">
              <a:avLst>
                <a:gd name="adj1" fmla="val 12500"/>
                <a:gd name="adj2" fmla="val 1142319"/>
                <a:gd name="adj3" fmla="val 20457681"/>
                <a:gd name="adj4" fmla="val 10800000"/>
                <a:gd name="adj5" fmla="val 128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chemeClr val="tx1"/>
                </a:solidFill>
              </a:endParaRPr>
            </a:p>
          </p:txBody>
        </p:sp>
        <p:sp>
          <p:nvSpPr>
            <p:cNvPr id="41" name="QuadreDeText 25">
              <a:extLst>
                <a:ext uri="{FF2B5EF4-FFF2-40B4-BE49-F238E27FC236}">
                  <a16:creationId xmlns:a16="http://schemas.microsoft.com/office/drawing/2014/main" id="{1F429731-B3C8-46CD-8762-1D2A5BF5A64C}"/>
                </a:ext>
              </a:extLst>
            </p:cNvPr>
            <p:cNvSpPr txBox="1"/>
            <p:nvPr/>
          </p:nvSpPr>
          <p:spPr>
            <a:xfrm>
              <a:off x="5729398" y="2372203"/>
              <a:ext cx="1433848" cy="261610"/>
            </a:xfrm>
            <a:prstGeom prst="rect">
              <a:avLst/>
            </a:prstGeom>
            <a:noFill/>
            <a:ln>
              <a:noFill/>
            </a:ln>
          </p:spPr>
          <p:txBody>
            <a:bodyPr wrap="square" rtlCol="0">
              <a:spAutoFit/>
            </a:bodyPr>
            <a:lstStyle/>
            <a:p>
              <a:pPr algn="ctr"/>
              <a:r>
                <a:rPr lang="ca-ES" sz="1100" b="1" dirty="0"/>
                <a:t>REFORÇ</a:t>
              </a:r>
            </a:p>
          </p:txBody>
        </p:sp>
        <p:sp>
          <p:nvSpPr>
            <p:cNvPr id="42" name="Flecha: doblada hacia arriba 41">
              <a:extLst>
                <a:ext uri="{FF2B5EF4-FFF2-40B4-BE49-F238E27FC236}">
                  <a16:creationId xmlns:a16="http://schemas.microsoft.com/office/drawing/2014/main" id="{F2372D9E-3C10-4378-9DBF-2E2CC6E27C94}"/>
                </a:ext>
              </a:extLst>
            </p:cNvPr>
            <p:cNvSpPr/>
            <p:nvPr/>
          </p:nvSpPr>
          <p:spPr>
            <a:xfrm rot="18955879">
              <a:off x="7410195" y="3094059"/>
              <a:ext cx="476858" cy="534101"/>
            </a:xfrm>
            <a:prstGeom prst="bentUpArrow">
              <a:avLst>
                <a:gd name="adj1" fmla="val 39951"/>
                <a:gd name="adj2" fmla="val 25000"/>
                <a:gd name="adj3" fmla="val 272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3" name="Flecha: doblada hacia arriba 42">
              <a:extLst>
                <a:ext uri="{FF2B5EF4-FFF2-40B4-BE49-F238E27FC236}">
                  <a16:creationId xmlns:a16="http://schemas.microsoft.com/office/drawing/2014/main" id="{C577EAD9-218E-4FC3-B1C2-ED019E7687F0}"/>
                </a:ext>
              </a:extLst>
            </p:cNvPr>
            <p:cNvSpPr/>
            <p:nvPr/>
          </p:nvSpPr>
          <p:spPr>
            <a:xfrm rot="7997115">
              <a:off x="4922785" y="3161950"/>
              <a:ext cx="476858" cy="534101"/>
            </a:xfrm>
            <a:prstGeom prst="bentUpArrow">
              <a:avLst>
                <a:gd name="adj1" fmla="val 39951"/>
                <a:gd name="adj2" fmla="val 25000"/>
                <a:gd name="adj3" fmla="val 2725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p>
          </p:txBody>
        </p:sp>
        <p:sp>
          <p:nvSpPr>
            <p:cNvPr id="44" name="QuadreDeText 25">
              <a:extLst>
                <a:ext uri="{FF2B5EF4-FFF2-40B4-BE49-F238E27FC236}">
                  <a16:creationId xmlns:a16="http://schemas.microsoft.com/office/drawing/2014/main" id="{C92C52D7-F4D9-41DF-9864-D722278B5489}"/>
                </a:ext>
              </a:extLst>
            </p:cNvPr>
            <p:cNvSpPr txBox="1"/>
            <p:nvPr/>
          </p:nvSpPr>
          <p:spPr>
            <a:xfrm rot="2645810">
              <a:off x="4846725" y="3342140"/>
              <a:ext cx="431898" cy="261610"/>
            </a:xfrm>
            <a:prstGeom prst="rect">
              <a:avLst/>
            </a:prstGeom>
            <a:noFill/>
            <a:ln>
              <a:noFill/>
            </a:ln>
          </p:spPr>
          <p:txBody>
            <a:bodyPr wrap="square" rtlCol="0">
              <a:spAutoFit/>
            </a:bodyPr>
            <a:lstStyle/>
            <a:p>
              <a:pPr algn="ctr"/>
              <a:r>
                <a:rPr lang="ca-ES" sz="1100" b="1" dirty="0">
                  <a:solidFill>
                    <a:schemeClr val="bg1"/>
                  </a:solidFill>
                </a:rPr>
                <a:t>PLA</a:t>
              </a:r>
            </a:p>
          </p:txBody>
        </p:sp>
        <p:sp>
          <p:nvSpPr>
            <p:cNvPr id="45" name="QuadreDeText 25">
              <a:extLst>
                <a:ext uri="{FF2B5EF4-FFF2-40B4-BE49-F238E27FC236}">
                  <a16:creationId xmlns:a16="http://schemas.microsoft.com/office/drawing/2014/main" id="{BF0E7E0F-EBD6-4415-A02D-2AD3B0C2C414}"/>
                </a:ext>
              </a:extLst>
            </p:cNvPr>
            <p:cNvSpPr txBox="1"/>
            <p:nvPr/>
          </p:nvSpPr>
          <p:spPr>
            <a:xfrm rot="18957484">
              <a:off x="7380216" y="3041885"/>
              <a:ext cx="1433848" cy="261610"/>
            </a:xfrm>
            <a:prstGeom prst="rect">
              <a:avLst/>
            </a:prstGeom>
            <a:noFill/>
            <a:ln>
              <a:noFill/>
            </a:ln>
          </p:spPr>
          <p:txBody>
            <a:bodyPr wrap="square" rtlCol="0">
              <a:spAutoFit/>
            </a:bodyPr>
            <a:lstStyle/>
            <a:p>
              <a:r>
                <a:rPr lang="ca-ES" sz="1100" b="1" dirty="0"/>
                <a:t>LLIÇONS APRESES</a:t>
              </a:r>
            </a:p>
          </p:txBody>
        </p:sp>
        <p:sp>
          <p:nvSpPr>
            <p:cNvPr id="46" name="Pentàgon 21">
              <a:extLst>
                <a:ext uri="{FF2B5EF4-FFF2-40B4-BE49-F238E27FC236}">
                  <a16:creationId xmlns:a16="http://schemas.microsoft.com/office/drawing/2014/main" id="{038B9C3C-083B-4D90-BD5E-DC314D0F7C11}"/>
                </a:ext>
              </a:extLst>
            </p:cNvPr>
            <p:cNvSpPr/>
            <p:nvPr/>
          </p:nvSpPr>
          <p:spPr>
            <a:xfrm rot="2530933">
              <a:off x="5100623" y="4114294"/>
              <a:ext cx="1500389" cy="1958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b="1" dirty="0"/>
                <a:t>ORDENACIÓ</a:t>
              </a:r>
            </a:p>
          </p:txBody>
        </p:sp>
      </p:grpSp>
    </p:spTree>
    <p:extLst>
      <p:ext uri="{BB962C8B-B14F-4D97-AF65-F5344CB8AC3E}">
        <p14:creationId xmlns:p14="http://schemas.microsoft.com/office/powerpoint/2010/main" val="284057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solidFill>
            <a:schemeClr val="bg1"/>
          </a:solidFill>
        </p:spPr>
        <p:txBody>
          <a:bodyPr/>
          <a:lstStyle/>
          <a:p>
            <a:fld id="{718898E1-D796-4A5E-92A7-01D6DFF765DF}" type="datetime2">
              <a:rPr lang="ca-ES" smtClean="0"/>
              <a:t>dijous, 19 setembre de 2019</a:t>
            </a:fld>
            <a:endParaRPr lang="ca-ES" dirty="0"/>
          </a:p>
        </p:txBody>
      </p:sp>
      <p:sp>
        <p:nvSpPr>
          <p:cNvPr id="4" name="3 Marcador de número de diapositiva"/>
          <p:cNvSpPr>
            <a:spLocks noGrp="1"/>
          </p:cNvSpPr>
          <p:nvPr>
            <p:ph type="sldNum" sz="quarter" idx="12"/>
          </p:nvPr>
        </p:nvSpPr>
        <p:spPr/>
        <p:txBody>
          <a:bodyPr/>
          <a:lstStyle/>
          <a:p>
            <a:fld id="{A56A3A19-4D53-4972-B93C-F4989C2A8224}" type="slidenum">
              <a:rPr lang="ca-ES" smtClean="0"/>
              <a:t>7</a:t>
            </a:fld>
            <a:endParaRPr lang="ca-ES" dirty="0"/>
          </a:p>
        </p:txBody>
      </p:sp>
      <p:sp>
        <p:nvSpPr>
          <p:cNvPr id="59" name="Rectángulo 58">
            <a:extLst>
              <a:ext uri="{FF2B5EF4-FFF2-40B4-BE49-F238E27FC236}">
                <a16:creationId xmlns:a16="http://schemas.microsoft.com/office/drawing/2014/main" id="{D727BC68-6B52-4AC6-A5FA-20E468EA3C61}"/>
              </a:ext>
            </a:extLst>
          </p:cNvPr>
          <p:cNvSpPr/>
          <p:nvPr/>
        </p:nvSpPr>
        <p:spPr>
          <a:xfrm>
            <a:off x="7513127" y="87948"/>
            <a:ext cx="4537483" cy="523220"/>
          </a:xfrm>
          <a:prstGeom prst="rect">
            <a:avLst/>
          </a:prstGeom>
          <a:noFill/>
          <a:ln>
            <a:solidFill>
              <a:srgbClr val="FFFF00"/>
            </a:solidFill>
          </a:ln>
        </p:spPr>
        <p:txBody>
          <a:bodyPr wrap="square">
            <a:spAutoFit/>
          </a:bodyPr>
          <a:lstStyle/>
          <a:p>
            <a:pPr algn="ctr"/>
            <a:r>
              <a:rPr lang="es-ES" sz="2800" b="1" dirty="0">
                <a:solidFill>
                  <a:srgbClr val="000000"/>
                </a:solidFill>
              </a:rPr>
              <a:t>La </a:t>
            </a:r>
            <a:r>
              <a:rPr lang="es-ES" sz="2800" b="1" dirty="0" err="1">
                <a:solidFill>
                  <a:srgbClr val="000000"/>
                </a:solidFill>
              </a:rPr>
              <a:t>resposta</a:t>
            </a:r>
            <a:r>
              <a:rPr lang="es-ES" sz="2800" b="1" dirty="0">
                <a:solidFill>
                  <a:srgbClr val="000000"/>
                </a:solidFill>
              </a:rPr>
              <a:t> en el </a:t>
            </a:r>
            <a:r>
              <a:rPr lang="es-ES" sz="2800" b="1" dirty="0" err="1">
                <a:solidFill>
                  <a:srgbClr val="000000"/>
                </a:solidFill>
              </a:rPr>
              <a:t>seu</a:t>
            </a:r>
            <a:r>
              <a:rPr lang="es-ES" sz="2800" b="1" dirty="0">
                <a:solidFill>
                  <a:srgbClr val="000000"/>
                </a:solidFill>
              </a:rPr>
              <a:t> </a:t>
            </a:r>
            <a:r>
              <a:rPr lang="es-ES" sz="2800" b="1" dirty="0" err="1">
                <a:solidFill>
                  <a:srgbClr val="000000"/>
                </a:solidFill>
              </a:rPr>
              <a:t>conjunt</a:t>
            </a:r>
            <a:r>
              <a:rPr lang="es-ES" sz="2800" b="1" dirty="0">
                <a:solidFill>
                  <a:srgbClr val="000000"/>
                </a:solidFill>
              </a:rPr>
              <a:t>.</a:t>
            </a:r>
            <a:endParaRPr lang="ca-ES" sz="2800" b="1" dirty="0"/>
          </a:p>
        </p:txBody>
      </p:sp>
      <p:sp>
        <p:nvSpPr>
          <p:cNvPr id="77" name="CuadroTexto 76">
            <a:extLst>
              <a:ext uri="{FF2B5EF4-FFF2-40B4-BE49-F238E27FC236}">
                <a16:creationId xmlns:a16="http://schemas.microsoft.com/office/drawing/2014/main" id="{100CDF3C-DF58-4DFF-A6CC-5352D0FAD6E1}"/>
              </a:ext>
            </a:extLst>
          </p:cNvPr>
          <p:cNvSpPr txBox="1"/>
          <p:nvPr/>
        </p:nvSpPr>
        <p:spPr>
          <a:xfrm>
            <a:off x="5810855" y="844537"/>
            <a:ext cx="1975800" cy="430887"/>
          </a:xfrm>
          <a:prstGeom prst="rect">
            <a:avLst/>
          </a:prstGeom>
          <a:solidFill>
            <a:schemeClr val="accent1">
              <a:lumMod val="20000"/>
              <a:lumOff val="80000"/>
            </a:schemeClr>
          </a:solidFill>
        </p:spPr>
        <p:txBody>
          <a:bodyPr wrap="square" rtlCol="0">
            <a:spAutoFit/>
          </a:bodyPr>
          <a:lstStyle/>
          <a:p>
            <a:pPr lvl="0" algn="ctr"/>
            <a:r>
              <a:rPr lang="es-ES_tradnl" sz="1100" b="1" dirty="0"/>
              <a:t>Centre de </a:t>
            </a:r>
            <a:r>
              <a:rPr lang="es-ES_tradnl" sz="1100" b="1" dirty="0" err="1"/>
              <a:t>Coordinació</a:t>
            </a:r>
            <a:r>
              <a:rPr lang="es-ES_tradnl" sz="1100" b="1" dirty="0"/>
              <a:t> operativa municipal, CECOPAL</a:t>
            </a:r>
            <a:endParaRPr lang="es-ES" sz="1100" b="1" dirty="0"/>
          </a:p>
        </p:txBody>
      </p:sp>
      <p:sp>
        <p:nvSpPr>
          <p:cNvPr id="78" name="CuadroTexto 77">
            <a:extLst>
              <a:ext uri="{FF2B5EF4-FFF2-40B4-BE49-F238E27FC236}">
                <a16:creationId xmlns:a16="http://schemas.microsoft.com/office/drawing/2014/main" id="{4896349F-FB29-4FB8-BBB0-7F04A2A4C338}"/>
              </a:ext>
            </a:extLst>
          </p:cNvPr>
          <p:cNvSpPr txBox="1"/>
          <p:nvPr/>
        </p:nvSpPr>
        <p:spPr>
          <a:xfrm>
            <a:off x="3228584" y="1431040"/>
            <a:ext cx="2125990" cy="430887"/>
          </a:xfrm>
          <a:prstGeom prst="rect">
            <a:avLst/>
          </a:prstGeom>
          <a:solidFill>
            <a:schemeClr val="accent1">
              <a:lumMod val="20000"/>
              <a:lumOff val="80000"/>
            </a:schemeClr>
          </a:solidFill>
        </p:spPr>
        <p:txBody>
          <a:bodyPr wrap="square" rtlCol="0">
            <a:spAutoFit/>
          </a:bodyPr>
          <a:lstStyle/>
          <a:p>
            <a:pPr lvl="0" algn="ctr"/>
            <a:r>
              <a:rPr lang="es-ES_tradnl" sz="1100" b="1" dirty="0"/>
              <a:t>Centre de </a:t>
            </a:r>
            <a:r>
              <a:rPr lang="es-ES_tradnl" sz="1100" b="1" dirty="0" err="1"/>
              <a:t>comandament</a:t>
            </a:r>
            <a:r>
              <a:rPr lang="es-ES_tradnl" sz="1100" b="1" dirty="0"/>
              <a:t> </a:t>
            </a:r>
            <a:r>
              <a:rPr lang="es-ES_tradnl" sz="1100" b="1" dirty="0" err="1"/>
              <a:t>avançat</a:t>
            </a:r>
            <a:r>
              <a:rPr lang="es-ES_tradnl" sz="1100" b="1" dirty="0"/>
              <a:t>, CCA</a:t>
            </a:r>
          </a:p>
        </p:txBody>
      </p:sp>
      <p:sp>
        <p:nvSpPr>
          <p:cNvPr id="79" name="CuadroTexto 78">
            <a:extLst>
              <a:ext uri="{FF2B5EF4-FFF2-40B4-BE49-F238E27FC236}">
                <a16:creationId xmlns:a16="http://schemas.microsoft.com/office/drawing/2014/main" id="{48D51552-5636-4ACA-9D82-4D2C904F4DDB}"/>
              </a:ext>
            </a:extLst>
          </p:cNvPr>
          <p:cNvSpPr txBox="1"/>
          <p:nvPr/>
        </p:nvSpPr>
        <p:spPr>
          <a:xfrm>
            <a:off x="3228584" y="849850"/>
            <a:ext cx="2125990" cy="430887"/>
          </a:xfrm>
          <a:prstGeom prst="rect">
            <a:avLst/>
          </a:prstGeom>
          <a:solidFill>
            <a:schemeClr val="accent1">
              <a:lumMod val="20000"/>
              <a:lumOff val="80000"/>
            </a:schemeClr>
          </a:solidFill>
        </p:spPr>
        <p:txBody>
          <a:bodyPr wrap="square" rtlCol="0">
            <a:spAutoFit/>
          </a:bodyPr>
          <a:lstStyle/>
          <a:p>
            <a:pPr lvl="0" algn="ctr"/>
            <a:r>
              <a:rPr lang="es-ES_tradnl" sz="1100" b="1" dirty="0"/>
              <a:t>Centre de </a:t>
            </a:r>
            <a:r>
              <a:rPr lang="es-ES_tradnl" sz="1100" b="1" dirty="0" err="1"/>
              <a:t>Coordinació</a:t>
            </a:r>
            <a:r>
              <a:rPr lang="es-ES_tradnl" sz="1100" b="1" dirty="0"/>
              <a:t> Operativa de Catalunya, CECAT</a:t>
            </a:r>
            <a:endParaRPr lang="es-ES" sz="1100" b="1" dirty="0"/>
          </a:p>
        </p:txBody>
      </p:sp>
      <p:sp>
        <p:nvSpPr>
          <p:cNvPr id="80" name="CuadroTexto 79">
            <a:extLst>
              <a:ext uri="{FF2B5EF4-FFF2-40B4-BE49-F238E27FC236}">
                <a16:creationId xmlns:a16="http://schemas.microsoft.com/office/drawing/2014/main" id="{512D33C3-BA23-48E7-A871-D6F33D70B8FD}"/>
              </a:ext>
            </a:extLst>
          </p:cNvPr>
          <p:cNvSpPr txBox="1"/>
          <p:nvPr/>
        </p:nvSpPr>
        <p:spPr>
          <a:xfrm>
            <a:off x="1888240" y="2436425"/>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Grup d'intervenció</a:t>
            </a:r>
          </a:p>
        </p:txBody>
      </p:sp>
      <p:sp>
        <p:nvSpPr>
          <p:cNvPr id="88" name="CuadroTexto 87">
            <a:extLst>
              <a:ext uri="{FF2B5EF4-FFF2-40B4-BE49-F238E27FC236}">
                <a16:creationId xmlns:a16="http://schemas.microsoft.com/office/drawing/2014/main" id="{FF80261E-3CB4-404C-9CE9-E461829A0224}"/>
              </a:ext>
            </a:extLst>
          </p:cNvPr>
          <p:cNvSpPr txBox="1"/>
          <p:nvPr/>
        </p:nvSpPr>
        <p:spPr>
          <a:xfrm>
            <a:off x="4346216" y="2436425"/>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Grup logístic</a:t>
            </a:r>
          </a:p>
        </p:txBody>
      </p:sp>
      <p:sp>
        <p:nvSpPr>
          <p:cNvPr id="89" name="CuadroTexto 88">
            <a:extLst>
              <a:ext uri="{FF2B5EF4-FFF2-40B4-BE49-F238E27FC236}">
                <a16:creationId xmlns:a16="http://schemas.microsoft.com/office/drawing/2014/main" id="{4D1131C8-7131-485F-80CA-31704AA749E1}"/>
              </a:ext>
            </a:extLst>
          </p:cNvPr>
          <p:cNvSpPr txBox="1"/>
          <p:nvPr/>
        </p:nvSpPr>
        <p:spPr>
          <a:xfrm>
            <a:off x="5586056" y="2451968"/>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Grup sanitari</a:t>
            </a:r>
          </a:p>
        </p:txBody>
      </p:sp>
      <p:sp>
        <p:nvSpPr>
          <p:cNvPr id="92" name="CuadroTexto 91">
            <a:extLst>
              <a:ext uri="{FF2B5EF4-FFF2-40B4-BE49-F238E27FC236}">
                <a16:creationId xmlns:a16="http://schemas.microsoft.com/office/drawing/2014/main" id="{58FBA92C-1C64-4133-939C-F06E01A5A545}"/>
              </a:ext>
            </a:extLst>
          </p:cNvPr>
          <p:cNvSpPr txBox="1"/>
          <p:nvPr/>
        </p:nvSpPr>
        <p:spPr>
          <a:xfrm>
            <a:off x="6510437" y="3251570"/>
            <a:ext cx="1010058" cy="353709"/>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SEM</a:t>
            </a:r>
          </a:p>
        </p:txBody>
      </p:sp>
      <p:sp>
        <p:nvSpPr>
          <p:cNvPr id="93" name="CuadroTexto 92">
            <a:extLst>
              <a:ext uri="{FF2B5EF4-FFF2-40B4-BE49-F238E27FC236}">
                <a16:creationId xmlns:a16="http://schemas.microsoft.com/office/drawing/2014/main" id="{129B2E57-6740-456B-9EEE-5D0AECBBE8D0}"/>
              </a:ext>
            </a:extLst>
          </p:cNvPr>
          <p:cNvSpPr txBox="1"/>
          <p:nvPr/>
        </p:nvSpPr>
        <p:spPr>
          <a:xfrm>
            <a:off x="3106376" y="2437284"/>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Grup d’ordre</a:t>
            </a:r>
          </a:p>
        </p:txBody>
      </p:sp>
      <p:sp>
        <p:nvSpPr>
          <p:cNvPr id="94" name="CuadroTexto 93">
            <a:extLst>
              <a:ext uri="{FF2B5EF4-FFF2-40B4-BE49-F238E27FC236}">
                <a16:creationId xmlns:a16="http://schemas.microsoft.com/office/drawing/2014/main" id="{91C2B7B6-062D-430A-BDC0-10D2E98D7E12}"/>
              </a:ext>
            </a:extLst>
          </p:cNvPr>
          <p:cNvSpPr txBox="1"/>
          <p:nvPr/>
        </p:nvSpPr>
        <p:spPr>
          <a:xfrm>
            <a:off x="6512436" y="4213685"/>
            <a:ext cx="1008059" cy="37532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Hospitalària</a:t>
            </a:r>
          </a:p>
        </p:txBody>
      </p:sp>
      <p:sp>
        <p:nvSpPr>
          <p:cNvPr id="95" name="23 Rectángulo">
            <a:extLst>
              <a:ext uri="{FF2B5EF4-FFF2-40B4-BE49-F238E27FC236}">
                <a16:creationId xmlns:a16="http://schemas.microsoft.com/office/drawing/2014/main" id="{25BB75A6-0470-4C62-B776-56DD72292226}"/>
              </a:ext>
            </a:extLst>
          </p:cNvPr>
          <p:cNvSpPr/>
          <p:nvPr/>
        </p:nvSpPr>
        <p:spPr>
          <a:xfrm>
            <a:off x="6505550" y="5064802"/>
            <a:ext cx="1010058" cy="3895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Salut pública</a:t>
            </a:r>
          </a:p>
        </p:txBody>
      </p:sp>
      <p:cxnSp>
        <p:nvCxnSpPr>
          <p:cNvPr id="96" name="Conector recto 95">
            <a:extLst>
              <a:ext uri="{FF2B5EF4-FFF2-40B4-BE49-F238E27FC236}">
                <a16:creationId xmlns:a16="http://schemas.microsoft.com/office/drawing/2014/main" id="{19605016-4061-4F28-A64B-1A7BAF05E429}"/>
              </a:ext>
            </a:extLst>
          </p:cNvPr>
          <p:cNvCxnSpPr>
            <a:cxnSpLocks/>
            <a:stCxn id="79" idx="3"/>
            <a:endCxn id="77" idx="1"/>
          </p:cNvCxnSpPr>
          <p:nvPr/>
        </p:nvCxnSpPr>
        <p:spPr>
          <a:xfrm flipV="1">
            <a:off x="5354574" y="1059981"/>
            <a:ext cx="456281" cy="5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E794A743-C5C9-41DD-9532-B81119A3E09D}"/>
              </a:ext>
            </a:extLst>
          </p:cNvPr>
          <p:cNvCxnSpPr>
            <a:cxnSpLocks/>
            <a:stCxn id="78" idx="0"/>
            <a:endCxn id="79" idx="2"/>
          </p:cNvCxnSpPr>
          <p:nvPr/>
        </p:nvCxnSpPr>
        <p:spPr>
          <a:xfrm flipV="1">
            <a:off x="4291579" y="1280737"/>
            <a:ext cx="0" cy="15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ector: angular 97">
            <a:extLst>
              <a:ext uri="{FF2B5EF4-FFF2-40B4-BE49-F238E27FC236}">
                <a16:creationId xmlns:a16="http://schemas.microsoft.com/office/drawing/2014/main" id="{F708E6AF-5AFE-4928-BE02-42C40B9E170E}"/>
              </a:ext>
            </a:extLst>
          </p:cNvPr>
          <p:cNvCxnSpPr>
            <a:cxnSpLocks/>
            <a:stCxn id="78" idx="2"/>
            <a:endCxn id="80" idx="0"/>
          </p:cNvCxnSpPr>
          <p:nvPr/>
        </p:nvCxnSpPr>
        <p:spPr>
          <a:xfrm rot="5400000">
            <a:off x="3090026" y="1234872"/>
            <a:ext cx="574498" cy="1828608"/>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ector: angular 98">
            <a:extLst>
              <a:ext uri="{FF2B5EF4-FFF2-40B4-BE49-F238E27FC236}">
                <a16:creationId xmlns:a16="http://schemas.microsoft.com/office/drawing/2014/main" id="{8D013D22-3AA4-4B73-94CC-B642ED18F18A}"/>
              </a:ext>
            </a:extLst>
          </p:cNvPr>
          <p:cNvCxnSpPr>
            <a:cxnSpLocks/>
            <a:stCxn id="78" idx="2"/>
            <a:endCxn id="88" idx="0"/>
          </p:cNvCxnSpPr>
          <p:nvPr/>
        </p:nvCxnSpPr>
        <p:spPr>
          <a:xfrm rot="16200000" flipH="1">
            <a:off x="4319014" y="1834492"/>
            <a:ext cx="574498" cy="62936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ector: angular 99">
            <a:extLst>
              <a:ext uri="{FF2B5EF4-FFF2-40B4-BE49-F238E27FC236}">
                <a16:creationId xmlns:a16="http://schemas.microsoft.com/office/drawing/2014/main" id="{A7CEC92E-2156-4BFF-8339-E5372D4CBD36}"/>
              </a:ext>
            </a:extLst>
          </p:cNvPr>
          <p:cNvCxnSpPr>
            <a:cxnSpLocks/>
            <a:stCxn id="78" idx="2"/>
            <a:endCxn id="89" idx="0"/>
          </p:cNvCxnSpPr>
          <p:nvPr/>
        </p:nvCxnSpPr>
        <p:spPr>
          <a:xfrm rot="16200000" flipH="1">
            <a:off x="4931163" y="1222343"/>
            <a:ext cx="590041" cy="186920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ector: angular 100">
            <a:extLst>
              <a:ext uri="{FF2B5EF4-FFF2-40B4-BE49-F238E27FC236}">
                <a16:creationId xmlns:a16="http://schemas.microsoft.com/office/drawing/2014/main" id="{ECFFB734-AD48-431B-83C0-4E4BF08EB881}"/>
              </a:ext>
            </a:extLst>
          </p:cNvPr>
          <p:cNvCxnSpPr>
            <a:cxnSpLocks/>
            <a:stCxn id="78" idx="2"/>
            <a:endCxn id="93" idx="0"/>
          </p:cNvCxnSpPr>
          <p:nvPr/>
        </p:nvCxnSpPr>
        <p:spPr>
          <a:xfrm rot="5400000">
            <a:off x="3698665" y="1844369"/>
            <a:ext cx="575357" cy="610472"/>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ector: angular 103">
            <a:extLst>
              <a:ext uri="{FF2B5EF4-FFF2-40B4-BE49-F238E27FC236}">
                <a16:creationId xmlns:a16="http://schemas.microsoft.com/office/drawing/2014/main" id="{49B82539-A8F4-40B6-8938-CCF5530CC40F}"/>
              </a:ext>
            </a:extLst>
          </p:cNvPr>
          <p:cNvCxnSpPr>
            <a:cxnSpLocks/>
            <a:stCxn id="89" idx="2"/>
            <a:endCxn id="136" idx="1"/>
          </p:cNvCxnSpPr>
          <p:nvPr/>
        </p:nvCxnSpPr>
        <p:spPr>
          <a:xfrm rot="16200000" flipH="1">
            <a:off x="4938160" y="4014454"/>
            <a:ext cx="2642450" cy="197197"/>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25 Rectángulo">
            <a:extLst>
              <a:ext uri="{FF2B5EF4-FFF2-40B4-BE49-F238E27FC236}">
                <a16:creationId xmlns:a16="http://schemas.microsoft.com/office/drawing/2014/main" id="{65E6ABD0-6CA5-4DCB-AAC5-87280057E606}"/>
              </a:ext>
            </a:extLst>
          </p:cNvPr>
          <p:cNvSpPr/>
          <p:nvPr/>
        </p:nvSpPr>
        <p:spPr>
          <a:xfrm>
            <a:off x="4482454" y="2673469"/>
            <a:ext cx="872119" cy="337455"/>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CUESB</a:t>
            </a:r>
          </a:p>
        </p:txBody>
      </p:sp>
      <p:sp>
        <p:nvSpPr>
          <p:cNvPr id="107" name="Rectángulo 106">
            <a:extLst>
              <a:ext uri="{FF2B5EF4-FFF2-40B4-BE49-F238E27FC236}">
                <a16:creationId xmlns:a16="http://schemas.microsoft.com/office/drawing/2014/main" id="{E5ED8A8D-C6B4-4550-8CEF-C3F8D2606441}"/>
              </a:ext>
            </a:extLst>
          </p:cNvPr>
          <p:cNvSpPr/>
          <p:nvPr/>
        </p:nvSpPr>
        <p:spPr>
          <a:xfrm>
            <a:off x="6415330" y="4150148"/>
            <a:ext cx="1199612" cy="1869907"/>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2" name="CuadroTexto 111">
            <a:extLst>
              <a:ext uri="{FF2B5EF4-FFF2-40B4-BE49-F238E27FC236}">
                <a16:creationId xmlns:a16="http://schemas.microsoft.com/office/drawing/2014/main" id="{CD45C798-88DA-4F4B-AA70-A1711C3CCA86}"/>
              </a:ext>
            </a:extLst>
          </p:cNvPr>
          <p:cNvSpPr txBox="1"/>
          <p:nvPr/>
        </p:nvSpPr>
        <p:spPr>
          <a:xfrm>
            <a:off x="6503069" y="4659784"/>
            <a:ext cx="1010058" cy="353709"/>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err="1">
                <a:solidFill>
                  <a:schemeClr val="tx1"/>
                </a:solidFill>
              </a:rPr>
              <a:t>CUAPs</a:t>
            </a:r>
            <a:endParaRPr lang="ca-ES" sz="1100" dirty="0">
              <a:solidFill>
                <a:schemeClr val="tx1"/>
              </a:solidFill>
            </a:endParaRPr>
          </a:p>
        </p:txBody>
      </p:sp>
      <p:sp>
        <p:nvSpPr>
          <p:cNvPr id="113" name="Rectángulo 112">
            <a:extLst>
              <a:ext uri="{FF2B5EF4-FFF2-40B4-BE49-F238E27FC236}">
                <a16:creationId xmlns:a16="http://schemas.microsoft.com/office/drawing/2014/main" id="{76DB7200-43EE-47FE-8D72-4A655843D7AE}"/>
              </a:ext>
            </a:extLst>
          </p:cNvPr>
          <p:cNvSpPr/>
          <p:nvPr/>
        </p:nvSpPr>
        <p:spPr>
          <a:xfrm>
            <a:off x="1754388" y="771702"/>
            <a:ext cx="6267759" cy="2285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14" name="Imagen 113">
            <a:extLst>
              <a:ext uri="{FF2B5EF4-FFF2-40B4-BE49-F238E27FC236}">
                <a16:creationId xmlns:a16="http://schemas.microsoft.com/office/drawing/2014/main" id="{45D6E448-309B-4DB0-AB77-8E4DE426037F}"/>
              </a:ext>
            </a:extLst>
          </p:cNvPr>
          <p:cNvPicPr>
            <a:picLocks noChangeAspect="1"/>
          </p:cNvPicPr>
          <p:nvPr/>
        </p:nvPicPr>
        <p:blipFill>
          <a:blip r:embed="rId2"/>
          <a:stretch>
            <a:fillRect/>
          </a:stretch>
        </p:blipFill>
        <p:spPr>
          <a:xfrm>
            <a:off x="1771337" y="972656"/>
            <a:ext cx="1457247" cy="474625"/>
          </a:xfrm>
          <a:prstGeom prst="rect">
            <a:avLst/>
          </a:prstGeom>
        </p:spPr>
      </p:pic>
      <p:sp>
        <p:nvSpPr>
          <p:cNvPr id="76" name="13 Rectángulo">
            <a:extLst>
              <a:ext uri="{FF2B5EF4-FFF2-40B4-BE49-F238E27FC236}">
                <a16:creationId xmlns:a16="http://schemas.microsoft.com/office/drawing/2014/main" id="{B7BD9D3A-C8DF-4078-91C6-FFB695AD0019}"/>
              </a:ext>
            </a:extLst>
          </p:cNvPr>
          <p:cNvSpPr/>
          <p:nvPr/>
        </p:nvSpPr>
        <p:spPr>
          <a:xfrm>
            <a:off x="7682798" y="4197720"/>
            <a:ext cx="918369" cy="3912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Atenció intermèdia</a:t>
            </a:r>
          </a:p>
        </p:txBody>
      </p:sp>
      <p:cxnSp>
        <p:nvCxnSpPr>
          <p:cNvPr id="115" name="Connector angular 8">
            <a:extLst>
              <a:ext uri="{FF2B5EF4-FFF2-40B4-BE49-F238E27FC236}">
                <a16:creationId xmlns:a16="http://schemas.microsoft.com/office/drawing/2014/main" id="{5EA08930-DE93-4C61-9891-C93E714E1B9C}"/>
              </a:ext>
            </a:extLst>
          </p:cNvPr>
          <p:cNvCxnSpPr>
            <a:cxnSpLocks/>
            <a:stCxn id="94" idx="3"/>
            <a:endCxn id="76" idx="1"/>
          </p:cNvCxnSpPr>
          <p:nvPr/>
        </p:nvCxnSpPr>
        <p:spPr>
          <a:xfrm flipV="1">
            <a:off x="7520495" y="4393365"/>
            <a:ext cx="162303" cy="7983"/>
          </a:xfrm>
          <a:prstGeom prst="bentConnector3">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7" name="13 Rectángulo">
            <a:extLst>
              <a:ext uri="{FF2B5EF4-FFF2-40B4-BE49-F238E27FC236}">
                <a16:creationId xmlns:a16="http://schemas.microsoft.com/office/drawing/2014/main" id="{6B642D71-3F41-4056-91A0-6A17CEF33249}"/>
              </a:ext>
            </a:extLst>
          </p:cNvPr>
          <p:cNvSpPr/>
          <p:nvPr/>
        </p:nvSpPr>
        <p:spPr>
          <a:xfrm>
            <a:off x="7698216" y="4896214"/>
            <a:ext cx="918369" cy="3912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Atenció als intervinents</a:t>
            </a:r>
          </a:p>
        </p:txBody>
      </p:sp>
      <p:cxnSp>
        <p:nvCxnSpPr>
          <p:cNvPr id="128" name="Connector angular 8">
            <a:extLst>
              <a:ext uri="{FF2B5EF4-FFF2-40B4-BE49-F238E27FC236}">
                <a16:creationId xmlns:a16="http://schemas.microsoft.com/office/drawing/2014/main" id="{C2D29348-CC34-48FF-9337-19F954F8B8E7}"/>
              </a:ext>
            </a:extLst>
          </p:cNvPr>
          <p:cNvCxnSpPr>
            <a:cxnSpLocks/>
            <a:stCxn id="107" idx="3"/>
            <a:endCxn id="127" idx="1"/>
          </p:cNvCxnSpPr>
          <p:nvPr/>
        </p:nvCxnSpPr>
        <p:spPr>
          <a:xfrm>
            <a:off x="7614942" y="5085102"/>
            <a:ext cx="83274" cy="6757"/>
          </a:xfrm>
          <a:prstGeom prst="bentConnector3">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6" name="Rectángulo 135">
            <a:extLst>
              <a:ext uri="{FF2B5EF4-FFF2-40B4-BE49-F238E27FC236}">
                <a16:creationId xmlns:a16="http://schemas.microsoft.com/office/drawing/2014/main" id="{39A26A98-95F0-4B2F-9385-FCFBD2AA3712}"/>
              </a:ext>
            </a:extLst>
          </p:cNvPr>
          <p:cNvSpPr/>
          <p:nvPr/>
        </p:nvSpPr>
        <p:spPr>
          <a:xfrm>
            <a:off x="6357984" y="4098504"/>
            <a:ext cx="2300445" cy="267154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7" name="CuadroTexto 136">
            <a:extLst>
              <a:ext uri="{FF2B5EF4-FFF2-40B4-BE49-F238E27FC236}">
                <a16:creationId xmlns:a16="http://schemas.microsoft.com/office/drawing/2014/main" id="{7668DF09-4E92-412F-A109-B7CC4CE02D18}"/>
              </a:ext>
            </a:extLst>
          </p:cNvPr>
          <p:cNvSpPr txBox="1"/>
          <p:nvPr/>
        </p:nvSpPr>
        <p:spPr>
          <a:xfrm>
            <a:off x="1996301" y="790600"/>
            <a:ext cx="776002" cy="246221"/>
          </a:xfrm>
          <a:prstGeom prst="rect">
            <a:avLst/>
          </a:prstGeom>
          <a:noFill/>
        </p:spPr>
        <p:txBody>
          <a:bodyPr wrap="square" rtlCol="0">
            <a:spAutoFit/>
          </a:bodyPr>
          <a:lstStyle/>
          <a:p>
            <a:pPr algn="ctr"/>
            <a:r>
              <a:rPr lang="ca-ES" sz="1000" dirty="0">
                <a:latin typeface="Arial Black" panose="020B0A04020102020204" pitchFamily="34" charset="0"/>
              </a:rPr>
              <a:t>Àmbit</a:t>
            </a:r>
            <a:endParaRPr lang="ca-ES" sz="2000" dirty="0">
              <a:latin typeface="Arial Black" panose="020B0A04020102020204" pitchFamily="34" charset="0"/>
            </a:endParaRPr>
          </a:p>
        </p:txBody>
      </p:sp>
      <p:pic>
        <p:nvPicPr>
          <p:cNvPr id="58" name="Picture 2" descr="Resultat d'imatges de consorci d'educació de barcelona">
            <a:extLst>
              <a:ext uri="{FF2B5EF4-FFF2-40B4-BE49-F238E27FC236}">
                <a16:creationId xmlns:a16="http://schemas.microsoft.com/office/drawing/2014/main" id="{D627B575-2720-4DF2-9E3D-0939545BB54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53" t="30904" r="63515" b="29695"/>
          <a:stretch/>
        </p:blipFill>
        <p:spPr bwMode="auto">
          <a:xfrm>
            <a:off x="8610600" y="3810151"/>
            <a:ext cx="296227" cy="245447"/>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6D28D1AB-F0DC-4A12-8BA1-2AB0C63357BF}"/>
              </a:ext>
            </a:extLst>
          </p:cNvPr>
          <p:cNvSpPr txBox="1"/>
          <p:nvPr/>
        </p:nvSpPr>
        <p:spPr>
          <a:xfrm>
            <a:off x="8009353" y="3810027"/>
            <a:ext cx="601247" cy="246221"/>
          </a:xfrm>
          <a:prstGeom prst="rect">
            <a:avLst/>
          </a:prstGeom>
          <a:noFill/>
        </p:spPr>
        <p:txBody>
          <a:bodyPr wrap="square" rtlCol="0">
            <a:spAutoFit/>
          </a:bodyPr>
          <a:lstStyle/>
          <a:p>
            <a:pPr algn="r"/>
            <a:r>
              <a:rPr lang="ca-ES" sz="1000" dirty="0">
                <a:latin typeface="Arial Black" panose="020B0A04020102020204" pitchFamily="34" charset="0"/>
              </a:rPr>
              <a:t>Àmbit</a:t>
            </a:r>
            <a:endParaRPr lang="ca-ES" sz="2000" dirty="0">
              <a:latin typeface="Arial Black" panose="020B0A04020102020204" pitchFamily="34" charset="0"/>
            </a:endParaRPr>
          </a:p>
        </p:txBody>
      </p:sp>
      <p:sp>
        <p:nvSpPr>
          <p:cNvPr id="109" name="25 Rectángulo">
            <a:extLst>
              <a:ext uri="{FF2B5EF4-FFF2-40B4-BE49-F238E27FC236}">
                <a16:creationId xmlns:a16="http://schemas.microsoft.com/office/drawing/2014/main" id="{C9E8787B-F53A-41A5-811E-A0DAF25F8382}"/>
              </a:ext>
            </a:extLst>
          </p:cNvPr>
          <p:cNvSpPr/>
          <p:nvPr/>
        </p:nvSpPr>
        <p:spPr>
          <a:xfrm>
            <a:off x="9508183" y="6214334"/>
            <a:ext cx="1005768" cy="200491"/>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Àmbit escolar</a:t>
            </a:r>
          </a:p>
        </p:txBody>
      </p:sp>
      <p:sp>
        <p:nvSpPr>
          <p:cNvPr id="110" name="25 Rectángulo">
            <a:extLst>
              <a:ext uri="{FF2B5EF4-FFF2-40B4-BE49-F238E27FC236}">
                <a16:creationId xmlns:a16="http://schemas.microsoft.com/office/drawing/2014/main" id="{1FE53E20-D3F6-4074-9252-FF6A7C641D1A}"/>
              </a:ext>
            </a:extLst>
          </p:cNvPr>
          <p:cNvSpPr/>
          <p:nvPr/>
        </p:nvSpPr>
        <p:spPr>
          <a:xfrm>
            <a:off x="8413856" y="6271838"/>
            <a:ext cx="796557" cy="369428"/>
          </a:xfrm>
          <a:prstGeom prst="rect">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Unitats expertes</a:t>
            </a:r>
          </a:p>
        </p:txBody>
      </p:sp>
      <p:cxnSp>
        <p:nvCxnSpPr>
          <p:cNvPr id="111" name="Conector: angular 110">
            <a:extLst>
              <a:ext uri="{FF2B5EF4-FFF2-40B4-BE49-F238E27FC236}">
                <a16:creationId xmlns:a16="http://schemas.microsoft.com/office/drawing/2014/main" id="{974D5BFA-356C-493C-B2C2-F19E2EF2419C}"/>
              </a:ext>
            </a:extLst>
          </p:cNvPr>
          <p:cNvCxnSpPr>
            <a:cxnSpLocks/>
            <a:stCxn id="110" idx="0"/>
            <a:endCxn id="81" idx="2"/>
          </p:cNvCxnSpPr>
          <p:nvPr/>
        </p:nvCxnSpPr>
        <p:spPr>
          <a:xfrm rot="16200000" flipV="1">
            <a:off x="8327184" y="5786887"/>
            <a:ext cx="322875" cy="647028"/>
          </a:xfrm>
          <a:prstGeom prst="bentConnector3">
            <a:avLst>
              <a:gd name="adj1" fmla="val 50000"/>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25 Rectángulo">
            <a:extLst>
              <a:ext uri="{FF2B5EF4-FFF2-40B4-BE49-F238E27FC236}">
                <a16:creationId xmlns:a16="http://schemas.microsoft.com/office/drawing/2014/main" id="{2D34E261-AB58-4680-94AC-726500A1815B}"/>
              </a:ext>
            </a:extLst>
          </p:cNvPr>
          <p:cNvSpPr/>
          <p:nvPr/>
        </p:nvSpPr>
        <p:spPr>
          <a:xfrm>
            <a:off x="9353600" y="4420566"/>
            <a:ext cx="1298034" cy="2564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Xarxa de detectors sanitaris</a:t>
            </a:r>
          </a:p>
        </p:txBody>
      </p:sp>
      <p:sp>
        <p:nvSpPr>
          <p:cNvPr id="121" name="25 Rectángulo">
            <a:extLst>
              <a:ext uri="{FF2B5EF4-FFF2-40B4-BE49-F238E27FC236}">
                <a16:creationId xmlns:a16="http://schemas.microsoft.com/office/drawing/2014/main" id="{83DDE90C-C1BB-47CA-8660-97BBF3FB5211}"/>
              </a:ext>
            </a:extLst>
          </p:cNvPr>
          <p:cNvSpPr/>
          <p:nvPr/>
        </p:nvSpPr>
        <p:spPr>
          <a:xfrm>
            <a:off x="9493856" y="5030298"/>
            <a:ext cx="1025928" cy="369428"/>
          </a:xfrm>
          <a:prstGeom prst="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Farmàcia comunitària</a:t>
            </a:r>
          </a:p>
        </p:txBody>
      </p:sp>
      <p:sp>
        <p:nvSpPr>
          <p:cNvPr id="122" name="25 Rectángulo">
            <a:extLst>
              <a:ext uri="{FF2B5EF4-FFF2-40B4-BE49-F238E27FC236}">
                <a16:creationId xmlns:a16="http://schemas.microsoft.com/office/drawing/2014/main" id="{0ED9CBD2-40FD-46DB-ABFD-C9382858992E}"/>
              </a:ext>
            </a:extLst>
          </p:cNvPr>
          <p:cNvSpPr/>
          <p:nvPr/>
        </p:nvSpPr>
        <p:spPr>
          <a:xfrm>
            <a:off x="9508183" y="6454741"/>
            <a:ext cx="1005768" cy="200492"/>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Àmbit Justícia</a:t>
            </a:r>
          </a:p>
        </p:txBody>
      </p:sp>
      <p:sp>
        <p:nvSpPr>
          <p:cNvPr id="125" name="Rectángulo 9">
            <a:extLst>
              <a:ext uri="{FF2B5EF4-FFF2-40B4-BE49-F238E27FC236}">
                <a16:creationId xmlns:a16="http://schemas.microsoft.com/office/drawing/2014/main" id="{8A4BEAB8-5688-4793-8554-47E7A44D6FFE}"/>
              </a:ext>
            </a:extLst>
          </p:cNvPr>
          <p:cNvSpPr/>
          <p:nvPr/>
        </p:nvSpPr>
        <p:spPr>
          <a:xfrm>
            <a:off x="9419881" y="4724247"/>
            <a:ext cx="1165473" cy="735367"/>
          </a:xfrm>
          <a:prstGeom prst="rect">
            <a:avLst/>
          </a:prstGeom>
          <a:no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9" name="25 Rectángulo">
            <a:extLst>
              <a:ext uri="{FF2B5EF4-FFF2-40B4-BE49-F238E27FC236}">
                <a16:creationId xmlns:a16="http://schemas.microsoft.com/office/drawing/2014/main" id="{28C963FB-291F-4355-83E6-0E451DAA37F2}"/>
              </a:ext>
            </a:extLst>
          </p:cNvPr>
          <p:cNvSpPr/>
          <p:nvPr/>
        </p:nvSpPr>
        <p:spPr>
          <a:xfrm>
            <a:off x="9362050" y="5536143"/>
            <a:ext cx="1298034" cy="2969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Xarxa de detectors no sanitaris</a:t>
            </a:r>
          </a:p>
        </p:txBody>
      </p:sp>
      <p:sp>
        <p:nvSpPr>
          <p:cNvPr id="130" name="25 Rectángulo">
            <a:extLst>
              <a:ext uri="{FF2B5EF4-FFF2-40B4-BE49-F238E27FC236}">
                <a16:creationId xmlns:a16="http://schemas.microsoft.com/office/drawing/2014/main" id="{D9D3076E-354D-4425-B8FD-AEE6592501E2}"/>
              </a:ext>
            </a:extLst>
          </p:cNvPr>
          <p:cNvSpPr/>
          <p:nvPr/>
        </p:nvSpPr>
        <p:spPr>
          <a:xfrm>
            <a:off x="9493856" y="4781058"/>
            <a:ext cx="1025928" cy="184714"/>
          </a:xfrm>
          <a:prstGeom prst="rect">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Creu Roja</a:t>
            </a:r>
          </a:p>
        </p:txBody>
      </p:sp>
      <p:sp>
        <p:nvSpPr>
          <p:cNvPr id="131" name="25 Rectángulo">
            <a:extLst>
              <a:ext uri="{FF2B5EF4-FFF2-40B4-BE49-F238E27FC236}">
                <a16:creationId xmlns:a16="http://schemas.microsoft.com/office/drawing/2014/main" id="{7D0E5915-759C-4E56-8FD8-E35B1E8DDD30}"/>
              </a:ext>
            </a:extLst>
          </p:cNvPr>
          <p:cNvSpPr/>
          <p:nvPr/>
        </p:nvSpPr>
        <p:spPr>
          <a:xfrm>
            <a:off x="9508183" y="5960305"/>
            <a:ext cx="1005768" cy="215181"/>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Àmbit social</a:t>
            </a:r>
          </a:p>
        </p:txBody>
      </p:sp>
      <p:cxnSp>
        <p:nvCxnSpPr>
          <p:cNvPr id="132" name="Conector: angular 131">
            <a:extLst>
              <a:ext uri="{FF2B5EF4-FFF2-40B4-BE49-F238E27FC236}">
                <a16:creationId xmlns:a16="http://schemas.microsoft.com/office/drawing/2014/main" id="{62FC3A11-086A-41F8-BCB3-475370EAC14E}"/>
              </a:ext>
            </a:extLst>
          </p:cNvPr>
          <p:cNvCxnSpPr>
            <a:cxnSpLocks/>
            <a:stCxn id="81" idx="3"/>
            <a:endCxn id="129" idx="1"/>
          </p:cNvCxnSpPr>
          <p:nvPr/>
        </p:nvCxnSpPr>
        <p:spPr>
          <a:xfrm flipV="1">
            <a:off x="8624291" y="5684598"/>
            <a:ext cx="737759" cy="64085"/>
          </a:xfrm>
          <a:prstGeom prst="bentConnector3">
            <a:avLst>
              <a:gd name="adj1" fmla="val 50000"/>
            </a:avLst>
          </a:prstGeom>
          <a:ln w="31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58E1BB73-91D9-40AB-BB0A-BD2FCA7B3B37}"/>
              </a:ext>
            </a:extLst>
          </p:cNvPr>
          <p:cNvSpPr txBox="1"/>
          <p:nvPr/>
        </p:nvSpPr>
        <p:spPr>
          <a:xfrm>
            <a:off x="6498445" y="5532518"/>
            <a:ext cx="1040040" cy="430887"/>
          </a:xfrm>
          <a:prstGeom prst="rect">
            <a:avLst/>
          </a:prstGeom>
          <a:solidFill>
            <a:schemeClr val="accent2">
              <a:lumMod val="20000"/>
              <a:lumOff val="80000"/>
            </a:schemeClr>
          </a:solidFill>
          <a:ln>
            <a:noFill/>
          </a:ln>
        </p:spPr>
        <p:txBody>
          <a:bodyPr wrap="square" rtlCol="0">
            <a:spAutoFit/>
          </a:bodyPr>
          <a:lstStyle/>
          <a:p>
            <a:pPr algn="ctr"/>
            <a:r>
              <a:rPr lang="ca-ES" sz="1100" dirty="0"/>
              <a:t>Salut mental comunitària</a:t>
            </a:r>
          </a:p>
        </p:txBody>
      </p:sp>
      <p:sp>
        <p:nvSpPr>
          <p:cNvPr id="66" name="CuadroTexto 65">
            <a:extLst>
              <a:ext uri="{FF2B5EF4-FFF2-40B4-BE49-F238E27FC236}">
                <a16:creationId xmlns:a16="http://schemas.microsoft.com/office/drawing/2014/main" id="{FEC2BB24-1910-4FD5-863B-83F017DDE117}"/>
              </a:ext>
            </a:extLst>
          </p:cNvPr>
          <p:cNvSpPr txBox="1"/>
          <p:nvPr/>
        </p:nvSpPr>
        <p:spPr>
          <a:xfrm>
            <a:off x="6819771" y="2451966"/>
            <a:ext cx="1149461"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Grup expert</a:t>
            </a:r>
          </a:p>
        </p:txBody>
      </p:sp>
      <p:cxnSp>
        <p:nvCxnSpPr>
          <p:cNvPr id="67" name="Conector: angular 66">
            <a:extLst>
              <a:ext uri="{FF2B5EF4-FFF2-40B4-BE49-F238E27FC236}">
                <a16:creationId xmlns:a16="http://schemas.microsoft.com/office/drawing/2014/main" id="{B737D43C-CD1B-4D55-AF66-93B1137E9B85}"/>
              </a:ext>
            </a:extLst>
          </p:cNvPr>
          <p:cNvCxnSpPr>
            <a:cxnSpLocks/>
            <a:stCxn id="78" idx="2"/>
            <a:endCxn id="66" idx="0"/>
          </p:cNvCxnSpPr>
          <p:nvPr/>
        </p:nvCxnSpPr>
        <p:spPr>
          <a:xfrm rot="16200000" flipH="1">
            <a:off x="5548021" y="605484"/>
            <a:ext cx="590039" cy="3102923"/>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25 Rectángulo">
            <a:extLst>
              <a:ext uri="{FF2B5EF4-FFF2-40B4-BE49-F238E27FC236}">
                <a16:creationId xmlns:a16="http://schemas.microsoft.com/office/drawing/2014/main" id="{277D18A1-13D1-4077-9926-2B92713B1B09}"/>
              </a:ext>
            </a:extLst>
          </p:cNvPr>
          <p:cNvSpPr/>
          <p:nvPr/>
        </p:nvSpPr>
        <p:spPr>
          <a:xfrm>
            <a:off x="7705922" y="5548403"/>
            <a:ext cx="918369" cy="400560"/>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schemeClr val="tx1"/>
                </a:solidFill>
              </a:rPr>
              <a:t>Nuclis territorials</a:t>
            </a:r>
          </a:p>
        </p:txBody>
      </p:sp>
      <p:cxnSp>
        <p:nvCxnSpPr>
          <p:cNvPr id="82" name="Connector angular 8">
            <a:extLst>
              <a:ext uri="{FF2B5EF4-FFF2-40B4-BE49-F238E27FC236}">
                <a16:creationId xmlns:a16="http://schemas.microsoft.com/office/drawing/2014/main" id="{C1FEA7D3-1938-46BB-9825-35B2D0DA1E53}"/>
              </a:ext>
            </a:extLst>
          </p:cNvPr>
          <p:cNvCxnSpPr>
            <a:cxnSpLocks/>
            <a:stCxn id="3" idx="3"/>
            <a:endCxn id="81" idx="1"/>
          </p:cNvCxnSpPr>
          <p:nvPr/>
        </p:nvCxnSpPr>
        <p:spPr>
          <a:xfrm>
            <a:off x="7538485" y="5747962"/>
            <a:ext cx="167437" cy="721"/>
          </a:xfrm>
          <a:prstGeom prst="bentConnector3">
            <a:avLst>
              <a:gd name="adj1" fmla="val 5000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Rectángulo 86">
            <a:extLst>
              <a:ext uri="{FF2B5EF4-FFF2-40B4-BE49-F238E27FC236}">
                <a16:creationId xmlns:a16="http://schemas.microsoft.com/office/drawing/2014/main" id="{4B708D07-B79E-477D-986F-84D70BE5B831}"/>
              </a:ext>
            </a:extLst>
          </p:cNvPr>
          <p:cNvSpPr/>
          <p:nvPr/>
        </p:nvSpPr>
        <p:spPr>
          <a:xfrm>
            <a:off x="9424833" y="5875470"/>
            <a:ext cx="1174848" cy="878131"/>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90" name="Conector: angular 89">
            <a:extLst>
              <a:ext uri="{FF2B5EF4-FFF2-40B4-BE49-F238E27FC236}">
                <a16:creationId xmlns:a16="http://schemas.microsoft.com/office/drawing/2014/main" id="{C91024A5-A473-489B-91AA-14493DA940BB}"/>
              </a:ext>
            </a:extLst>
          </p:cNvPr>
          <p:cNvCxnSpPr>
            <a:cxnSpLocks/>
            <a:stCxn id="81" idx="3"/>
            <a:endCxn id="120" idx="1"/>
          </p:cNvCxnSpPr>
          <p:nvPr/>
        </p:nvCxnSpPr>
        <p:spPr>
          <a:xfrm flipV="1">
            <a:off x="8624291" y="4548815"/>
            <a:ext cx="729309" cy="1199868"/>
          </a:xfrm>
          <a:prstGeom prst="bentConnector3">
            <a:avLst>
              <a:gd name="adj1" fmla="val 50000"/>
            </a:avLst>
          </a:prstGeom>
          <a:ln w="31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3" name="Conector: angular 122">
            <a:extLst>
              <a:ext uri="{FF2B5EF4-FFF2-40B4-BE49-F238E27FC236}">
                <a16:creationId xmlns:a16="http://schemas.microsoft.com/office/drawing/2014/main" id="{9922716F-4A55-4A9D-B205-4A873C9AE1D0}"/>
              </a:ext>
            </a:extLst>
          </p:cNvPr>
          <p:cNvCxnSpPr>
            <a:cxnSpLocks/>
            <a:stCxn id="89" idx="2"/>
            <a:endCxn id="92" idx="1"/>
          </p:cNvCxnSpPr>
          <p:nvPr/>
        </p:nvCxnSpPr>
        <p:spPr>
          <a:xfrm rot="16200000" flipH="1">
            <a:off x="6017314" y="2935301"/>
            <a:ext cx="636597" cy="349650"/>
          </a:xfrm>
          <a:prstGeom prst="bentConnector2">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CuadroTexto 138">
            <a:extLst>
              <a:ext uri="{FF2B5EF4-FFF2-40B4-BE49-F238E27FC236}">
                <a16:creationId xmlns:a16="http://schemas.microsoft.com/office/drawing/2014/main" id="{382C893F-9CDB-4A72-9719-F374A2004FFF}"/>
              </a:ext>
            </a:extLst>
          </p:cNvPr>
          <p:cNvSpPr txBox="1"/>
          <p:nvPr/>
        </p:nvSpPr>
        <p:spPr>
          <a:xfrm>
            <a:off x="4384324" y="4514577"/>
            <a:ext cx="1010058" cy="353709"/>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schemeClr val="tx1"/>
                </a:solidFill>
              </a:rPr>
              <a:t>Intervenció </a:t>
            </a:r>
            <a:r>
              <a:rPr lang="ca-ES" sz="1100" dirty="0" err="1">
                <a:solidFill>
                  <a:schemeClr val="tx1"/>
                </a:solidFill>
              </a:rPr>
              <a:t>psisocial</a:t>
            </a:r>
            <a:endParaRPr lang="ca-ES" sz="1100" dirty="0">
              <a:solidFill>
                <a:schemeClr val="tx1"/>
              </a:solidFill>
            </a:endParaRPr>
          </a:p>
        </p:txBody>
      </p:sp>
      <p:cxnSp>
        <p:nvCxnSpPr>
          <p:cNvPr id="140" name="Conector: angular 139">
            <a:extLst>
              <a:ext uri="{FF2B5EF4-FFF2-40B4-BE49-F238E27FC236}">
                <a16:creationId xmlns:a16="http://schemas.microsoft.com/office/drawing/2014/main" id="{0952A8C1-586B-4127-8B58-C22E9422D58B}"/>
              </a:ext>
            </a:extLst>
          </p:cNvPr>
          <p:cNvCxnSpPr>
            <a:cxnSpLocks/>
            <a:stCxn id="106" idx="2"/>
            <a:endCxn id="139" idx="0"/>
          </p:cNvCxnSpPr>
          <p:nvPr/>
        </p:nvCxnSpPr>
        <p:spPr>
          <a:xfrm rot="5400000">
            <a:off x="4152108" y="3748170"/>
            <a:ext cx="1503653" cy="29161"/>
          </a:xfrm>
          <a:prstGeom prst="bentConnector3">
            <a:avLst>
              <a:gd name="adj1" fmla="val 50000"/>
            </a:avLst>
          </a:prstGeom>
          <a:ln w="31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Conector: angular 140">
            <a:extLst>
              <a:ext uri="{FF2B5EF4-FFF2-40B4-BE49-F238E27FC236}">
                <a16:creationId xmlns:a16="http://schemas.microsoft.com/office/drawing/2014/main" id="{788A3AE3-A0AA-4262-AA52-4277CEEE1734}"/>
              </a:ext>
            </a:extLst>
          </p:cNvPr>
          <p:cNvCxnSpPr>
            <a:cxnSpLocks/>
            <a:stCxn id="139" idx="2"/>
            <a:endCxn id="3" idx="1"/>
          </p:cNvCxnSpPr>
          <p:nvPr/>
        </p:nvCxnSpPr>
        <p:spPr>
          <a:xfrm rot="16200000" flipH="1">
            <a:off x="5254061" y="4503578"/>
            <a:ext cx="879676" cy="1609092"/>
          </a:xfrm>
          <a:prstGeom prst="bentConnector2">
            <a:avLst/>
          </a:prstGeom>
          <a:ln w="3175">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28" name="Picture 4" descr="Resultado de imagen de ajuntament de barcelona">
            <a:extLst>
              <a:ext uri="{FF2B5EF4-FFF2-40B4-BE49-F238E27FC236}">
                <a16:creationId xmlns:a16="http://schemas.microsoft.com/office/drawing/2014/main" id="{EBC4FC14-70BC-44FD-940F-37E5E8A74F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0070"/>
          <a:stretch/>
        </p:blipFill>
        <p:spPr bwMode="auto">
          <a:xfrm>
            <a:off x="4190714" y="4594536"/>
            <a:ext cx="272525" cy="272091"/>
          </a:xfrm>
          <a:prstGeom prst="rect">
            <a:avLst/>
          </a:prstGeom>
          <a:noFill/>
          <a:extLst>
            <a:ext uri="{909E8E84-426E-40DD-AFC4-6F175D3DCCD1}">
              <a14:hiddenFill xmlns:a14="http://schemas.microsoft.com/office/drawing/2010/main">
                <a:solidFill>
                  <a:srgbClr val="FFFFFF"/>
                </a:solidFill>
              </a14:hiddenFill>
            </a:ext>
          </a:extLst>
        </p:spPr>
      </p:pic>
      <p:sp>
        <p:nvSpPr>
          <p:cNvPr id="143" name="CuadroTexto 142">
            <a:extLst>
              <a:ext uri="{FF2B5EF4-FFF2-40B4-BE49-F238E27FC236}">
                <a16:creationId xmlns:a16="http://schemas.microsoft.com/office/drawing/2014/main" id="{3889A4B2-F045-49C5-9F03-DF8EC1725EED}"/>
              </a:ext>
            </a:extLst>
          </p:cNvPr>
          <p:cNvSpPr txBox="1"/>
          <p:nvPr/>
        </p:nvSpPr>
        <p:spPr>
          <a:xfrm>
            <a:off x="3549340" y="4620407"/>
            <a:ext cx="601247" cy="246221"/>
          </a:xfrm>
          <a:prstGeom prst="rect">
            <a:avLst/>
          </a:prstGeom>
          <a:noFill/>
        </p:spPr>
        <p:txBody>
          <a:bodyPr wrap="square" rtlCol="0">
            <a:spAutoFit/>
          </a:bodyPr>
          <a:lstStyle/>
          <a:p>
            <a:pPr algn="r"/>
            <a:r>
              <a:rPr lang="ca-ES" sz="1000" dirty="0">
                <a:latin typeface="Arial Black" panose="020B0A04020102020204" pitchFamily="34" charset="0"/>
              </a:rPr>
              <a:t>Àmbit</a:t>
            </a:r>
            <a:endParaRPr lang="ca-ES" sz="2000" dirty="0">
              <a:latin typeface="Arial Black" panose="020B0A04020102020204" pitchFamily="34" charset="0"/>
            </a:endParaRPr>
          </a:p>
        </p:txBody>
      </p:sp>
      <p:pic>
        <p:nvPicPr>
          <p:cNvPr id="63" name="Picture 2" descr="Resultado de imagen de generalitat de catalunya logo">
            <a:extLst>
              <a:ext uri="{FF2B5EF4-FFF2-40B4-BE49-F238E27FC236}">
                <a16:creationId xmlns:a16="http://schemas.microsoft.com/office/drawing/2014/main" id="{715EA1D6-18B2-4EF2-BDB1-B2DB092D7E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7180" y="3192849"/>
            <a:ext cx="195904" cy="221901"/>
          </a:xfrm>
          <a:prstGeom prst="rect">
            <a:avLst/>
          </a:prstGeom>
          <a:noFill/>
          <a:extLst>
            <a:ext uri="{909E8E84-426E-40DD-AFC4-6F175D3DCCD1}">
              <a14:hiddenFill xmlns:a14="http://schemas.microsoft.com/office/drawing/2010/main">
                <a:solidFill>
                  <a:srgbClr val="FFFFFF"/>
                </a:solidFill>
              </a14:hiddenFill>
            </a:ext>
          </a:extLst>
        </p:spPr>
      </p:pic>
      <p:sp>
        <p:nvSpPr>
          <p:cNvPr id="64" name="CuadroTexto 63">
            <a:extLst>
              <a:ext uri="{FF2B5EF4-FFF2-40B4-BE49-F238E27FC236}">
                <a16:creationId xmlns:a16="http://schemas.microsoft.com/office/drawing/2014/main" id="{0E4909A3-7C51-46A0-8F79-2C805EE6B811}"/>
              </a:ext>
            </a:extLst>
          </p:cNvPr>
          <p:cNvSpPr txBox="1"/>
          <p:nvPr/>
        </p:nvSpPr>
        <p:spPr>
          <a:xfrm>
            <a:off x="7560729" y="3168529"/>
            <a:ext cx="601247" cy="246221"/>
          </a:xfrm>
          <a:prstGeom prst="rect">
            <a:avLst/>
          </a:prstGeom>
          <a:noFill/>
        </p:spPr>
        <p:txBody>
          <a:bodyPr wrap="square" rtlCol="0">
            <a:spAutoFit/>
          </a:bodyPr>
          <a:lstStyle/>
          <a:p>
            <a:pPr algn="r"/>
            <a:r>
              <a:rPr lang="ca-ES" sz="1000" dirty="0">
                <a:latin typeface="Arial Black" panose="020B0A04020102020204" pitchFamily="34" charset="0"/>
              </a:rPr>
              <a:t>Àmbit</a:t>
            </a:r>
            <a:endParaRPr lang="ca-ES" sz="2000" dirty="0">
              <a:latin typeface="Arial Black" panose="020B0A04020102020204" pitchFamily="34" charset="0"/>
            </a:endParaRPr>
          </a:p>
        </p:txBody>
      </p:sp>
      <p:sp>
        <p:nvSpPr>
          <p:cNvPr id="5" name="Marcador de pie de página 4">
            <a:extLst>
              <a:ext uri="{FF2B5EF4-FFF2-40B4-BE49-F238E27FC236}">
                <a16:creationId xmlns:a16="http://schemas.microsoft.com/office/drawing/2014/main" id="{E48B2A8E-244A-4EF3-B7C3-6B051F1C2028}"/>
              </a:ext>
            </a:extLst>
          </p:cNvPr>
          <p:cNvSpPr>
            <a:spLocks noGrp="1"/>
          </p:cNvSpPr>
          <p:nvPr>
            <p:ph type="ftr" sz="quarter" idx="11"/>
          </p:nvPr>
        </p:nvSpPr>
        <p:spPr/>
        <p:txBody>
          <a:bodyPr/>
          <a:lstStyle/>
          <a:p>
            <a:r>
              <a:rPr lang="ca-ES"/>
              <a:t>Model BCN</a:t>
            </a:r>
          </a:p>
        </p:txBody>
      </p:sp>
      <p:sp>
        <p:nvSpPr>
          <p:cNvPr id="62" name="25 Rectángulo">
            <a:extLst>
              <a:ext uri="{FF2B5EF4-FFF2-40B4-BE49-F238E27FC236}">
                <a16:creationId xmlns:a16="http://schemas.microsoft.com/office/drawing/2014/main" id="{633EE370-0492-4EA1-A152-8DDC110933A0}"/>
              </a:ext>
            </a:extLst>
          </p:cNvPr>
          <p:cNvSpPr/>
          <p:nvPr/>
        </p:nvSpPr>
        <p:spPr>
          <a:xfrm>
            <a:off x="7197242" y="6222262"/>
            <a:ext cx="927802" cy="492030"/>
          </a:xfrm>
          <a:prstGeom prst="rect">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000" dirty="0">
                <a:solidFill>
                  <a:schemeClr val="tx1"/>
                </a:solidFill>
              </a:rPr>
              <a:t>Equip Intervenció </a:t>
            </a:r>
            <a:r>
              <a:rPr lang="ca-ES" sz="1000" dirty="0" err="1">
                <a:solidFill>
                  <a:schemeClr val="tx1"/>
                </a:solidFill>
              </a:rPr>
              <a:t>postIMA</a:t>
            </a:r>
            <a:r>
              <a:rPr lang="ca-ES" sz="1000" dirty="0">
                <a:solidFill>
                  <a:schemeClr val="tx1"/>
                </a:solidFill>
              </a:rPr>
              <a:t> 72-6</a:t>
            </a:r>
          </a:p>
        </p:txBody>
      </p:sp>
      <p:cxnSp>
        <p:nvCxnSpPr>
          <p:cNvPr id="71" name="Connector angular 8">
            <a:extLst>
              <a:ext uri="{FF2B5EF4-FFF2-40B4-BE49-F238E27FC236}">
                <a16:creationId xmlns:a16="http://schemas.microsoft.com/office/drawing/2014/main" id="{A8544C5D-7D5E-489B-AA8E-C13FC2EDE81F}"/>
              </a:ext>
            </a:extLst>
          </p:cNvPr>
          <p:cNvCxnSpPr>
            <a:cxnSpLocks/>
            <a:stCxn id="62" idx="0"/>
            <a:endCxn id="81" idx="2"/>
          </p:cNvCxnSpPr>
          <p:nvPr/>
        </p:nvCxnSpPr>
        <p:spPr>
          <a:xfrm rot="5400000" flipH="1" flipV="1">
            <a:off x="7776476" y="5833631"/>
            <a:ext cx="273299" cy="503964"/>
          </a:xfrm>
          <a:prstGeom prst="bentConnector3">
            <a:avLst>
              <a:gd name="adj1" fmla="val 50000"/>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30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D14DE1-7C44-4C89-90A2-BBC934822FD3}"/>
              </a:ext>
            </a:extLst>
          </p:cNvPr>
          <p:cNvSpPr>
            <a:spLocks noGrp="1"/>
          </p:cNvSpPr>
          <p:nvPr>
            <p:ph type="dt" sz="half" idx="10"/>
          </p:nvPr>
        </p:nvSpPr>
        <p:spPr/>
        <p:txBody>
          <a:bodyPr/>
          <a:lstStyle/>
          <a:p>
            <a:fld id="{A2302D3F-7B02-437C-BB7B-0AEB43200C99}" type="datetime2">
              <a:rPr lang="ca-ES" smtClean="0"/>
              <a:t>dijous, 19 setembre de 2019</a:t>
            </a:fld>
            <a:endParaRPr lang="ca-ES" dirty="0"/>
          </a:p>
        </p:txBody>
      </p:sp>
      <p:sp>
        <p:nvSpPr>
          <p:cNvPr id="3" name="Marcador de pie de página 2">
            <a:extLst>
              <a:ext uri="{FF2B5EF4-FFF2-40B4-BE49-F238E27FC236}">
                <a16:creationId xmlns:a16="http://schemas.microsoft.com/office/drawing/2014/main" id="{089B2C99-26E1-484D-B445-E93F382B6F24}"/>
              </a:ext>
            </a:extLst>
          </p:cNvPr>
          <p:cNvSpPr>
            <a:spLocks noGrp="1"/>
          </p:cNvSpPr>
          <p:nvPr>
            <p:ph type="ftr" sz="quarter" idx="11"/>
          </p:nvPr>
        </p:nvSpPr>
        <p:spPr/>
        <p:txBody>
          <a:bodyPr/>
          <a:lstStyle/>
          <a:p>
            <a:r>
              <a:rPr lang="ca-ES" dirty="0"/>
              <a:t>Model BCN</a:t>
            </a:r>
          </a:p>
        </p:txBody>
      </p:sp>
      <p:sp>
        <p:nvSpPr>
          <p:cNvPr id="4" name="Marcador de número de diapositiva 3">
            <a:extLst>
              <a:ext uri="{FF2B5EF4-FFF2-40B4-BE49-F238E27FC236}">
                <a16:creationId xmlns:a16="http://schemas.microsoft.com/office/drawing/2014/main" id="{6E03370B-BCB0-4DC5-8EDD-9BF9B52D50EF}"/>
              </a:ext>
            </a:extLst>
          </p:cNvPr>
          <p:cNvSpPr>
            <a:spLocks noGrp="1"/>
          </p:cNvSpPr>
          <p:nvPr>
            <p:ph type="sldNum" sz="quarter" idx="12"/>
          </p:nvPr>
        </p:nvSpPr>
        <p:spPr/>
        <p:txBody>
          <a:bodyPr/>
          <a:lstStyle/>
          <a:p>
            <a:fld id="{A16141FE-1E26-4942-B4D7-1D81C6F16BF5}" type="slidenum">
              <a:rPr lang="ca-ES" smtClean="0"/>
              <a:t>8</a:t>
            </a:fld>
            <a:endParaRPr lang="ca-ES" dirty="0"/>
          </a:p>
        </p:txBody>
      </p:sp>
      <p:sp>
        <p:nvSpPr>
          <p:cNvPr id="5" name="Rectángulo 4">
            <a:extLst>
              <a:ext uri="{FF2B5EF4-FFF2-40B4-BE49-F238E27FC236}">
                <a16:creationId xmlns:a16="http://schemas.microsoft.com/office/drawing/2014/main" id="{5E5965FB-86D8-4A07-A846-DA61BA3D591C}"/>
              </a:ext>
            </a:extLst>
          </p:cNvPr>
          <p:cNvSpPr/>
          <p:nvPr/>
        </p:nvSpPr>
        <p:spPr>
          <a:xfrm>
            <a:off x="702074" y="791506"/>
            <a:ext cx="1336126" cy="523220"/>
          </a:xfrm>
          <a:prstGeom prst="rect">
            <a:avLst/>
          </a:prstGeom>
          <a:noFill/>
          <a:ln>
            <a:solidFill>
              <a:srgbClr val="FFFF00"/>
            </a:solidFill>
          </a:ln>
        </p:spPr>
        <p:txBody>
          <a:bodyPr wrap="square">
            <a:spAutoFit/>
          </a:bodyPr>
          <a:lstStyle/>
          <a:p>
            <a:r>
              <a:rPr lang="es-ES" sz="2800" b="1" dirty="0">
                <a:solidFill>
                  <a:srgbClr val="000000"/>
                </a:solidFill>
              </a:rPr>
              <a:t>Marc 1</a:t>
            </a:r>
            <a:endParaRPr lang="ca-ES" sz="2800" b="1" dirty="0"/>
          </a:p>
        </p:txBody>
      </p:sp>
      <p:sp>
        <p:nvSpPr>
          <p:cNvPr id="17" name="CuadroTexto 3">
            <a:extLst>
              <a:ext uri="{FF2B5EF4-FFF2-40B4-BE49-F238E27FC236}">
                <a16:creationId xmlns:a16="http://schemas.microsoft.com/office/drawing/2014/main" id="{12FD0125-E837-4568-98C2-F5772F979C4B}"/>
              </a:ext>
            </a:extLst>
          </p:cNvPr>
          <p:cNvSpPr txBox="1"/>
          <p:nvPr/>
        </p:nvSpPr>
        <p:spPr>
          <a:xfrm>
            <a:off x="5143897" y="4822398"/>
            <a:ext cx="1771650" cy="954107"/>
          </a:xfrm>
          <a:prstGeom prst="rect">
            <a:avLst/>
          </a:prstGeom>
          <a:solidFill>
            <a:schemeClr val="bg1"/>
          </a:solidFill>
          <a:ln w="3175">
            <a:solidFill>
              <a:srgbClr val="FFFF00"/>
            </a:solidFill>
          </a:ln>
        </p:spPr>
        <p:txBody>
          <a:bodyPr wrap="square" rtlCol="0">
            <a:spAutoFit/>
          </a:bodyPr>
          <a:lstStyle/>
          <a:p>
            <a:pPr algn="ctr"/>
            <a:r>
              <a:rPr lang="ca-ES" sz="1400" b="1" dirty="0"/>
              <a:t>L’Ajuntament de Barcelona disposa de </a:t>
            </a:r>
            <a:r>
              <a:rPr lang="es-ES" sz="1400" b="1" dirty="0" err="1"/>
              <a:t>Plans</a:t>
            </a:r>
            <a:r>
              <a:rPr lang="es-ES" sz="1400" b="1" dirty="0"/>
              <a:t> </a:t>
            </a:r>
            <a:r>
              <a:rPr lang="es-ES" sz="1400" b="1" dirty="0" err="1"/>
              <a:t>d’Emergència</a:t>
            </a:r>
            <a:r>
              <a:rPr lang="es-ES" sz="1400" b="1" dirty="0"/>
              <a:t> Municipal.</a:t>
            </a:r>
            <a:endParaRPr lang="ca-ES" sz="1100" dirty="0"/>
          </a:p>
        </p:txBody>
      </p:sp>
      <p:sp>
        <p:nvSpPr>
          <p:cNvPr id="16" name="CuadroTexto 15">
            <a:extLst>
              <a:ext uri="{FF2B5EF4-FFF2-40B4-BE49-F238E27FC236}">
                <a16:creationId xmlns:a16="http://schemas.microsoft.com/office/drawing/2014/main" id="{696FF396-5A45-484C-A829-B1C8C288D5AF}"/>
              </a:ext>
            </a:extLst>
          </p:cNvPr>
          <p:cNvSpPr txBox="1"/>
          <p:nvPr/>
        </p:nvSpPr>
        <p:spPr>
          <a:xfrm>
            <a:off x="2474618" y="4699286"/>
            <a:ext cx="2020928" cy="1200329"/>
          </a:xfrm>
          <a:prstGeom prst="rect">
            <a:avLst/>
          </a:prstGeom>
          <a:noFill/>
        </p:spPr>
        <p:txBody>
          <a:bodyPr wrap="square" rtlCol="0">
            <a:spAutoFit/>
          </a:bodyPr>
          <a:lstStyle/>
          <a:p>
            <a:r>
              <a:rPr lang="ca-ES" sz="1200" dirty="0">
                <a:hlinkClick r:id="rId2"/>
              </a:rPr>
              <a:t>http://interior.gencat.cat/web/.content/home/030_arees_dactuacio/proteccio_civil/plans_de_proteccio_civil/plans_de_proteccio_civil_a_catalunya/documents/procicat.pdf</a:t>
            </a:r>
            <a:endParaRPr lang="ca-ES" sz="1200" dirty="0"/>
          </a:p>
        </p:txBody>
      </p:sp>
      <p:pic>
        <p:nvPicPr>
          <p:cNvPr id="22" name="Imagen 7">
            <a:extLst>
              <a:ext uri="{FF2B5EF4-FFF2-40B4-BE49-F238E27FC236}">
                <a16:creationId xmlns:a16="http://schemas.microsoft.com/office/drawing/2014/main" id="{26872E47-484A-4096-902F-4F0C9EA1FA66}"/>
              </a:ext>
            </a:extLst>
          </p:cNvPr>
          <p:cNvPicPr>
            <a:picLocks noChangeAspect="1"/>
          </p:cNvPicPr>
          <p:nvPr/>
        </p:nvPicPr>
        <p:blipFill>
          <a:blip r:embed="rId3"/>
          <a:stretch>
            <a:fillRect/>
          </a:stretch>
        </p:blipFill>
        <p:spPr>
          <a:xfrm>
            <a:off x="5152379" y="1224557"/>
            <a:ext cx="1771650" cy="2495550"/>
          </a:xfrm>
          <a:prstGeom prst="rect">
            <a:avLst/>
          </a:prstGeom>
        </p:spPr>
      </p:pic>
      <p:sp>
        <p:nvSpPr>
          <p:cNvPr id="23" name="Rectángulo 6">
            <a:extLst>
              <a:ext uri="{FF2B5EF4-FFF2-40B4-BE49-F238E27FC236}">
                <a16:creationId xmlns:a16="http://schemas.microsoft.com/office/drawing/2014/main" id="{C80D15AA-2730-4A4B-BFCB-3BF94C9524E4}"/>
              </a:ext>
            </a:extLst>
          </p:cNvPr>
          <p:cNvSpPr/>
          <p:nvPr/>
        </p:nvSpPr>
        <p:spPr>
          <a:xfrm>
            <a:off x="5155477" y="3760569"/>
            <a:ext cx="1765433" cy="1061829"/>
          </a:xfrm>
          <a:prstGeom prst="rect">
            <a:avLst/>
          </a:prstGeom>
          <a:solidFill>
            <a:srgbClr val="FFFF00"/>
          </a:solidFill>
        </p:spPr>
        <p:txBody>
          <a:bodyPr wrap="square">
            <a:spAutoFit/>
          </a:bodyPr>
          <a:lstStyle/>
          <a:p>
            <a:r>
              <a:rPr lang="ca-ES" sz="900" dirty="0"/>
              <a:t>LLEI 22/1998, de 30 de desembre, de la Carta municipal de Barcelona (Inclou les modificacions efectuades por les Lleis 11/2006, de 19 de juliol; 7/2010, de 21 d’abril; i 18/2014, de 23 de desembre).</a:t>
            </a:r>
          </a:p>
        </p:txBody>
      </p:sp>
      <p:sp>
        <p:nvSpPr>
          <p:cNvPr id="24" name="CuadroTexto 3">
            <a:extLst>
              <a:ext uri="{FF2B5EF4-FFF2-40B4-BE49-F238E27FC236}">
                <a16:creationId xmlns:a16="http://schemas.microsoft.com/office/drawing/2014/main" id="{12FD0125-E837-4568-98C2-F5772F979C4B}"/>
              </a:ext>
            </a:extLst>
          </p:cNvPr>
          <p:cNvSpPr txBox="1"/>
          <p:nvPr/>
        </p:nvSpPr>
        <p:spPr>
          <a:xfrm>
            <a:off x="5138534" y="5793448"/>
            <a:ext cx="1782376" cy="769441"/>
          </a:xfrm>
          <a:prstGeom prst="rect">
            <a:avLst/>
          </a:prstGeom>
          <a:solidFill>
            <a:schemeClr val="bg1"/>
          </a:solidFill>
          <a:ln w="3175">
            <a:solidFill>
              <a:srgbClr val="FFFF00"/>
            </a:solidFill>
          </a:ln>
        </p:spPr>
        <p:txBody>
          <a:bodyPr wrap="square" rtlCol="0">
            <a:spAutoFit/>
          </a:bodyPr>
          <a:lstStyle/>
          <a:p>
            <a:pPr algn="ctr"/>
            <a:r>
              <a:rPr lang="ca-ES" sz="1100" dirty="0">
                <a:hlinkClick r:id="rId4"/>
              </a:rPr>
              <a:t>http://ajuntament.barcelona.cat/bombers/es/prevencio_emergenciamunicipal.html</a:t>
            </a:r>
            <a:endParaRPr lang="ca-ES" sz="1100" dirty="0"/>
          </a:p>
        </p:txBody>
      </p:sp>
      <p:pic>
        <p:nvPicPr>
          <p:cNvPr id="6" name="Imagen 5">
            <a:extLst>
              <a:ext uri="{FF2B5EF4-FFF2-40B4-BE49-F238E27FC236}">
                <a16:creationId xmlns:a16="http://schemas.microsoft.com/office/drawing/2014/main" id="{B9CF3F32-D266-4B5C-8794-BC5236185EE5}"/>
              </a:ext>
            </a:extLst>
          </p:cNvPr>
          <p:cNvPicPr>
            <a:picLocks noChangeAspect="1"/>
          </p:cNvPicPr>
          <p:nvPr/>
        </p:nvPicPr>
        <p:blipFill rotWithShape="1">
          <a:blip r:embed="rId5"/>
          <a:srcRect l="4806" r="855"/>
          <a:stretch/>
        </p:blipFill>
        <p:spPr>
          <a:xfrm>
            <a:off x="7594698" y="1767015"/>
            <a:ext cx="1871852" cy="2813578"/>
          </a:xfrm>
          <a:prstGeom prst="rect">
            <a:avLst/>
          </a:prstGeom>
          <a:ln>
            <a:solidFill>
              <a:schemeClr val="tx1"/>
            </a:solidFill>
          </a:ln>
        </p:spPr>
      </p:pic>
      <p:sp>
        <p:nvSpPr>
          <p:cNvPr id="30" name="CuadroTexto 3">
            <a:extLst>
              <a:ext uri="{FF2B5EF4-FFF2-40B4-BE49-F238E27FC236}">
                <a16:creationId xmlns:a16="http://schemas.microsoft.com/office/drawing/2014/main" id="{09950896-63F0-4E4A-AB3C-6D69F250507A}"/>
              </a:ext>
            </a:extLst>
          </p:cNvPr>
          <p:cNvSpPr txBox="1"/>
          <p:nvPr/>
        </p:nvSpPr>
        <p:spPr>
          <a:xfrm>
            <a:off x="7580957" y="744257"/>
            <a:ext cx="1889578" cy="954107"/>
          </a:xfrm>
          <a:prstGeom prst="rect">
            <a:avLst/>
          </a:prstGeom>
          <a:noFill/>
          <a:ln w="3175">
            <a:solidFill>
              <a:srgbClr val="FFC000"/>
            </a:solidFill>
          </a:ln>
        </p:spPr>
        <p:txBody>
          <a:bodyPr wrap="square" rtlCol="0">
            <a:spAutoFit/>
          </a:bodyPr>
          <a:lstStyle/>
          <a:p>
            <a:pPr algn="ctr"/>
            <a:r>
              <a:rPr lang="ca-ES" sz="1400" b="1" dirty="0"/>
              <a:t>El Sistema d’emergències mèdiques disposa d’un Pla IMV actualitzat</a:t>
            </a:r>
          </a:p>
        </p:txBody>
      </p:sp>
      <p:sp>
        <p:nvSpPr>
          <p:cNvPr id="28" name="CuadroTexto 3">
            <a:extLst>
              <a:ext uri="{FF2B5EF4-FFF2-40B4-BE49-F238E27FC236}">
                <a16:creationId xmlns:a16="http://schemas.microsoft.com/office/drawing/2014/main" id="{34A1317A-36E6-42DC-ABC6-349B92F0618A}"/>
              </a:ext>
            </a:extLst>
          </p:cNvPr>
          <p:cNvSpPr txBox="1"/>
          <p:nvPr/>
        </p:nvSpPr>
        <p:spPr>
          <a:xfrm>
            <a:off x="5152379" y="355993"/>
            <a:ext cx="1771650" cy="1169551"/>
          </a:xfrm>
          <a:prstGeom prst="rect">
            <a:avLst/>
          </a:prstGeom>
          <a:solidFill>
            <a:schemeClr val="bg1"/>
          </a:solidFill>
          <a:ln w="3175">
            <a:solidFill>
              <a:srgbClr val="FFFF00"/>
            </a:solidFill>
          </a:ln>
        </p:spPr>
        <p:txBody>
          <a:bodyPr wrap="square" rtlCol="0">
            <a:spAutoFit/>
          </a:bodyPr>
          <a:lstStyle/>
          <a:p>
            <a:pPr algn="ctr"/>
            <a:r>
              <a:rPr lang="ca-ES" sz="1400" b="1" dirty="0"/>
              <a:t>L’Ajuntament de Barcelona te Carta municipal que li atorga determinades competències.</a:t>
            </a:r>
            <a:endParaRPr lang="ca-ES" sz="1100" dirty="0"/>
          </a:p>
        </p:txBody>
      </p:sp>
      <p:pic>
        <p:nvPicPr>
          <p:cNvPr id="18" name="Picture 5">
            <a:extLst>
              <a:ext uri="{FF2B5EF4-FFF2-40B4-BE49-F238E27FC236}">
                <a16:creationId xmlns:a16="http://schemas.microsoft.com/office/drawing/2014/main" id="{68506FAA-37B1-4E64-B188-6E45E90838E2}"/>
              </a:ext>
            </a:extLst>
          </p:cNvPr>
          <p:cNvPicPr>
            <a:picLocks noChangeAspect="1" noChangeArrowheads="1"/>
          </p:cNvPicPr>
          <p:nvPr/>
        </p:nvPicPr>
        <p:blipFill>
          <a:blip r:embed="rId6" cstate="print"/>
          <a:srcRect/>
          <a:stretch>
            <a:fillRect/>
          </a:stretch>
        </p:blipFill>
        <p:spPr bwMode="auto">
          <a:xfrm>
            <a:off x="2486293" y="1717904"/>
            <a:ext cx="2020833" cy="2961565"/>
          </a:xfrm>
          <a:prstGeom prst="rect">
            <a:avLst/>
          </a:prstGeom>
          <a:noFill/>
          <a:ln w="9525">
            <a:noFill/>
            <a:miter lim="800000"/>
            <a:headEnd/>
            <a:tailEnd/>
          </a:ln>
        </p:spPr>
      </p:pic>
      <p:sp>
        <p:nvSpPr>
          <p:cNvPr id="19" name="CuadroTexto 3">
            <a:extLst>
              <a:ext uri="{FF2B5EF4-FFF2-40B4-BE49-F238E27FC236}">
                <a16:creationId xmlns:a16="http://schemas.microsoft.com/office/drawing/2014/main" id="{37719B32-E4C1-4001-B3BB-2DFD37892BFA}"/>
              </a:ext>
            </a:extLst>
          </p:cNvPr>
          <p:cNvSpPr txBox="1"/>
          <p:nvPr/>
        </p:nvSpPr>
        <p:spPr>
          <a:xfrm>
            <a:off x="2474618" y="763797"/>
            <a:ext cx="2020928" cy="954107"/>
          </a:xfrm>
          <a:prstGeom prst="rect">
            <a:avLst/>
          </a:prstGeom>
          <a:noFill/>
          <a:ln w="3175">
            <a:solidFill>
              <a:srgbClr val="FFFF00"/>
            </a:solidFill>
          </a:ln>
        </p:spPr>
        <p:txBody>
          <a:bodyPr wrap="square" rtlCol="0">
            <a:spAutoFit/>
          </a:bodyPr>
          <a:lstStyle/>
          <a:p>
            <a:pPr algn="ctr"/>
            <a:r>
              <a:rPr lang="ca-ES" sz="1400" b="1" dirty="0"/>
              <a:t>Catalunya disposa d’un Pla Territorial de Protecció civil de Catalunya (PROCICAT).</a:t>
            </a:r>
          </a:p>
        </p:txBody>
      </p:sp>
    </p:spTree>
    <p:extLst>
      <p:ext uri="{BB962C8B-B14F-4D97-AF65-F5344CB8AC3E}">
        <p14:creationId xmlns:p14="http://schemas.microsoft.com/office/powerpoint/2010/main" val="172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D14DE1-7C44-4C89-90A2-BBC934822FD3}"/>
              </a:ext>
            </a:extLst>
          </p:cNvPr>
          <p:cNvSpPr>
            <a:spLocks noGrp="1"/>
          </p:cNvSpPr>
          <p:nvPr>
            <p:ph type="dt" sz="half" idx="10"/>
          </p:nvPr>
        </p:nvSpPr>
        <p:spPr/>
        <p:txBody>
          <a:bodyPr/>
          <a:lstStyle/>
          <a:p>
            <a:fld id="{99742635-A1BC-4003-8EA3-551C82E5F461}" type="datetime2">
              <a:rPr lang="ca-ES" smtClean="0"/>
              <a:t>dijous, 19 setembre de 2019</a:t>
            </a:fld>
            <a:endParaRPr lang="ca-ES" dirty="0"/>
          </a:p>
        </p:txBody>
      </p:sp>
      <p:sp>
        <p:nvSpPr>
          <p:cNvPr id="3" name="Marcador de pie de página 2">
            <a:extLst>
              <a:ext uri="{FF2B5EF4-FFF2-40B4-BE49-F238E27FC236}">
                <a16:creationId xmlns:a16="http://schemas.microsoft.com/office/drawing/2014/main" id="{089B2C99-26E1-484D-B445-E93F382B6F24}"/>
              </a:ext>
            </a:extLst>
          </p:cNvPr>
          <p:cNvSpPr>
            <a:spLocks noGrp="1"/>
          </p:cNvSpPr>
          <p:nvPr>
            <p:ph type="ftr" sz="quarter" idx="11"/>
          </p:nvPr>
        </p:nvSpPr>
        <p:spPr/>
        <p:txBody>
          <a:bodyPr/>
          <a:lstStyle/>
          <a:p>
            <a:r>
              <a:rPr lang="ca-ES" dirty="0"/>
              <a:t>Model BCN</a:t>
            </a:r>
          </a:p>
        </p:txBody>
      </p:sp>
      <p:sp>
        <p:nvSpPr>
          <p:cNvPr id="4" name="Marcador de número de diapositiva 3">
            <a:extLst>
              <a:ext uri="{FF2B5EF4-FFF2-40B4-BE49-F238E27FC236}">
                <a16:creationId xmlns:a16="http://schemas.microsoft.com/office/drawing/2014/main" id="{6E03370B-BCB0-4DC5-8EDD-9BF9B52D50EF}"/>
              </a:ext>
            </a:extLst>
          </p:cNvPr>
          <p:cNvSpPr>
            <a:spLocks noGrp="1"/>
          </p:cNvSpPr>
          <p:nvPr>
            <p:ph type="sldNum" sz="quarter" idx="12"/>
          </p:nvPr>
        </p:nvSpPr>
        <p:spPr/>
        <p:txBody>
          <a:bodyPr/>
          <a:lstStyle/>
          <a:p>
            <a:fld id="{A16141FE-1E26-4942-B4D7-1D81C6F16BF5}" type="slidenum">
              <a:rPr lang="ca-ES" smtClean="0"/>
              <a:t>9</a:t>
            </a:fld>
            <a:endParaRPr lang="ca-ES" dirty="0"/>
          </a:p>
        </p:txBody>
      </p:sp>
      <p:sp>
        <p:nvSpPr>
          <p:cNvPr id="5" name="Rectángulo 4">
            <a:extLst>
              <a:ext uri="{FF2B5EF4-FFF2-40B4-BE49-F238E27FC236}">
                <a16:creationId xmlns:a16="http://schemas.microsoft.com/office/drawing/2014/main" id="{5E5965FB-86D8-4A07-A846-DA61BA3D591C}"/>
              </a:ext>
            </a:extLst>
          </p:cNvPr>
          <p:cNvSpPr/>
          <p:nvPr/>
        </p:nvSpPr>
        <p:spPr>
          <a:xfrm>
            <a:off x="492673" y="272196"/>
            <a:ext cx="1336127" cy="523220"/>
          </a:xfrm>
          <a:prstGeom prst="rect">
            <a:avLst/>
          </a:prstGeom>
          <a:noFill/>
          <a:ln>
            <a:solidFill>
              <a:srgbClr val="FFFF00"/>
            </a:solidFill>
          </a:ln>
        </p:spPr>
        <p:txBody>
          <a:bodyPr wrap="square">
            <a:spAutoFit/>
          </a:bodyPr>
          <a:lstStyle/>
          <a:p>
            <a:r>
              <a:rPr lang="es-ES" sz="2800" b="1" dirty="0">
                <a:solidFill>
                  <a:srgbClr val="000000"/>
                </a:solidFill>
              </a:rPr>
              <a:t>Marc i2</a:t>
            </a:r>
            <a:endParaRPr lang="ca-ES" sz="2800" b="1" dirty="0"/>
          </a:p>
        </p:txBody>
      </p:sp>
      <p:sp>
        <p:nvSpPr>
          <p:cNvPr id="13" name="CuadroTexto 3">
            <a:extLst>
              <a:ext uri="{FF2B5EF4-FFF2-40B4-BE49-F238E27FC236}">
                <a16:creationId xmlns:a16="http://schemas.microsoft.com/office/drawing/2014/main" id="{4C29F620-19BC-4688-AE9C-290B5D96709D}"/>
              </a:ext>
            </a:extLst>
          </p:cNvPr>
          <p:cNvSpPr txBox="1"/>
          <p:nvPr/>
        </p:nvSpPr>
        <p:spPr>
          <a:xfrm>
            <a:off x="4655128" y="2004258"/>
            <a:ext cx="6155620" cy="1015663"/>
          </a:xfrm>
          <a:prstGeom prst="rect">
            <a:avLst/>
          </a:prstGeom>
          <a:noFill/>
          <a:ln w="3175">
            <a:solidFill>
              <a:srgbClr val="FFC000"/>
            </a:solidFill>
          </a:ln>
        </p:spPr>
        <p:txBody>
          <a:bodyPr wrap="square" rtlCol="0">
            <a:spAutoFit/>
          </a:bodyPr>
          <a:lstStyle/>
          <a:p>
            <a:pPr algn="ctr"/>
            <a:r>
              <a:rPr lang="ca-ES" sz="2000" b="1" dirty="0"/>
              <a:t>Els Centres SISCAT de Barcelona: Hospitals, </a:t>
            </a:r>
            <a:r>
              <a:rPr lang="ca-ES" sz="2000" b="1" dirty="0" err="1"/>
              <a:t>CUAPs</a:t>
            </a:r>
            <a:r>
              <a:rPr lang="ca-ES" sz="2000" b="1" dirty="0"/>
              <a:t> i Atenció intermèdia disposen del seu propi Pla IMA actualitzat.</a:t>
            </a:r>
          </a:p>
        </p:txBody>
      </p:sp>
      <p:sp>
        <p:nvSpPr>
          <p:cNvPr id="11" name="CuadroTexto 10">
            <a:extLst>
              <a:ext uri="{FF2B5EF4-FFF2-40B4-BE49-F238E27FC236}">
                <a16:creationId xmlns:a16="http://schemas.microsoft.com/office/drawing/2014/main" id="{047F0783-917D-4C1D-B19B-92DC3C7CBB3E}"/>
              </a:ext>
            </a:extLst>
          </p:cNvPr>
          <p:cNvSpPr txBox="1"/>
          <p:nvPr/>
        </p:nvSpPr>
        <p:spPr>
          <a:xfrm>
            <a:off x="2020440" y="5009524"/>
            <a:ext cx="1970848" cy="646331"/>
          </a:xfrm>
          <a:prstGeom prst="rect">
            <a:avLst/>
          </a:prstGeom>
          <a:noFill/>
        </p:spPr>
        <p:txBody>
          <a:bodyPr wrap="square" rtlCol="0">
            <a:spAutoFit/>
          </a:bodyPr>
          <a:lstStyle/>
          <a:p>
            <a:r>
              <a:rPr lang="ca-ES" sz="1200" dirty="0">
                <a:hlinkClick r:id="rId2"/>
              </a:rPr>
              <a:t>http://www.aisbcn.cat/2018/01/26/pla-ima-bcn-i-postima/</a:t>
            </a:r>
            <a:endParaRPr lang="ca-ES" sz="1200" dirty="0"/>
          </a:p>
        </p:txBody>
      </p:sp>
      <p:sp>
        <p:nvSpPr>
          <p:cNvPr id="18" name="CuadroTexto 3">
            <a:extLst>
              <a:ext uri="{FF2B5EF4-FFF2-40B4-BE49-F238E27FC236}">
                <a16:creationId xmlns:a16="http://schemas.microsoft.com/office/drawing/2014/main" id="{880F1B5F-F1DF-4F13-B884-AA2EC561C1C8}"/>
              </a:ext>
            </a:extLst>
          </p:cNvPr>
          <p:cNvSpPr txBox="1"/>
          <p:nvPr/>
        </p:nvSpPr>
        <p:spPr>
          <a:xfrm>
            <a:off x="4655128" y="1313066"/>
            <a:ext cx="4774300" cy="584775"/>
          </a:xfrm>
          <a:prstGeom prst="rect">
            <a:avLst/>
          </a:prstGeom>
          <a:solidFill>
            <a:schemeClr val="bg1"/>
          </a:solidFill>
          <a:ln w="3175">
            <a:solidFill>
              <a:srgbClr val="FFC000"/>
            </a:solidFill>
          </a:ln>
        </p:spPr>
        <p:txBody>
          <a:bodyPr wrap="square" rtlCol="0">
            <a:spAutoFit/>
          </a:bodyPr>
          <a:lstStyle/>
          <a:p>
            <a:pPr algn="ctr"/>
            <a:r>
              <a:rPr lang="ca-ES" sz="2000" b="1" dirty="0"/>
              <a:t>La resposta sanitària la dona SISCAT </a:t>
            </a:r>
          </a:p>
          <a:p>
            <a:pPr algn="ctr"/>
            <a:r>
              <a:rPr lang="ca-ES" sz="1200" dirty="0">
                <a:hlinkClick r:id="rId3"/>
              </a:rPr>
              <a:t>http://catsalut.gencat.cat/ca/coneix-catsalut/25-anys/ambits/siscat/</a:t>
            </a:r>
            <a:endParaRPr lang="ca-ES" sz="1200" dirty="0"/>
          </a:p>
        </p:txBody>
      </p:sp>
      <p:sp>
        <p:nvSpPr>
          <p:cNvPr id="20" name="CuadroTexto 3">
            <a:extLst>
              <a:ext uri="{FF2B5EF4-FFF2-40B4-BE49-F238E27FC236}">
                <a16:creationId xmlns:a16="http://schemas.microsoft.com/office/drawing/2014/main" id="{FB91034B-34B3-4633-81E6-1F16F169977E}"/>
              </a:ext>
            </a:extLst>
          </p:cNvPr>
          <p:cNvSpPr txBox="1"/>
          <p:nvPr/>
        </p:nvSpPr>
        <p:spPr>
          <a:xfrm>
            <a:off x="2162449" y="979646"/>
            <a:ext cx="1686830" cy="1169551"/>
          </a:xfrm>
          <a:prstGeom prst="rect">
            <a:avLst/>
          </a:prstGeom>
          <a:noFill/>
          <a:ln w="3175">
            <a:solidFill>
              <a:srgbClr val="FFC000"/>
            </a:solidFill>
          </a:ln>
        </p:spPr>
        <p:txBody>
          <a:bodyPr wrap="square" rtlCol="0">
            <a:spAutoFit/>
          </a:bodyPr>
          <a:lstStyle/>
          <a:p>
            <a:pPr algn="ctr"/>
            <a:r>
              <a:rPr lang="ca-ES" sz="1400" b="1" dirty="0"/>
              <a:t>Barcelona disposa d’un Pla IMA BCN i </a:t>
            </a:r>
            <a:r>
              <a:rPr lang="ca-ES" sz="1400" b="1" dirty="0" err="1"/>
              <a:t>postIMA</a:t>
            </a:r>
            <a:r>
              <a:rPr lang="ca-ES" sz="1400" b="1" dirty="0"/>
              <a:t> actualitzat i aprovat pel Comitè permanent del CSB.</a:t>
            </a:r>
          </a:p>
        </p:txBody>
      </p:sp>
      <p:sp>
        <p:nvSpPr>
          <p:cNvPr id="25" name="CuadroTexto 79">
            <a:extLst>
              <a:ext uri="{FF2B5EF4-FFF2-40B4-BE49-F238E27FC236}">
                <a16:creationId xmlns:a16="http://schemas.microsoft.com/office/drawing/2014/main" id="{6065B2A4-8F79-473A-98B0-1D2A3E18F795}"/>
              </a:ext>
            </a:extLst>
          </p:cNvPr>
          <p:cNvSpPr txBox="1"/>
          <p:nvPr/>
        </p:nvSpPr>
        <p:spPr>
          <a:xfrm>
            <a:off x="5140037" y="5404780"/>
            <a:ext cx="5166016" cy="276999"/>
          </a:xfrm>
          <a:prstGeom prst="rect">
            <a:avLst/>
          </a:prstGeom>
          <a:solidFill>
            <a:schemeClr val="accent6">
              <a:lumMod val="20000"/>
              <a:lumOff val="80000"/>
            </a:schemeClr>
          </a:solidFill>
          <a:ln>
            <a:noFill/>
          </a:ln>
        </p:spPr>
        <p:txBody>
          <a:bodyPr wrap="square" rtlCol="0">
            <a:spAutoFit/>
          </a:bodyPr>
          <a:lstStyle/>
          <a:p>
            <a:r>
              <a:rPr lang="ca-ES" sz="1200" b="1" dirty="0"/>
              <a:t>Òrgan tècnic de Salut mental i Addiccions del Consorci Sanitari de Barcelona.</a:t>
            </a:r>
          </a:p>
        </p:txBody>
      </p:sp>
      <p:sp>
        <p:nvSpPr>
          <p:cNvPr id="26" name="CuadroTexto 70">
            <a:extLst>
              <a:ext uri="{FF2B5EF4-FFF2-40B4-BE49-F238E27FC236}">
                <a16:creationId xmlns:a16="http://schemas.microsoft.com/office/drawing/2014/main" id="{85DA3628-B085-4871-91C5-EE6E139E8202}"/>
              </a:ext>
            </a:extLst>
          </p:cNvPr>
          <p:cNvSpPr txBox="1"/>
          <p:nvPr/>
        </p:nvSpPr>
        <p:spPr>
          <a:xfrm>
            <a:off x="5140037" y="5700285"/>
            <a:ext cx="5166016" cy="276999"/>
          </a:xfrm>
          <a:prstGeom prst="rect">
            <a:avLst/>
          </a:prstGeom>
          <a:solidFill>
            <a:schemeClr val="accent6">
              <a:lumMod val="20000"/>
              <a:lumOff val="80000"/>
            </a:schemeClr>
          </a:solidFill>
          <a:ln>
            <a:noFill/>
          </a:ln>
        </p:spPr>
        <p:txBody>
          <a:bodyPr wrap="square" rtlCol="0">
            <a:spAutoFit/>
          </a:bodyPr>
          <a:lstStyle/>
          <a:p>
            <a:r>
              <a:rPr lang="ca-ES" sz="1200" b="1" dirty="0"/>
              <a:t>Taula de Salut mental de l’Ajuntament de Barcelona.</a:t>
            </a:r>
          </a:p>
        </p:txBody>
      </p:sp>
      <p:sp>
        <p:nvSpPr>
          <p:cNvPr id="27" name="CuadroTexto 71">
            <a:extLst>
              <a:ext uri="{FF2B5EF4-FFF2-40B4-BE49-F238E27FC236}">
                <a16:creationId xmlns:a16="http://schemas.microsoft.com/office/drawing/2014/main" id="{B06DB019-6CAC-4F6D-B227-2545538EA33C}"/>
              </a:ext>
            </a:extLst>
          </p:cNvPr>
          <p:cNvSpPr txBox="1"/>
          <p:nvPr/>
        </p:nvSpPr>
        <p:spPr>
          <a:xfrm>
            <a:off x="5140038" y="5995790"/>
            <a:ext cx="5166016" cy="276999"/>
          </a:xfrm>
          <a:prstGeom prst="rect">
            <a:avLst/>
          </a:prstGeom>
          <a:solidFill>
            <a:schemeClr val="accent6">
              <a:lumMod val="20000"/>
              <a:lumOff val="80000"/>
            </a:schemeClr>
          </a:solidFill>
          <a:ln>
            <a:noFill/>
          </a:ln>
        </p:spPr>
        <p:txBody>
          <a:bodyPr wrap="square" rtlCol="0">
            <a:spAutoFit/>
          </a:bodyPr>
          <a:lstStyle/>
          <a:p>
            <a:r>
              <a:rPr lang="ca-ES" sz="1200" b="1" dirty="0"/>
              <a:t>Pla Director de Salut mental i Addiccions de la Generalitat de Catalunya.</a:t>
            </a:r>
          </a:p>
        </p:txBody>
      </p:sp>
      <p:sp>
        <p:nvSpPr>
          <p:cNvPr id="31" name="CuadroTexto 3">
            <a:extLst>
              <a:ext uri="{FF2B5EF4-FFF2-40B4-BE49-F238E27FC236}">
                <a16:creationId xmlns:a16="http://schemas.microsoft.com/office/drawing/2014/main" id="{B239D0E0-26D4-4DDB-BC17-16B9238C34E6}"/>
              </a:ext>
            </a:extLst>
          </p:cNvPr>
          <p:cNvSpPr txBox="1"/>
          <p:nvPr/>
        </p:nvSpPr>
        <p:spPr>
          <a:xfrm>
            <a:off x="4655128" y="3126338"/>
            <a:ext cx="6155620" cy="1015663"/>
          </a:xfrm>
          <a:prstGeom prst="rect">
            <a:avLst/>
          </a:prstGeom>
          <a:noFill/>
          <a:ln w="3175">
            <a:solidFill>
              <a:srgbClr val="FFC000"/>
            </a:solidFill>
          </a:ln>
        </p:spPr>
        <p:txBody>
          <a:bodyPr wrap="square" rtlCol="0">
            <a:spAutoFit/>
          </a:bodyPr>
          <a:lstStyle/>
          <a:p>
            <a:pPr algn="ctr"/>
            <a:r>
              <a:rPr lang="ca-ES" sz="2000" b="1" dirty="0"/>
              <a:t>El CSB disposa de Convenis i Protocols de col·laboració amb organismes, entitats... sanitàries i no sanitàries no SISCAT implicades en la resposta IMA.</a:t>
            </a:r>
          </a:p>
        </p:txBody>
      </p:sp>
      <p:sp>
        <p:nvSpPr>
          <p:cNvPr id="32" name="CuadroTexto 79">
            <a:extLst>
              <a:ext uri="{FF2B5EF4-FFF2-40B4-BE49-F238E27FC236}">
                <a16:creationId xmlns:a16="http://schemas.microsoft.com/office/drawing/2014/main" id="{603B8810-5AC7-46E5-ABA6-E36708111707}"/>
              </a:ext>
            </a:extLst>
          </p:cNvPr>
          <p:cNvSpPr txBox="1"/>
          <p:nvPr/>
        </p:nvSpPr>
        <p:spPr>
          <a:xfrm>
            <a:off x="5140036" y="5085770"/>
            <a:ext cx="5166016" cy="276999"/>
          </a:xfrm>
          <a:prstGeom prst="rect">
            <a:avLst/>
          </a:prstGeom>
          <a:solidFill>
            <a:schemeClr val="accent6">
              <a:lumMod val="20000"/>
              <a:lumOff val="80000"/>
            </a:schemeClr>
          </a:solidFill>
          <a:ln>
            <a:noFill/>
          </a:ln>
        </p:spPr>
        <p:txBody>
          <a:bodyPr wrap="square" rtlCol="0">
            <a:spAutoFit/>
          </a:bodyPr>
          <a:lstStyle/>
          <a:p>
            <a:r>
              <a:rPr lang="ca-ES" sz="1200" b="1" dirty="0"/>
              <a:t>Òrgan tècnic d’Urgències i emergències del Consorci Sanitari de Barcelona.</a:t>
            </a:r>
          </a:p>
        </p:txBody>
      </p:sp>
      <p:pic>
        <p:nvPicPr>
          <p:cNvPr id="33" name="Picture 2" descr="Resultado de imagen de catsalut">
            <a:extLst>
              <a:ext uri="{FF2B5EF4-FFF2-40B4-BE49-F238E27FC236}">
                <a16:creationId xmlns:a16="http://schemas.microsoft.com/office/drawing/2014/main" id="{6B33F8E7-23CD-4434-9F28-8AAC86BBD4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9530" y="1390538"/>
            <a:ext cx="450021" cy="465538"/>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42CF5692-48DE-4B9F-9823-9FFCB97FC089}"/>
              </a:ext>
            </a:extLst>
          </p:cNvPr>
          <p:cNvPicPr>
            <a:picLocks noChangeAspect="1"/>
          </p:cNvPicPr>
          <p:nvPr/>
        </p:nvPicPr>
        <p:blipFill>
          <a:blip r:embed="rId5"/>
          <a:stretch>
            <a:fillRect/>
          </a:stretch>
        </p:blipFill>
        <p:spPr>
          <a:xfrm>
            <a:off x="2154242" y="2208044"/>
            <a:ext cx="1704387" cy="2732156"/>
          </a:xfrm>
          <a:prstGeom prst="rect">
            <a:avLst/>
          </a:prstGeom>
          <a:ln>
            <a:solidFill>
              <a:schemeClr val="tx1"/>
            </a:solidFill>
          </a:ln>
        </p:spPr>
      </p:pic>
      <p:sp>
        <p:nvSpPr>
          <p:cNvPr id="28" name="CuadroTexto 79">
            <a:extLst>
              <a:ext uri="{FF2B5EF4-FFF2-40B4-BE49-F238E27FC236}">
                <a16:creationId xmlns:a16="http://schemas.microsoft.com/office/drawing/2014/main" id="{A1CC573B-349C-422B-A5ED-47439E865D14}"/>
              </a:ext>
            </a:extLst>
          </p:cNvPr>
          <p:cNvSpPr txBox="1"/>
          <p:nvPr/>
        </p:nvSpPr>
        <p:spPr>
          <a:xfrm>
            <a:off x="5140036" y="4766760"/>
            <a:ext cx="3449784" cy="276999"/>
          </a:xfrm>
          <a:prstGeom prst="rect">
            <a:avLst/>
          </a:prstGeom>
          <a:solidFill>
            <a:schemeClr val="accent6">
              <a:lumMod val="40000"/>
              <a:lumOff val="60000"/>
            </a:schemeClr>
          </a:solidFill>
          <a:ln>
            <a:noFill/>
          </a:ln>
        </p:spPr>
        <p:txBody>
          <a:bodyPr wrap="square" rtlCol="0">
            <a:spAutoFit/>
          </a:bodyPr>
          <a:lstStyle/>
          <a:p>
            <a:r>
              <a:rPr lang="ca-ES" sz="1200" b="1" dirty="0"/>
              <a:t>L’estratègia i la planificació ha estat aprovada per l’</a:t>
            </a:r>
          </a:p>
        </p:txBody>
      </p:sp>
      <p:sp>
        <p:nvSpPr>
          <p:cNvPr id="29" name="CuadroTexto 71">
            <a:extLst>
              <a:ext uri="{FF2B5EF4-FFF2-40B4-BE49-F238E27FC236}">
                <a16:creationId xmlns:a16="http://schemas.microsoft.com/office/drawing/2014/main" id="{3095B9DB-924F-4D31-B287-20ADA18575B5}"/>
              </a:ext>
            </a:extLst>
          </p:cNvPr>
          <p:cNvSpPr txBox="1"/>
          <p:nvPr/>
        </p:nvSpPr>
        <p:spPr>
          <a:xfrm>
            <a:off x="5140036" y="6314800"/>
            <a:ext cx="5166016" cy="276999"/>
          </a:xfrm>
          <a:prstGeom prst="rect">
            <a:avLst/>
          </a:prstGeom>
          <a:solidFill>
            <a:schemeClr val="accent6">
              <a:lumMod val="20000"/>
              <a:lumOff val="80000"/>
            </a:schemeClr>
          </a:solidFill>
          <a:ln>
            <a:noFill/>
          </a:ln>
        </p:spPr>
        <p:txBody>
          <a:bodyPr wrap="square" rtlCol="0">
            <a:spAutoFit/>
          </a:bodyPr>
          <a:lstStyle/>
          <a:p>
            <a:r>
              <a:rPr lang="ca-ES" sz="1200" b="1" dirty="0"/>
              <a:t>Pla Nacional d’Urgències de Catalunya</a:t>
            </a:r>
          </a:p>
        </p:txBody>
      </p:sp>
      <p:pic>
        <p:nvPicPr>
          <p:cNvPr id="19" name="Picture 2" descr="Resultat d'imatges de consorci d'educació de barcelona">
            <a:extLst>
              <a:ext uri="{FF2B5EF4-FFF2-40B4-BE49-F238E27FC236}">
                <a16:creationId xmlns:a16="http://schemas.microsoft.com/office/drawing/2014/main" id="{2F5ACF4E-D5B4-4F14-A12D-4F356D20918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953" t="30904" r="63515" b="29695"/>
          <a:stretch/>
        </p:blipFill>
        <p:spPr bwMode="auto">
          <a:xfrm>
            <a:off x="10545436" y="2864727"/>
            <a:ext cx="530624" cy="439662"/>
          </a:xfrm>
          <a:prstGeom prst="rect">
            <a:avLst/>
          </a:prstGeom>
          <a:noFill/>
          <a:ln>
            <a:solidFill>
              <a:schemeClr val="accent4">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6180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5585</TotalTime>
  <Words>2469</Words>
  <Application>Microsoft Office PowerPoint</Application>
  <PresentationFormat>Panorámica</PresentationFormat>
  <Paragraphs>502</Paragraphs>
  <Slides>28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Estratègia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Planificació operativa. Actors, cronologia i fluxos del procés d’atenció.</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Delfi Cosialls Pueyo</dc:creator>
  <cp:lastModifiedBy>Delfi Cosialls Pueyo</cp:lastModifiedBy>
  <cp:revision>843</cp:revision>
  <cp:lastPrinted>2019-06-03T08:19:13Z</cp:lastPrinted>
  <dcterms:created xsi:type="dcterms:W3CDTF">2018-01-19T19:06:42Z</dcterms:created>
  <dcterms:modified xsi:type="dcterms:W3CDTF">2019-09-19T17:47:16Z</dcterms:modified>
</cp:coreProperties>
</file>