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9" r:id="rId2"/>
    <p:sldId id="256" r:id="rId3"/>
    <p:sldId id="267" r:id="rId4"/>
    <p:sldId id="297" r:id="rId5"/>
    <p:sldId id="274" r:id="rId6"/>
    <p:sldId id="257" r:id="rId7"/>
    <p:sldId id="301" r:id="rId8"/>
    <p:sldId id="307" r:id="rId9"/>
    <p:sldId id="300" r:id="rId10"/>
    <p:sldId id="305" r:id="rId11"/>
    <p:sldId id="260" r:id="rId12"/>
    <p:sldId id="303" r:id="rId13"/>
    <p:sldId id="302" r:id="rId14"/>
    <p:sldId id="290" r:id="rId15"/>
    <p:sldId id="306" r:id="rId16"/>
  </p:sldIdLst>
  <p:sldSz cx="9144000" cy="6858000" type="screen4x3"/>
  <p:notesSz cx="6808788" cy="99409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66"/>
    <a:srgbClr val="00CC99"/>
    <a:srgbClr val="33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howGuides="1">
      <p:cViewPr varScale="1">
        <p:scale>
          <a:sx n="64" d="100"/>
          <a:sy n="64" d="100"/>
        </p:scale>
        <p:origin x="150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0108" cy="497755"/>
          </a:xfrm>
          <a:prstGeom prst="rect">
            <a:avLst/>
          </a:prstGeom>
        </p:spPr>
        <p:txBody>
          <a:bodyPr vert="horz" lIns="90590" tIns="45295" rIns="90590" bIns="45295" rtlCol="0"/>
          <a:lstStyle>
            <a:lvl1pPr algn="l">
              <a:defRPr sz="1200"/>
            </a:lvl1pPr>
          </a:lstStyle>
          <a:p>
            <a:endParaRPr lang="ca-ES"/>
          </a:p>
        </p:txBody>
      </p:sp>
      <p:sp>
        <p:nvSpPr>
          <p:cNvPr id="3" name="Marcador de fecha 2"/>
          <p:cNvSpPr>
            <a:spLocks noGrp="1"/>
          </p:cNvSpPr>
          <p:nvPr>
            <p:ph type="dt" idx="1"/>
          </p:nvPr>
        </p:nvSpPr>
        <p:spPr>
          <a:xfrm>
            <a:off x="3857110" y="0"/>
            <a:ext cx="2950108" cy="497755"/>
          </a:xfrm>
          <a:prstGeom prst="rect">
            <a:avLst/>
          </a:prstGeom>
        </p:spPr>
        <p:txBody>
          <a:bodyPr vert="horz" lIns="90590" tIns="45295" rIns="90590" bIns="45295" rtlCol="0"/>
          <a:lstStyle>
            <a:lvl1pPr algn="r">
              <a:defRPr sz="1200"/>
            </a:lvl1pPr>
          </a:lstStyle>
          <a:p>
            <a:fld id="{02A05DC4-CBCB-4AF9-9601-4500CEC86A18}" type="datetimeFigureOut">
              <a:rPr lang="ca-ES" smtClean="0"/>
              <a:t>14/12/2017</a:t>
            </a:fld>
            <a:endParaRPr lang="ca-ES"/>
          </a:p>
        </p:txBody>
      </p:sp>
      <p:sp>
        <p:nvSpPr>
          <p:cNvPr id="4" name="Marcador de imagen de diapositiva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0590" tIns="45295" rIns="90590" bIns="45295" rtlCol="0" anchor="ctr"/>
          <a:lstStyle/>
          <a:p>
            <a:endParaRPr lang="ca-ES"/>
          </a:p>
        </p:txBody>
      </p:sp>
      <p:sp>
        <p:nvSpPr>
          <p:cNvPr id="5" name="Marcador de notas 4"/>
          <p:cNvSpPr>
            <a:spLocks noGrp="1"/>
          </p:cNvSpPr>
          <p:nvPr>
            <p:ph type="body" sz="quarter" idx="3"/>
          </p:nvPr>
        </p:nvSpPr>
        <p:spPr>
          <a:xfrm>
            <a:off x="681036" y="4783805"/>
            <a:ext cx="5446717" cy="3914307"/>
          </a:xfrm>
          <a:prstGeom prst="rect">
            <a:avLst/>
          </a:prstGeom>
        </p:spPr>
        <p:txBody>
          <a:bodyPr vert="horz" lIns="90590" tIns="45295" rIns="90590" bIns="4529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43170"/>
            <a:ext cx="2950108" cy="497755"/>
          </a:xfrm>
          <a:prstGeom prst="rect">
            <a:avLst/>
          </a:prstGeom>
        </p:spPr>
        <p:txBody>
          <a:bodyPr vert="horz" lIns="90590" tIns="45295" rIns="90590" bIns="45295"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7110" y="9443170"/>
            <a:ext cx="2950108" cy="497755"/>
          </a:xfrm>
          <a:prstGeom prst="rect">
            <a:avLst/>
          </a:prstGeom>
        </p:spPr>
        <p:txBody>
          <a:bodyPr vert="horz" lIns="90590" tIns="45295" rIns="90590" bIns="45295" rtlCol="0" anchor="b"/>
          <a:lstStyle>
            <a:lvl1pPr algn="r">
              <a:defRPr sz="1200"/>
            </a:lvl1pPr>
          </a:lstStyle>
          <a:p>
            <a:fld id="{2E313D5D-A48B-4FA4-B22E-C41A29375304}" type="slidenum">
              <a:rPr lang="ca-ES" smtClean="0"/>
              <a:t>‹Nº›</a:t>
            </a:fld>
            <a:endParaRPr lang="ca-ES"/>
          </a:p>
        </p:txBody>
      </p:sp>
    </p:spTree>
    <p:extLst>
      <p:ext uri="{BB962C8B-B14F-4D97-AF65-F5344CB8AC3E}">
        <p14:creationId xmlns:p14="http://schemas.microsoft.com/office/powerpoint/2010/main" val="81257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2E313D5D-A48B-4FA4-B22E-C41A29375304}" type="slidenum">
              <a:rPr lang="ca-ES" smtClean="0"/>
              <a:t>6</a:t>
            </a:fld>
            <a:endParaRPr lang="ca-ES"/>
          </a:p>
        </p:txBody>
      </p:sp>
    </p:spTree>
    <p:extLst>
      <p:ext uri="{BB962C8B-B14F-4D97-AF65-F5344CB8AC3E}">
        <p14:creationId xmlns:p14="http://schemas.microsoft.com/office/powerpoint/2010/main" val="416919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a:t>Feu clic aquí per editar l'estil</a:t>
            </a:r>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p>
        </p:txBody>
      </p:sp>
      <p:sp>
        <p:nvSpPr>
          <p:cNvPr id="4" name="Contenidor de data 3"/>
          <p:cNvSpPr>
            <a:spLocks noGrp="1"/>
          </p:cNvSpPr>
          <p:nvPr>
            <p:ph type="dt" sz="half" idx="10"/>
          </p:nvPr>
        </p:nvSpPr>
        <p:spPr/>
        <p:txBody>
          <a:bodyPr/>
          <a:lstStyle/>
          <a:p>
            <a:fld id="{4879E09A-FDF9-4013-A020-337CA28B0702}" type="datetime2">
              <a:rPr lang="ca-ES" smtClean="0"/>
              <a:t>dijous, 14 desembre de 2017</a:t>
            </a:fld>
            <a:endParaRPr lang="ca-ES"/>
          </a:p>
        </p:txBody>
      </p:sp>
      <p:sp>
        <p:nvSpPr>
          <p:cNvPr id="5" name="Contenidor de peu de pàgina 4"/>
          <p:cNvSpPr>
            <a:spLocks noGrp="1"/>
          </p:cNvSpPr>
          <p:nvPr>
            <p:ph type="ftr" sz="quarter" idx="11"/>
          </p:nvPr>
        </p:nvSpPr>
        <p:spPr/>
        <p:txBody>
          <a:bodyPr/>
          <a:lstStyle/>
          <a:p>
            <a:r>
              <a:rPr lang="ca-ES"/>
              <a:t>Pla IMA BCN</a:t>
            </a:r>
          </a:p>
        </p:txBody>
      </p:sp>
      <p:sp>
        <p:nvSpPr>
          <p:cNvPr id="6" name="Contenidor de número de diapositiva 5"/>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7872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text vertical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BF970C0B-F830-4850-948F-EFD7FB87DF61}" type="datetime2">
              <a:rPr lang="ca-ES" smtClean="0"/>
              <a:t>dijous, 14 desembre de 2017</a:t>
            </a:fld>
            <a:endParaRPr lang="ca-ES"/>
          </a:p>
        </p:txBody>
      </p:sp>
      <p:sp>
        <p:nvSpPr>
          <p:cNvPr id="5" name="Contenidor de peu de pàgina 4"/>
          <p:cNvSpPr>
            <a:spLocks noGrp="1"/>
          </p:cNvSpPr>
          <p:nvPr>
            <p:ph type="ftr" sz="quarter" idx="11"/>
          </p:nvPr>
        </p:nvSpPr>
        <p:spPr/>
        <p:txBody>
          <a:bodyPr/>
          <a:lstStyle/>
          <a:p>
            <a:r>
              <a:rPr lang="ca-ES"/>
              <a:t>Pla IMA BCN</a:t>
            </a:r>
          </a:p>
        </p:txBody>
      </p:sp>
      <p:sp>
        <p:nvSpPr>
          <p:cNvPr id="6" name="Contenidor de número de diapositiva 5"/>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352468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a:t>Feu clic aquí per editar l'estil</a:t>
            </a:r>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49FF7D2E-7BE1-44BD-BB21-0C289BEC33BD}" type="datetime2">
              <a:rPr lang="ca-ES" smtClean="0"/>
              <a:t>dijous, 14 desembre de 2017</a:t>
            </a:fld>
            <a:endParaRPr lang="ca-ES"/>
          </a:p>
        </p:txBody>
      </p:sp>
      <p:sp>
        <p:nvSpPr>
          <p:cNvPr id="5" name="Contenidor de peu de pàgina 4"/>
          <p:cNvSpPr>
            <a:spLocks noGrp="1"/>
          </p:cNvSpPr>
          <p:nvPr>
            <p:ph type="ftr" sz="quarter" idx="11"/>
          </p:nvPr>
        </p:nvSpPr>
        <p:spPr/>
        <p:txBody>
          <a:bodyPr/>
          <a:lstStyle/>
          <a:p>
            <a:r>
              <a:rPr lang="ca-ES"/>
              <a:t>Pla IMA BCN</a:t>
            </a:r>
          </a:p>
        </p:txBody>
      </p:sp>
      <p:sp>
        <p:nvSpPr>
          <p:cNvPr id="6" name="Contenidor de número de diapositiva 5"/>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391761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D51DEEC6-A35A-4590-A4AA-E311E83C7DE5}" type="datetime2">
              <a:rPr lang="ca-ES" smtClean="0"/>
              <a:t>dijous, 14 desembre de 2017</a:t>
            </a:fld>
            <a:endParaRPr lang="ca-ES"/>
          </a:p>
        </p:txBody>
      </p:sp>
      <p:sp>
        <p:nvSpPr>
          <p:cNvPr id="5" name="Contenidor de peu de pàgina 4"/>
          <p:cNvSpPr>
            <a:spLocks noGrp="1"/>
          </p:cNvSpPr>
          <p:nvPr>
            <p:ph type="ftr" sz="quarter" idx="11"/>
          </p:nvPr>
        </p:nvSpPr>
        <p:spPr/>
        <p:txBody>
          <a:bodyPr/>
          <a:lstStyle/>
          <a:p>
            <a:r>
              <a:rPr lang="ca-ES"/>
              <a:t>Pla IMA BCN</a:t>
            </a:r>
          </a:p>
        </p:txBody>
      </p:sp>
      <p:sp>
        <p:nvSpPr>
          <p:cNvPr id="6" name="Contenidor de número de diapositiva 5"/>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410545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a:t>Feu clic aquí per editar l'estil</a:t>
            </a:r>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Contenidor de data 3"/>
          <p:cNvSpPr>
            <a:spLocks noGrp="1"/>
          </p:cNvSpPr>
          <p:nvPr>
            <p:ph type="dt" sz="half" idx="10"/>
          </p:nvPr>
        </p:nvSpPr>
        <p:spPr/>
        <p:txBody>
          <a:bodyPr/>
          <a:lstStyle/>
          <a:p>
            <a:fld id="{0505B24F-2E71-4221-9CEF-D3ACD41F830F}" type="datetime2">
              <a:rPr lang="ca-ES" smtClean="0"/>
              <a:t>dijous, 14 desembre de 2017</a:t>
            </a:fld>
            <a:endParaRPr lang="ca-ES"/>
          </a:p>
        </p:txBody>
      </p:sp>
      <p:sp>
        <p:nvSpPr>
          <p:cNvPr id="5" name="Contenidor de peu de pàgina 4"/>
          <p:cNvSpPr>
            <a:spLocks noGrp="1"/>
          </p:cNvSpPr>
          <p:nvPr>
            <p:ph type="ftr" sz="quarter" idx="11"/>
          </p:nvPr>
        </p:nvSpPr>
        <p:spPr/>
        <p:txBody>
          <a:bodyPr/>
          <a:lstStyle/>
          <a:p>
            <a:r>
              <a:rPr lang="ca-ES"/>
              <a:t>Pla IMA BCN</a:t>
            </a:r>
          </a:p>
        </p:txBody>
      </p:sp>
      <p:sp>
        <p:nvSpPr>
          <p:cNvPr id="6" name="Contenidor de número de diapositiva 5"/>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115416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p:cNvSpPr>
            <a:spLocks noGrp="1"/>
          </p:cNvSpPr>
          <p:nvPr>
            <p:ph type="dt" sz="half" idx="10"/>
          </p:nvPr>
        </p:nvSpPr>
        <p:spPr/>
        <p:txBody>
          <a:bodyPr/>
          <a:lstStyle/>
          <a:p>
            <a:fld id="{9F0E8718-653F-46E8-A6F3-334D73B2C7DB}" type="datetime2">
              <a:rPr lang="ca-ES" smtClean="0"/>
              <a:t>dijous, 14 desembre de 2017</a:t>
            </a:fld>
            <a:endParaRPr lang="ca-ES"/>
          </a:p>
        </p:txBody>
      </p:sp>
      <p:sp>
        <p:nvSpPr>
          <p:cNvPr id="6" name="Contenidor de peu de pàgina 5"/>
          <p:cNvSpPr>
            <a:spLocks noGrp="1"/>
          </p:cNvSpPr>
          <p:nvPr>
            <p:ph type="ftr" sz="quarter" idx="11"/>
          </p:nvPr>
        </p:nvSpPr>
        <p:spPr/>
        <p:txBody>
          <a:bodyPr/>
          <a:lstStyle/>
          <a:p>
            <a:r>
              <a:rPr lang="ca-ES"/>
              <a:t>Pla IMA BCN</a:t>
            </a:r>
          </a:p>
        </p:txBody>
      </p:sp>
      <p:sp>
        <p:nvSpPr>
          <p:cNvPr id="7" name="Contenidor de número de diapositiva 6"/>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143877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a:t>Feu clic aquí per editar l'estil</a:t>
            </a:r>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p:cNvSpPr>
            <a:spLocks noGrp="1"/>
          </p:cNvSpPr>
          <p:nvPr>
            <p:ph type="dt" sz="half" idx="10"/>
          </p:nvPr>
        </p:nvSpPr>
        <p:spPr/>
        <p:txBody>
          <a:bodyPr/>
          <a:lstStyle/>
          <a:p>
            <a:fld id="{50ED0E22-5E2E-4158-819E-1A2F6C4185DC}" type="datetime2">
              <a:rPr lang="ca-ES" smtClean="0"/>
              <a:t>dijous, 14 desembre de 2017</a:t>
            </a:fld>
            <a:endParaRPr lang="ca-ES"/>
          </a:p>
        </p:txBody>
      </p:sp>
      <p:sp>
        <p:nvSpPr>
          <p:cNvPr id="8" name="Contenidor de peu de pàgina 7"/>
          <p:cNvSpPr>
            <a:spLocks noGrp="1"/>
          </p:cNvSpPr>
          <p:nvPr>
            <p:ph type="ftr" sz="quarter" idx="11"/>
          </p:nvPr>
        </p:nvSpPr>
        <p:spPr/>
        <p:txBody>
          <a:bodyPr/>
          <a:lstStyle/>
          <a:p>
            <a:r>
              <a:rPr lang="ca-ES"/>
              <a:t>Pla IMA BCN</a:t>
            </a:r>
          </a:p>
        </p:txBody>
      </p:sp>
      <p:sp>
        <p:nvSpPr>
          <p:cNvPr id="9" name="Contenidor de número de diapositiva 8"/>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397568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data 2"/>
          <p:cNvSpPr>
            <a:spLocks noGrp="1"/>
          </p:cNvSpPr>
          <p:nvPr>
            <p:ph type="dt" sz="half" idx="10"/>
          </p:nvPr>
        </p:nvSpPr>
        <p:spPr/>
        <p:txBody>
          <a:bodyPr/>
          <a:lstStyle/>
          <a:p>
            <a:fld id="{5F78879B-7A54-4FA5-A89C-98B94A9ECC28}" type="datetime2">
              <a:rPr lang="ca-ES" smtClean="0"/>
              <a:t>dijous, 14 desembre de 2017</a:t>
            </a:fld>
            <a:endParaRPr lang="ca-ES"/>
          </a:p>
        </p:txBody>
      </p:sp>
      <p:sp>
        <p:nvSpPr>
          <p:cNvPr id="4" name="Contenidor de peu de pàgina 3"/>
          <p:cNvSpPr>
            <a:spLocks noGrp="1"/>
          </p:cNvSpPr>
          <p:nvPr>
            <p:ph type="ftr" sz="quarter" idx="11"/>
          </p:nvPr>
        </p:nvSpPr>
        <p:spPr/>
        <p:txBody>
          <a:bodyPr/>
          <a:lstStyle/>
          <a:p>
            <a:r>
              <a:rPr lang="ca-ES"/>
              <a:t>Pla IMA BCN</a:t>
            </a:r>
          </a:p>
        </p:txBody>
      </p:sp>
      <p:sp>
        <p:nvSpPr>
          <p:cNvPr id="5" name="Contenidor de número de diapositiva 4"/>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29778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Contenidor de peu de pàgina 2"/>
          <p:cNvSpPr>
            <a:spLocks noGrp="1"/>
          </p:cNvSpPr>
          <p:nvPr>
            <p:ph type="ftr" sz="quarter" idx="11"/>
          </p:nvPr>
        </p:nvSpPr>
        <p:spPr/>
        <p:txBody>
          <a:bodyPr/>
          <a:lstStyle/>
          <a:p>
            <a:r>
              <a:rPr lang="ca-ES"/>
              <a:t>Pla IMA BCN</a:t>
            </a:r>
          </a:p>
        </p:txBody>
      </p:sp>
      <p:sp>
        <p:nvSpPr>
          <p:cNvPr id="4" name="Contenidor de número de diapositiva 3"/>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364806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a:t>Feu clic aquí per editar l'estil</a:t>
            </a:r>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Contenidor de data 4"/>
          <p:cNvSpPr>
            <a:spLocks noGrp="1"/>
          </p:cNvSpPr>
          <p:nvPr>
            <p:ph type="dt" sz="half" idx="10"/>
          </p:nvPr>
        </p:nvSpPr>
        <p:spPr/>
        <p:txBody>
          <a:bodyPr/>
          <a:lstStyle/>
          <a:p>
            <a:fld id="{558576E1-2FC1-401D-A604-0326CA6B897C}" type="datetime2">
              <a:rPr lang="ca-ES" smtClean="0"/>
              <a:t>dijous, 14 desembre de 2017</a:t>
            </a:fld>
            <a:endParaRPr lang="ca-ES"/>
          </a:p>
        </p:txBody>
      </p:sp>
      <p:sp>
        <p:nvSpPr>
          <p:cNvPr id="6" name="Contenidor de peu de pàgina 5"/>
          <p:cNvSpPr>
            <a:spLocks noGrp="1"/>
          </p:cNvSpPr>
          <p:nvPr>
            <p:ph type="ftr" sz="quarter" idx="11"/>
          </p:nvPr>
        </p:nvSpPr>
        <p:spPr/>
        <p:txBody>
          <a:bodyPr/>
          <a:lstStyle/>
          <a:p>
            <a:r>
              <a:rPr lang="ca-ES"/>
              <a:t>Pla IMA BCN</a:t>
            </a:r>
          </a:p>
        </p:txBody>
      </p:sp>
      <p:sp>
        <p:nvSpPr>
          <p:cNvPr id="7" name="Contenidor de número de diapositiva 6"/>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410471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a:t>Feu clic aquí per editar l'estil</a:t>
            </a:r>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Contenidor de data 4"/>
          <p:cNvSpPr>
            <a:spLocks noGrp="1"/>
          </p:cNvSpPr>
          <p:nvPr>
            <p:ph type="dt" sz="half" idx="10"/>
          </p:nvPr>
        </p:nvSpPr>
        <p:spPr/>
        <p:txBody>
          <a:bodyPr/>
          <a:lstStyle/>
          <a:p>
            <a:fld id="{28D1068F-1E0B-43A1-AB84-D0A48AEEE716}" type="datetime2">
              <a:rPr lang="ca-ES" smtClean="0"/>
              <a:t>dijous, 14 desembre de 2017</a:t>
            </a:fld>
            <a:endParaRPr lang="ca-ES"/>
          </a:p>
        </p:txBody>
      </p:sp>
      <p:sp>
        <p:nvSpPr>
          <p:cNvPr id="6" name="Contenidor de peu de pàgina 5"/>
          <p:cNvSpPr>
            <a:spLocks noGrp="1"/>
          </p:cNvSpPr>
          <p:nvPr>
            <p:ph type="ftr" sz="quarter" idx="11"/>
          </p:nvPr>
        </p:nvSpPr>
        <p:spPr/>
        <p:txBody>
          <a:bodyPr/>
          <a:lstStyle/>
          <a:p>
            <a:r>
              <a:rPr lang="ca-ES"/>
              <a:t>Pla IMA BCN</a:t>
            </a:r>
          </a:p>
        </p:txBody>
      </p:sp>
      <p:sp>
        <p:nvSpPr>
          <p:cNvPr id="7" name="Contenidor de número de diapositiva 6"/>
          <p:cNvSpPr>
            <a:spLocks noGrp="1"/>
          </p:cNvSpPr>
          <p:nvPr>
            <p:ph type="sldNum" sz="quarter" idx="12"/>
          </p:nvPr>
        </p:nvSpPr>
        <p:spPr/>
        <p:txBody>
          <a:bodyPr/>
          <a:lstStyle/>
          <a:p>
            <a:fld id="{F91BBE58-90E6-4488-AAEA-DE68136B18E0}" type="slidenum">
              <a:rPr lang="ca-ES" smtClean="0"/>
              <a:t>‹Nº›</a:t>
            </a:fld>
            <a:endParaRPr lang="ca-ES"/>
          </a:p>
        </p:txBody>
      </p:sp>
    </p:spTree>
    <p:extLst>
      <p:ext uri="{BB962C8B-B14F-4D97-AF65-F5344CB8AC3E}">
        <p14:creationId xmlns:p14="http://schemas.microsoft.com/office/powerpoint/2010/main" val="94703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025F6-45ED-41FB-B441-04B3C3345A57}" type="datetime2">
              <a:rPr lang="ca-ES" smtClean="0"/>
              <a:t>dijous, 14 desembre de 2017</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a-ES"/>
              <a:t>Pla IMA BCN</a:t>
            </a:r>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BBE58-90E6-4488-AAEA-DE68136B18E0}" type="slidenum">
              <a:rPr lang="ca-ES" smtClean="0"/>
              <a:t>‹Nº›</a:t>
            </a:fld>
            <a:endParaRPr lang="ca-ES"/>
          </a:p>
        </p:txBody>
      </p:sp>
    </p:spTree>
    <p:extLst>
      <p:ext uri="{BB962C8B-B14F-4D97-AF65-F5344CB8AC3E}">
        <p14:creationId xmlns:p14="http://schemas.microsoft.com/office/powerpoint/2010/main" val="225595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aisbcn.cat/imv-pla-incidents-amb-multiples-victimes/formacio-suport-psicologic-ima-incident-de-multiples-afecta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9.emf"/><Relationship Id="rId12"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8.jpeg"/><Relationship Id="rId25" Type="http://schemas.openxmlformats.org/officeDocument/2006/relationships/image" Target="../media/image36.emf"/><Relationship Id="rId2" Type="http://schemas.openxmlformats.org/officeDocument/2006/relationships/image" Target="../media/image13.gif"/><Relationship Id="rId16" Type="http://schemas.openxmlformats.org/officeDocument/2006/relationships/image" Target="../media/image27.jpe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gif"/><Relationship Id="rId28" Type="http://schemas.openxmlformats.org/officeDocument/2006/relationships/image" Target="../media/image38.jpe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DF9C02-D380-4642-BE3C-E804E5B73D75}" type="datetime2">
              <a:rPr lang="ca-ES" smtClean="0"/>
              <a:t>dijous, 14 desembre de 2017</a:t>
            </a:fld>
            <a:endParaRPr lang="ca-ES" dirty="0"/>
          </a:p>
        </p:txBody>
      </p:sp>
      <p:sp>
        <p:nvSpPr>
          <p:cNvPr id="4" name="3 Marcador de número de diapositiva"/>
          <p:cNvSpPr>
            <a:spLocks noGrp="1"/>
          </p:cNvSpPr>
          <p:nvPr>
            <p:ph type="sldNum" sz="quarter" idx="12"/>
          </p:nvPr>
        </p:nvSpPr>
        <p:spPr/>
        <p:txBody>
          <a:bodyPr/>
          <a:lstStyle/>
          <a:p>
            <a:fld id="{2B53AF32-30BC-4594-ADBD-EB1772088896}" type="slidenum">
              <a:rPr lang="ca-ES" smtClean="0"/>
              <a:pPr/>
              <a:t>1</a:t>
            </a:fld>
            <a:endParaRPr lang="ca-ES" dirty="0"/>
          </a:p>
        </p:txBody>
      </p:sp>
      <p:pic>
        <p:nvPicPr>
          <p:cNvPr id="11" name="Imatge 1" descr="cs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13" y="643420"/>
            <a:ext cx="2357473" cy="481327"/>
          </a:xfrm>
          <a:prstGeom prst="rect">
            <a:avLst/>
          </a:prstGeom>
          <a:noFill/>
          <a:ln>
            <a:noFill/>
          </a:ln>
        </p:spPr>
      </p:pic>
      <p:sp>
        <p:nvSpPr>
          <p:cNvPr id="15" name="AutoShape 2" descr="Resultado de imagen de sistema emergencies mediqu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531" y="578953"/>
            <a:ext cx="1235968" cy="61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3" y="6019132"/>
            <a:ext cx="2338527" cy="39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2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13" y="5902771"/>
            <a:ext cx="1505433" cy="511847"/>
          </a:xfrm>
          <a:prstGeom prst="rect">
            <a:avLst/>
          </a:prstGeom>
        </p:spPr>
      </p:pic>
      <p:sp>
        <p:nvSpPr>
          <p:cNvPr id="5" name="AutoShape 4" descr="Resultat d'imatges de global network of civil society organizations for disaster redu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pic>
        <p:nvPicPr>
          <p:cNvPr id="20" name="idpp_global_au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2541" y="5790739"/>
            <a:ext cx="939736" cy="288032"/>
          </a:xfrm>
          <a:prstGeom prst="rect">
            <a:avLst/>
          </a:prstGeom>
          <a:ln w="12700">
            <a:miter lim="400000"/>
          </a:ln>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708" y="5255951"/>
            <a:ext cx="1485938" cy="64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pie de página 5">
            <a:extLst>
              <a:ext uri="{FF2B5EF4-FFF2-40B4-BE49-F238E27FC236}">
                <a16:creationId xmlns:a16="http://schemas.microsoft.com/office/drawing/2014/main" id="{0DC8087B-4681-41F3-80E0-9DCA11B55DB5}"/>
              </a:ext>
            </a:extLst>
          </p:cNvPr>
          <p:cNvSpPr>
            <a:spLocks noGrp="1"/>
          </p:cNvSpPr>
          <p:nvPr>
            <p:ph type="ftr" sz="quarter" idx="11"/>
          </p:nvPr>
        </p:nvSpPr>
        <p:spPr/>
        <p:txBody>
          <a:bodyPr/>
          <a:lstStyle/>
          <a:p>
            <a:r>
              <a:rPr lang="ca-ES"/>
              <a:t>Pla IMA BCN</a:t>
            </a:r>
          </a:p>
        </p:txBody>
      </p:sp>
      <p:sp>
        <p:nvSpPr>
          <p:cNvPr id="17" name="CuadroTexto 16">
            <a:extLst>
              <a:ext uri="{FF2B5EF4-FFF2-40B4-BE49-F238E27FC236}">
                <a16:creationId xmlns:a16="http://schemas.microsoft.com/office/drawing/2014/main" id="{566A36BF-5411-4F7D-9C96-B23CFEA08D59}"/>
              </a:ext>
            </a:extLst>
          </p:cNvPr>
          <p:cNvSpPr txBox="1"/>
          <p:nvPr/>
        </p:nvSpPr>
        <p:spPr>
          <a:xfrm>
            <a:off x="2258133" y="2678663"/>
            <a:ext cx="3691628" cy="1077218"/>
          </a:xfrm>
          <a:prstGeom prst="rect">
            <a:avLst/>
          </a:prstGeom>
          <a:noFill/>
        </p:spPr>
        <p:txBody>
          <a:bodyPr wrap="square" rtlCol="0">
            <a:spAutoFit/>
          </a:bodyPr>
          <a:lstStyle/>
          <a:p>
            <a:pPr algn="ctr"/>
            <a:r>
              <a:rPr lang="ca-ES" sz="3600" b="1" dirty="0" err="1"/>
              <a:t>OTSMiA</a:t>
            </a:r>
            <a:endParaRPr lang="ca-ES" sz="3600" b="1" dirty="0"/>
          </a:p>
          <a:p>
            <a:pPr algn="ctr"/>
            <a:r>
              <a:rPr lang="ca-ES" sz="2800" b="1" dirty="0"/>
              <a:t>13 desembre 2017</a:t>
            </a:r>
          </a:p>
        </p:txBody>
      </p:sp>
      <p:pic>
        <p:nvPicPr>
          <p:cNvPr id="18" name="Imagen 17">
            <a:extLst>
              <a:ext uri="{FF2B5EF4-FFF2-40B4-BE49-F238E27FC236}">
                <a16:creationId xmlns:a16="http://schemas.microsoft.com/office/drawing/2014/main" id="{A7D73578-6623-4564-AC65-4F14D3773222}"/>
              </a:ext>
            </a:extLst>
          </p:cNvPr>
          <p:cNvPicPr>
            <a:picLocks noChangeAspect="1"/>
          </p:cNvPicPr>
          <p:nvPr/>
        </p:nvPicPr>
        <p:blipFill>
          <a:blip r:embed="rId8"/>
          <a:stretch>
            <a:fillRect/>
          </a:stretch>
        </p:blipFill>
        <p:spPr>
          <a:xfrm>
            <a:off x="5570548" y="3199022"/>
            <a:ext cx="898503" cy="894077"/>
          </a:xfrm>
          <a:prstGeom prst="rect">
            <a:avLst/>
          </a:prstGeom>
          <a:ln>
            <a:noFill/>
          </a:ln>
        </p:spPr>
      </p:pic>
      <p:pic>
        <p:nvPicPr>
          <p:cNvPr id="21" name="Picture 5" descr="C:\Users\Delfí\Desktop\IMA logo.jpg">
            <a:extLst>
              <a:ext uri="{FF2B5EF4-FFF2-40B4-BE49-F238E27FC236}">
                <a16:creationId xmlns:a16="http://schemas.microsoft.com/office/drawing/2014/main" id="{B9B52B74-05D8-4C03-BD69-4C423213B9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70548" y="2231624"/>
            <a:ext cx="894077" cy="8940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1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D8DFF2-E5E3-44E1-A544-E802FD256D0D}"/>
              </a:ext>
            </a:extLst>
          </p:cNvPr>
          <p:cNvSpPr>
            <a:spLocks noGrp="1"/>
          </p:cNvSpPr>
          <p:nvPr>
            <p:ph type="dt" sz="half" idx="10"/>
          </p:nvPr>
        </p:nvSpPr>
        <p:spPr/>
        <p:txBody>
          <a:bodyPr/>
          <a:lstStyle/>
          <a:p>
            <a:fld id="{C0537281-677F-47AD-B3C2-DA74DFF4974D}"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FD4D07C8-FD1C-4A79-B206-6DED6DD387B4}"/>
              </a:ext>
            </a:extLst>
          </p:cNvPr>
          <p:cNvSpPr>
            <a:spLocks noGrp="1"/>
          </p:cNvSpPr>
          <p:nvPr>
            <p:ph type="ftr" sz="quarter" idx="11"/>
          </p:nvPr>
        </p:nvSpPr>
        <p:spPr/>
        <p:txBody>
          <a:bodyPr/>
          <a:lstStyle/>
          <a:p>
            <a:r>
              <a:rPr lang="ca-ES"/>
              <a:t>Taula 2, dades</a:t>
            </a:r>
          </a:p>
        </p:txBody>
      </p:sp>
      <p:sp>
        <p:nvSpPr>
          <p:cNvPr id="4" name="Marcador de número de diapositiva 3">
            <a:extLst>
              <a:ext uri="{FF2B5EF4-FFF2-40B4-BE49-F238E27FC236}">
                <a16:creationId xmlns:a16="http://schemas.microsoft.com/office/drawing/2014/main" id="{C77CC19E-8BAC-44F2-9499-A706409AB373}"/>
              </a:ext>
            </a:extLst>
          </p:cNvPr>
          <p:cNvSpPr>
            <a:spLocks noGrp="1"/>
          </p:cNvSpPr>
          <p:nvPr>
            <p:ph type="sldNum" sz="quarter" idx="12"/>
          </p:nvPr>
        </p:nvSpPr>
        <p:spPr/>
        <p:txBody>
          <a:bodyPr/>
          <a:lstStyle/>
          <a:p>
            <a:fld id="{F91BBE58-90E6-4488-AAEA-DE68136B18E0}" type="slidenum">
              <a:rPr lang="ca-ES" smtClean="0"/>
              <a:t>10</a:t>
            </a:fld>
            <a:endParaRPr lang="ca-ES"/>
          </a:p>
        </p:txBody>
      </p:sp>
      <p:sp>
        <p:nvSpPr>
          <p:cNvPr id="5" name="QuadreDeText 1">
            <a:extLst>
              <a:ext uri="{FF2B5EF4-FFF2-40B4-BE49-F238E27FC236}">
                <a16:creationId xmlns:a16="http://schemas.microsoft.com/office/drawing/2014/main" id="{BE150E09-2712-4C75-9B3D-5191DE0C42AE}"/>
              </a:ext>
            </a:extLst>
          </p:cNvPr>
          <p:cNvSpPr txBox="1"/>
          <p:nvPr/>
        </p:nvSpPr>
        <p:spPr>
          <a:xfrm>
            <a:off x="4607464" y="15602"/>
            <a:ext cx="3187080" cy="646331"/>
          </a:xfrm>
          <a:prstGeom prst="rect">
            <a:avLst/>
          </a:prstGeom>
          <a:noFill/>
          <a:ln>
            <a:noFill/>
          </a:ln>
        </p:spPr>
        <p:txBody>
          <a:bodyPr wrap="square" rtlCol="0">
            <a:spAutoFit/>
          </a:bodyPr>
          <a:lstStyle/>
          <a:p>
            <a:pPr algn="r"/>
            <a:r>
              <a:rPr lang="ca-ES" sz="3600" b="1" dirty="0"/>
              <a:t>El incident</a:t>
            </a:r>
          </a:p>
        </p:txBody>
      </p:sp>
      <p:sp>
        <p:nvSpPr>
          <p:cNvPr id="8" name="CuadroTexto 7">
            <a:extLst>
              <a:ext uri="{FF2B5EF4-FFF2-40B4-BE49-F238E27FC236}">
                <a16:creationId xmlns:a16="http://schemas.microsoft.com/office/drawing/2014/main" id="{BF7C9768-F48F-417C-B1D2-93F29AF6A46C}"/>
              </a:ext>
            </a:extLst>
          </p:cNvPr>
          <p:cNvSpPr txBox="1"/>
          <p:nvPr/>
        </p:nvSpPr>
        <p:spPr>
          <a:xfrm>
            <a:off x="4769929" y="533818"/>
            <a:ext cx="3187080" cy="523220"/>
          </a:xfrm>
          <a:prstGeom prst="rect">
            <a:avLst/>
          </a:prstGeom>
          <a:noFill/>
        </p:spPr>
        <p:txBody>
          <a:bodyPr wrap="square" rtlCol="0">
            <a:spAutoFit/>
          </a:bodyPr>
          <a:lstStyle/>
          <a:p>
            <a:pPr algn="r"/>
            <a:r>
              <a:rPr lang="ca-ES" sz="2800" dirty="0"/>
              <a:t>Nivell II</a:t>
            </a:r>
            <a:r>
              <a:rPr lang="ca-ES" dirty="0"/>
              <a:t>-III</a:t>
            </a:r>
            <a:r>
              <a:rPr lang="ca-ES" sz="2800" dirty="0"/>
              <a:t> PROCICAT</a:t>
            </a:r>
          </a:p>
        </p:txBody>
      </p:sp>
      <p:pic>
        <p:nvPicPr>
          <p:cNvPr id="11" name="Imatge 1" descr="csb">
            <a:extLst>
              <a:ext uri="{FF2B5EF4-FFF2-40B4-BE49-F238E27FC236}">
                <a16:creationId xmlns:a16="http://schemas.microsoft.com/office/drawing/2014/main" id="{A40A23B7-FC6C-4B03-95C4-0A060BEAD5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95" y="288094"/>
            <a:ext cx="2357473" cy="481327"/>
          </a:xfrm>
          <a:prstGeom prst="rect">
            <a:avLst/>
          </a:prstGeom>
          <a:noFill/>
          <a:ln>
            <a:noFill/>
          </a:ln>
        </p:spPr>
      </p:pic>
      <p:pic>
        <p:nvPicPr>
          <p:cNvPr id="7" name="Imagen 6">
            <a:extLst>
              <a:ext uri="{FF2B5EF4-FFF2-40B4-BE49-F238E27FC236}">
                <a16:creationId xmlns:a16="http://schemas.microsoft.com/office/drawing/2014/main" id="{E07FA297-7BF7-43C3-9666-0014F8A63B14}"/>
              </a:ext>
            </a:extLst>
          </p:cNvPr>
          <p:cNvPicPr>
            <a:picLocks noChangeAspect="1"/>
          </p:cNvPicPr>
          <p:nvPr/>
        </p:nvPicPr>
        <p:blipFill>
          <a:blip r:embed="rId3"/>
          <a:stretch>
            <a:fillRect/>
          </a:stretch>
        </p:blipFill>
        <p:spPr>
          <a:xfrm>
            <a:off x="1186990" y="1729565"/>
            <a:ext cx="6770019" cy="4053493"/>
          </a:xfrm>
          <a:prstGeom prst="rect">
            <a:avLst/>
          </a:prstGeom>
        </p:spPr>
      </p:pic>
      <p:pic>
        <p:nvPicPr>
          <p:cNvPr id="10" name="Picture 5" descr="C:\Users\Delfí\Desktop\IMA logo.jpg">
            <a:extLst>
              <a:ext uri="{FF2B5EF4-FFF2-40B4-BE49-F238E27FC236}">
                <a16:creationId xmlns:a16="http://schemas.microsoft.com/office/drawing/2014/main" id="{AB8995CE-A155-45E3-B434-C4156B379C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4544" y="23724"/>
            <a:ext cx="674728" cy="6747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141C35B-FD74-45E2-A945-0EBD0033AA9A}"/>
              </a:ext>
            </a:extLst>
          </p:cNvPr>
          <p:cNvPicPr>
            <a:picLocks noChangeAspect="1"/>
          </p:cNvPicPr>
          <p:nvPr/>
        </p:nvPicPr>
        <p:blipFill>
          <a:blip r:embed="rId5"/>
          <a:stretch>
            <a:fillRect/>
          </a:stretch>
        </p:blipFill>
        <p:spPr>
          <a:xfrm>
            <a:off x="8469272" y="27048"/>
            <a:ext cx="674728" cy="671404"/>
          </a:xfrm>
          <a:prstGeom prst="rect">
            <a:avLst/>
          </a:prstGeom>
          <a:ln>
            <a:noFill/>
          </a:ln>
        </p:spPr>
      </p:pic>
      <p:sp>
        <p:nvSpPr>
          <p:cNvPr id="6" name="Oval 5"/>
          <p:cNvSpPr/>
          <p:nvPr/>
        </p:nvSpPr>
        <p:spPr>
          <a:xfrm>
            <a:off x="1835696" y="3645024"/>
            <a:ext cx="2304256" cy="2232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5" name="Grupo 13">
            <a:extLst>
              <a:ext uri="{FF2B5EF4-FFF2-40B4-BE49-F238E27FC236}">
                <a16:creationId xmlns:a16="http://schemas.microsoft.com/office/drawing/2014/main" id="{0CE8DAF4-0B7C-41E1-BBF5-A604C33FE6A4}"/>
              </a:ext>
            </a:extLst>
          </p:cNvPr>
          <p:cNvGrpSpPr/>
          <p:nvPr/>
        </p:nvGrpSpPr>
        <p:grpSpPr>
          <a:xfrm>
            <a:off x="3757996" y="4437112"/>
            <a:ext cx="3910348" cy="792088"/>
            <a:chOff x="3995935" y="4631940"/>
            <a:chExt cx="3910348" cy="792088"/>
          </a:xfrm>
        </p:grpSpPr>
        <p:sp>
          <p:nvSpPr>
            <p:cNvPr id="16" name="Flecha: hacia la izquierda 8">
              <a:extLst>
                <a:ext uri="{FF2B5EF4-FFF2-40B4-BE49-F238E27FC236}">
                  <a16:creationId xmlns:a16="http://schemas.microsoft.com/office/drawing/2014/main" id="{70BB291E-535B-4F33-9157-2929827D5A9C}"/>
                </a:ext>
              </a:extLst>
            </p:cNvPr>
            <p:cNvSpPr/>
            <p:nvPr/>
          </p:nvSpPr>
          <p:spPr>
            <a:xfrm>
              <a:off x="3995935" y="4631940"/>
              <a:ext cx="3694323" cy="792088"/>
            </a:xfrm>
            <a:prstGeom prst="lef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CuadroTexto 12">
              <a:extLst>
                <a:ext uri="{FF2B5EF4-FFF2-40B4-BE49-F238E27FC236}">
                  <a16:creationId xmlns:a16="http://schemas.microsoft.com/office/drawing/2014/main" id="{1D71D0E4-F39D-4CEC-B3D0-7C6622254DA6}"/>
                </a:ext>
              </a:extLst>
            </p:cNvPr>
            <p:cNvSpPr txBox="1"/>
            <p:nvPr/>
          </p:nvSpPr>
          <p:spPr>
            <a:xfrm>
              <a:off x="4211959" y="4797152"/>
              <a:ext cx="3694324" cy="461665"/>
            </a:xfrm>
            <a:prstGeom prst="rect">
              <a:avLst/>
            </a:prstGeom>
            <a:noFill/>
          </p:spPr>
          <p:txBody>
            <a:bodyPr wrap="square" rtlCol="0">
              <a:spAutoFit/>
            </a:bodyPr>
            <a:lstStyle/>
            <a:p>
              <a:pPr algn="ctr"/>
              <a:r>
                <a:rPr lang="ca-ES" sz="1200" dirty="0"/>
                <a:t>A partir del primer mes, es limita el </a:t>
              </a:r>
              <a:r>
                <a:rPr lang="ca-ES" sz="2400" b="1" dirty="0"/>
                <a:t>Registre</a:t>
              </a:r>
              <a:r>
                <a:rPr lang="ca-ES" sz="1200" dirty="0"/>
                <a:t>.</a:t>
              </a:r>
            </a:p>
          </p:txBody>
        </p:sp>
      </p:grpSp>
    </p:spTree>
    <p:extLst>
      <p:ext uri="{BB962C8B-B14F-4D97-AF65-F5344CB8AC3E}">
        <p14:creationId xmlns:p14="http://schemas.microsoft.com/office/powerpoint/2010/main" val="305041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1">
            <a:extLst>
              <a:ext uri="{FF2B5EF4-FFF2-40B4-BE49-F238E27FC236}">
                <a16:creationId xmlns:a16="http://schemas.microsoft.com/office/drawing/2014/main" id="{4752A3B2-0969-40DE-9864-E5FEADBACF61}"/>
              </a:ext>
            </a:extLst>
          </p:cNvPr>
          <p:cNvSpPr txBox="1"/>
          <p:nvPr/>
        </p:nvSpPr>
        <p:spPr>
          <a:xfrm>
            <a:off x="6019800" y="16345"/>
            <a:ext cx="2436116" cy="584775"/>
          </a:xfrm>
          <a:prstGeom prst="rect">
            <a:avLst/>
          </a:prstGeom>
          <a:noFill/>
        </p:spPr>
        <p:txBody>
          <a:bodyPr wrap="none" rtlCol="0">
            <a:spAutoFit/>
          </a:bodyPr>
          <a:lstStyle/>
          <a:p>
            <a:r>
              <a:rPr lang="ca-ES" sz="3200" b="1" dirty="0"/>
              <a:t>Coneixement</a:t>
            </a:r>
          </a:p>
        </p:txBody>
      </p:sp>
      <p:pic>
        <p:nvPicPr>
          <p:cNvPr id="9" name="Imatge 1" descr="csb">
            <a:extLst>
              <a:ext uri="{FF2B5EF4-FFF2-40B4-BE49-F238E27FC236}">
                <a16:creationId xmlns:a16="http://schemas.microsoft.com/office/drawing/2014/main" id="{FD1D660A-6AA1-4B79-AB49-995F9746D5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27" y="360298"/>
            <a:ext cx="2357473" cy="481327"/>
          </a:xfrm>
          <a:prstGeom prst="rect">
            <a:avLst/>
          </a:prstGeom>
          <a:noFill/>
          <a:ln>
            <a:noFill/>
          </a:ln>
        </p:spPr>
      </p:pic>
      <p:sp>
        <p:nvSpPr>
          <p:cNvPr id="2" name="Marcador de fecha 1">
            <a:extLst>
              <a:ext uri="{FF2B5EF4-FFF2-40B4-BE49-F238E27FC236}">
                <a16:creationId xmlns:a16="http://schemas.microsoft.com/office/drawing/2014/main" id="{27755917-2396-4DC5-AB73-55A7356A4944}"/>
              </a:ext>
            </a:extLst>
          </p:cNvPr>
          <p:cNvSpPr>
            <a:spLocks noGrp="1"/>
          </p:cNvSpPr>
          <p:nvPr>
            <p:ph type="dt" sz="half" idx="10"/>
          </p:nvPr>
        </p:nvSpPr>
        <p:spPr/>
        <p:txBody>
          <a:bodyPr/>
          <a:lstStyle/>
          <a:p>
            <a:fld id="{DE061461-9804-4EFC-B601-5DF061BF3FB7}" type="datetime2">
              <a:rPr lang="ca-ES" smtClean="0"/>
              <a:t>dijous, 14 desembre de 2017</a:t>
            </a:fld>
            <a:endParaRPr lang="ca-ES"/>
          </a:p>
        </p:txBody>
      </p:sp>
      <p:sp>
        <p:nvSpPr>
          <p:cNvPr id="5" name="Marcador de pie de página 4">
            <a:extLst>
              <a:ext uri="{FF2B5EF4-FFF2-40B4-BE49-F238E27FC236}">
                <a16:creationId xmlns:a16="http://schemas.microsoft.com/office/drawing/2014/main" id="{4ED7F905-CD2B-43B6-8C01-29A35A9B881B}"/>
              </a:ext>
            </a:extLst>
          </p:cNvPr>
          <p:cNvSpPr>
            <a:spLocks noGrp="1"/>
          </p:cNvSpPr>
          <p:nvPr>
            <p:ph type="ftr" sz="quarter" idx="11"/>
          </p:nvPr>
        </p:nvSpPr>
        <p:spPr/>
        <p:txBody>
          <a:bodyPr/>
          <a:lstStyle/>
          <a:p>
            <a:r>
              <a:rPr lang="ca-ES"/>
              <a:t>Pla IMA BCN</a:t>
            </a:r>
          </a:p>
        </p:txBody>
      </p:sp>
      <p:sp>
        <p:nvSpPr>
          <p:cNvPr id="10" name="Marcador de número de diapositiva 9">
            <a:extLst>
              <a:ext uri="{FF2B5EF4-FFF2-40B4-BE49-F238E27FC236}">
                <a16:creationId xmlns:a16="http://schemas.microsoft.com/office/drawing/2014/main" id="{6C8F1D5C-7427-4001-A280-CC27286BC7E4}"/>
              </a:ext>
            </a:extLst>
          </p:cNvPr>
          <p:cNvSpPr>
            <a:spLocks noGrp="1"/>
          </p:cNvSpPr>
          <p:nvPr>
            <p:ph type="sldNum" sz="quarter" idx="12"/>
          </p:nvPr>
        </p:nvSpPr>
        <p:spPr/>
        <p:txBody>
          <a:bodyPr/>
          <a:lstStyle/>
          <a:p>
            <a:fld id="{F91BBE58-90E6-4488-AAEA-DE68136B18E0}" type="slidenum">
              <a:rPr lang="ca-ES" smtClean="0"/>
              <a:t>11</a:t>
            </a:fld>
            <a:endParaRPr lang="ca-ES" dirty="0"/>
          </a:p>
        </p:txBody>
      </p:sp>
      <p:pic>
        <p:nvPicPr>
          <p:cNvPr id="13" name="Imagen 12">
            <a:extLst>
              <a:ext uri="{FF2B5EF4-FFF2-40B4-BE49-F238E27FC236}">
                <a16:creationId xmlns:a16="http://schemas.microsoft.com/office/drawing/2014/main" id="{7C6993C3-11F8-450C-B993-DEBBA3D541AC}"/>
              </a:ext>
            </a:extLst>
          </p:cNvPr>
          <p:cNvPicPr>
            <a:picLocks noChangeAspect="1"/>
          </p:cNvPicPr>
          <p:nvPr/>
        </p:nvPicPr>
        <p:blipFill>
          <a:blip r:embed="rId3"/>
          <a:stretch>
            <a:fillRect/>
          </a:stretch>
        </p:blipFill>
        <p:spPr>
          <a:xfrm>
            <a:off x="8469272" y="27048"/>
            <a:ext cx="674728" cy="671404"/>
          </a:xfrm>
          <a:prstGeom prst="rect">
            <a:avLst/>
          </a:prstGeom>
          <a:ln>
            <a:noFill/>
          </a:ln>
        </p:spPr>
      </p:pic>
      <p:sp>
        <p:nvSpPr>
          <p:cNvPr id="17" name="QuadreDeText 1">
            <a:extLst>
              <a:ext uri="{FF2B5EF4-FFF2-40B4-BE49-F238E27FC236}">
                <a16:creationId xmlns:a16="http://schemas.microsoft.com/office/drawing/2014/main" id="{3AD8651F-0D83-4C7F-869A-1BA10FF91334}"/>
              </a:ext>
            </a:extLst>
          </p:cNvPr>
          <p:cNvSpPr txBox="1"/>
          <p:nvPr/>
        </p:nvSpPr>
        <p:spPr>
          <a:xfrm>
            <a:off x="1679174" y="3242595"/>
            <a:ext cx="1584176" cy="1754326"/>
          </a:xfrm>
          <a:prstGeom prst="rect">
            <a:avLst/>
          </a:prstGeom>
          <a:noFill/>
          <a:ln>
            <a:solidFill>
              <a:schemeClr val="tx2">
                <a:lumMod val="60000"/>
                <a:lumOff val="40000"/>
              </a:schemeClr>
            </a:solidFill>
          </a:ln>
        </p:spPr>
        <p:txBody>
          <a:bodyPr wrap="square" rtlCol="0">
            <a:spAutoFit/>
          </a:bodyPr>
          <a:lstStyle/>
          <a:p>
            <a:r>
              <a:rPr lang="ca-ES" u="sng" dirty="0"/>
              <a:t>Criteris</a:t>
            </a:r>
          </a:p>
          <a:p>
            <a:pPr marL="342900" indent="-342900">
              <a:buFont typeface="Arial" panose="020B0604020202020204" pitchFamily="34" charset="0"/>
              <a:buChar char="•"/>
            </a:pPr>
            <a:r>
              <a:rPr lang="ca-ES" dirty="0"/>
              <a:t>Risc TEPT</a:t>
            </a:r>
          </a:p>
          <a:p>
            <a:pPr marL="342900" indent="-342900">
              <a:buFont typeface="Arial" panose="020B0604020202020204" pitchFamily="34" charset="0"/>
              <a:buChar char="•"/>
            </a:pPr>
            <a:r>
              <a:rPr lang="ca-ES" dirty="0"/>
              <a:t>Diagnòstic</a:t>
            </a:r>
          </a:p>
          <a:p>
            <a:pPr marL="342900" indent="-342900">
              <a:buFont typeface="Arial" panose="020B0604020202020204" pitchFamily="34" charset="0"/>
              <a:buChar char="•"/>
            </a:pPr>
            <a:r>
              <a:rPr lang="ca-ES" dirty="0"/>
              <a:t>Circuits</a:t>
            </a:r>
          </a:p>
          <a:p>
            <a:pPr marL="800100" lvl="1" indent="-342900">
              <a:buFont typeface="Arial" panose="020B0604020202020204" pitchFamily="34" charset="0"/>
              <a:buChar char="•"/>
            </a:pPr>
            <a:r>
              <a:rPr lang="ca-ES" dirty="0"/>
              <a:t>Global </a:t>
            </a:r>
          </a:p>
          <a:p>
            <a:pPr marL="800100" lvl="1" indent="-342900">
              <a:buFont typeface="Arial" panose="020B0604020202020204" pitchFamily="34" charset="0"/>
              <a:buChar char="•"/>
            </a:pPr>
            <a:r>
              <a:rPr lang="ca-ES" dirty="0"/>
              <a:t>CEB</a:t>
            </a:r>
          </a:p>
        </p:txBody>
      </p:sp>
      <p:sp>
        <p:nvSpPr>
          <p:cNvPr id="18" name="QuadreDeText 1">
            <a:extLst>
              <a:ext uri="{FF2B5EF4-FFF2-40B4-BE49-F238E27FC236}">
                <a16:creationId xmlns:a16="http://schemas.microsoft.com/office/drawing/2014/main" id="{3AD8651F-0D83-4C7F-869A-1BA10FF91334}"/>
              </a:ext>
            </a:extLst>
          </p:cNvPr>
          <p:cNvSpPr txBox="1"/>
          <p:nvPr/>
        </p:nvSpPr>
        <p:spPr>
          <a:xfrm>
            <a:off x="3263350" y="3424455"/>
            <a:ext cx="4523413" cy="1477328"/>
          </a:xfrm>
          <a:prstGeom prst="rect">
            <a:avLst/>
          </a:prstGeom>
          <a:solidFill>
            <a:schemeClr val="bg1"/>
          </a:solidFill>
          <a:ln>
            <a:solidFill>
              <a:schemeClr val="tx2">
                <a:lumMod val="60000"/>
                <a:lumOff val="40000"/>
              </a:schemeClr>
            </a:solidFill>
          </a:ln>
        </p:spPr>
        <p:txBody>
          <a:bodyPr wrap="square" rtlCol="0">
            <a:spAutoFit/>
          </a:bodyPr>
          <a:lstStyle/>
          <a:p>
            <a:r>
              <a:rPr lang="ca-ES" dirty="0"/>
              <a:t>Formació</a:t>
            </a:r>
          </a:p>
          <a:p>
            <a:pPr marL="342900" indent="-342900">
              <a:buFont typeface="Arial" panose="020B0604020202020204" pitchFamily="34" charset="0"/>
              <a:buChar char="•"/>
            </a:pPr>
            <a:r>
              <a:rPr lang="ca-ES" dirty="0"/>
              <a:t>32 </a:t>
            </a:r>
            <a:r>
              <a:rPr lang="ca-ES" dirty="0">
                <a:sym typeface="Webdings" panose="05030102010509060703" pitchFamily="18" charset="2"/>
              </a:rPr>
              <a:t></a:t>
            </a:r>
            <a:r>
              <a:rPr lang="ca-ES" dirty="0"/>
              <a:t>, </a:t>
            </a:r>
            <a:r>
              <a:rPr lang="ca-ES" dirty="0" err="1"/>
              <a:t>SMAmb</a:t>
            </a:r>
            <a:r>
              <a:rPr lang="ca-ES" dirty="0"/>
              <a:t> </a:t>
            </a:r>
            <a:r>
              <a:rPr lang="ca-ES" sz="1000" dirty="0"/>
              <a:t>(psicòlegs, psiquiatres, infermeria, treball social)</a:t>
            </a:r>
          </a:p>
          <a:p>
            <a:pPr marL="342900" indent="-342900">
              <a:buFont typeface="Arial" panose="020B0604020202020204" pitchFamily="34" charset="0"/>
              <a:buChar char="•"/>
            </a:pPr>
            <a:r>
              <a:rPr lang="ca-ES" dirty="0"/>
              <a:t>13 </a:t>
            </a:r>
            <a:r>
              <a:rPr lang="ca-ES" dirty="0">
                <a:sym typeface="Webdings" panose="05030102010509060703" pitchFamily="18" charset="2"/>
              </a:rPr>
              <a:t></a:t>
            </a:r>
            <a:r>
              <a:rPr lang="ca-ES" dirty="0"/>
              <a:t>, AP </a:t>
            </a:r>
            <a:r>
              <a:rPr lang="ca-ES" sz="1000" dirty="0"/>
              <a:t>(mèdic, infermeria, treball social)</a:t>
            </a:r>
          </a:p>
          <a:p>
            <a:pPr marL="342900" indent="-342900">
              <a:buFont typeface="Arial" panose="020B0604020202020204" pitchFamily="34" charset="0"/>
              <a:buChar char="•"/>
            </a:pPr>
            <a:r>
              <a:rPr lang="ca-ES" dirty="0"/>
              <a:t>25 </a:t>
            </a:r>
            <a:r>
              <a:rPr lang="ca-ES" dirty="0">
                <a:sym typeface="Webdings" panose="05030102010509060703" pitchFamily="18" charset="2"/>
              </a:rPr>
              <a:t></a:t>
            </a:r>
            <a:r>
              <a:rPr lang="ca-ES" dirty="0"/>
              <a:t>, CEB </a:t>
            </a:r>
            <a:r>
              <a:rPr lang="ca-ES" sz="1000" dirty="0"/>
              <a:t>(psicòlegs, psicopedagogs, pedagogs)  &gt; 25 gener</a:t>
            </a:r>
          </a:p>
          <a:p>
            <a:pPr marL="342900" indent="-342900">
              <a:buFont typeface="Arial" panose="020B0604020202020204" pitchFamily="34" charset="0"/>
              <a:buChar char="•"/>
            </a:pPr>
            <a:r>
              <a:rPr lang="ca-ES" dirty="0"/>
              <a:t>19 </a:t>
            </a:r>
            <a:r>
              <a:rPr lang="ca-ES" dirty="0">
                <a:sym typeface="Webdings" panose="05030102010509060703" pitchFamily="18" charset="2"/>
              </a:rPr>
              <a:t></a:t>
            </a:r>
            <a:r>
              <a:rPr lang="ca-ES" dirty="0"/>
              <a:t>, CUESB </a:t>
            </a:r>
            <a:r>
              <a:rPr lang="ca-ES" sz="1000" dirty="0"/>
              <a:t>(psicòlegs, treball social) &gt; 19 desembre</a:t>
            </a:r>
          </a:p>
        </p:txBody>
      </p:sp>
      <p:sp>
        <p:nvSpPr>
          <p:cNvPr id="20" name="QuadreDeText 1">
            <a:extLst>
              <a:ext uri="{FF2B5EF4-FFF2-40B4-BE49-F238E27FC236}">
                <a16:creationId xmlns:a16="http://schemas.microsoft.com/office/drawing/2014/main" id="{3AD8651F-0D83-4C7F-869A-1BA10FF91334}"/>
              </a:ext>
            </a:extLst>
          </p:cNvPr>
          <p:cNvSpPr txBox="1"/>
          <p:nvPr/>
        </p:nvSpPr>
        <p:spPr>
          <a:xfrm>
            <a:off x="1679174" y="2900123"/>
            <a:ext cx="3456384" cy="369332"/>
          </a:xfrm>
          <a:prstGeom prst="rect">
            <a:avLst/>
          </a:prstGeom>
          <a:solidFill>
            <a:schemeClr val="bg1"/>
          </a:solidFill>
          <a:ln>
            <a:solidFill>
              <a:schemeClr val="tx2">
                <a:lumMod val="60000"/>
                <a:lumOff val="40000"/>
              </a:schemeClr>
            </a:solidFill>
          </a:ln>
        </p:spPr>
        <p:txBody>
          <a:bodyPr wrap="square" rtlCol="0">
            <a:spAutoFit/>
          </a:bodyPr>
          <a:lstStyle/>
          <a:p>
            <a:pPr algn="ctr"/>
            <a:r>
              <a:rPr lang="ca-ES" u="sng" dirty="0"/>
              <a:t>Base compartida de coneixement</a:t>
            </a:r>
            <a:endParaRPr lang="ca-ES" dirty="0"/>
          </a:p>
        </p:txBody>
      </p:sp>
      <p:sp>
        <p:nvSpPr>
          <p:cNvPr id="6" name="Rectángulo 5">
            <a:extLst>
              <a:ext uri="{FF2B5EF4-FFF2-40B4-BE49-F238E27FC236}">
                <a16:creationId xmlns:a16="http://schemas.microsoft.com/office/drawing/2014/main" id="{0887BE7C-8959-4225-A1A7-EABEA6323FD8}"/>
              </a:ext>
            </a:extLst>
          </p:cNvPr>
          <p:cNvSpPr/>
          <p:nvPr/>
        </p:nvSpPr>
        <p:spPr>
          <a:xfrm>
            <a:off x="643548" y="5151921"/>
            <a:ext cx="8150582" cy="671915"/>
          </a:xfrm>
          <a:prstGeom prst="rect">
            <a:avLst/>
          </a:prstGeom>
        </p:spPr>
        <p:txBody>
          <a:bodyPr wrap="square">
            <a:spAutoFit/>
          </a:bodyPr>
          <a:lstStyle/>
          <a:p>
            <a:pPr algn="just">
              <a:lnSpc>
                <a:spcPct val="107000"/>
              </a:lnSpc>
              <a:spcAft>
                <a:spcPts val="0"/>
              </a:spcAft>
            </a:pPr>
            <a:r>
              <a:rPr lang="ca-E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http://www.aisbcn.cat/imv-pla-incidents-amb-multiples-victimes/formacio-suport-psicologic-ima-incident-de-multiples-afectats/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92A749F-41B8-431E-BCA8-D50BBAA79C07}"/>
              </a:ext>
            </a:extLst>
          </p:cNvPr>
          <p:cNvSpPr txBox="1"/>
          <p:nvPr/>
        </p:nvSpPr>
        <p:spPr>
          <a:xfrm>
            <a:off x="4718839" y="841625"/>
            <a:ext cx="3600400" cy="1508105"/>
          </a:xfrm>
          <a:prstGeom prst="rect">
            <a:avLst/>
          </a:prstGeom>
          <a:noFill/>
          <a:ln>
            <a:solidFill>
              <a:schemeClr val="accent1"/>
            </a:solidFill>
          </a:ln>
        </p:spPr>
        <p:txBody>
          <a:bodyPr wrap="square" rtlCol="0">
            <a:spAutoFit/>
          </a:bodyPr>
          <a:lstStyle/>
          <a:p>
            <a:r>
              <a:rPr lang="es-ES" sz="2000" b="1" dirty="0" err="1"/>
              <a:t>Codi</a:t>
            </a:r>
            <a:r>
              <a:rPr lang="es-ES" sz="2000" b="1" dirty="0"/>
              <a:t> E, </a:t>
            </a:r>
            <a:r>
              <a:rPr lang="es-ES" sz="2000" b="1" dirty="0" err="1"/>
              <a:t>relació</a:t>
            </a:r>
            <a:r>
              <a:rPr lang="es-ES" sz="2000" b="1" dirty="0"/>
              <a:t> </a:t>
            </a:r>
            <a:r>
              <a:rPr lang="es-ES" sz="2000" b="1" dirty="0" err="1"/>
              <a:t>amb</a:t>
            </a:r>
            <a:r>
              <a:rPr lang="es-ES" sz="2000" b="1" dirty="0"/>
              <a:t> </a:t>
            </a:r>
            <a:r>
              <a:rPr lang="es-ES" sz="2000" b="1" dirty="0" err="1"/>
              <a:t>atemptat</a:t>
            </a:r>
            <a:endParaRPr lang="es-ES" sz="2000" b="1" dirty="0"/>
          </a:p>
          <a:p>
            <a:pPr marL="285750" lvl="1" indent="-285750">
              <a:buFont typeface="Arial" panose="020B0604020202020204" pitchFamily="34" charset="0"/>
              <a:buChar char="•"/>
            </a:pPr>
            <a:r>
              <a:rPr lang="ca-ES" dirty="0"/>
              <a:t>CIM9 MC            E979.9</a:t>
            </a:r>
            <a:endParaRPr lang="es-ES" sz="1600" dirty="0"/>
          </a:p>
          <a:p>
            <a:pPr marL="285750" lvl="1" indent="-285750">
              <a:buFont typeface="Arial" panose="020B0604020202020204" pitchFamily="34" charset="0"/>
              <a:buChar char="•"/>
            </a:pPr>
            <a:r>
              <a:rPr lang="ca-ES" dirty="0"/>
              <a:t>CIM10                 Z65.4</a:t>
            </a:r>
            <a:endParaRPr lang="es-ES" sz="1600" dirty="0"/>
          </a:p>
          <a:p>
            <a:pPr marL="285750" lvl="1" indent="-285750">
              <a:buFont typeface="Arial" panose="020B0604020202020204" pitchFamily="34" charset="0"/>
              <a:buChar char="•"/>
            </a:pPr>
            <a:r>
              <a:rPr lang="ca-ES" dirty="0"/>
              <a:t>CIM10 MC          Y38.89</a:t>
            </a:r>
            <a:endParaRPr lang="es-ES" sz="1600" dirty="0"/>
          </a:p>
          <a:p>
            <a:pPr marL="285750" lvl="1" indent="-285750">
              <a:buFont typeface="Arial" panose="020B0604020202020204" pitchFamily="34" charset="0"/>
              <a:buChar char="•"/>
            </a:pPr>
            <a:r>
              <a:rPr lang="ca-ES" dirty="0"/>
              <a:t>CIAP2                  Z25</a:t>
            </a:r>
          </a:p>
        </p:txBody>
      </p:sp>
    </p:spTree>
    <p:extLst>
      <p:ext uri="{BB962C8B-B14F-4D97-AF65-F5344CB8AC3E}">
        <p14:creationId xmlns:p14="http://schemas.microsoft.com/office/powerpoint/2010/main" val="115952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EE7C28-818F-4FBC-8C23-D723B575BD93}"/>
              </a:ext>
            </a:extLst>
          </p:cNvPr>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E4992496-0F0D-4974-8B1C-3940ECD19BB8}"/>
              </a:ext>
            </a:extLst>
          </p:cNvPr>
          <p:cNvSpPr>
            <a:spLocks noGrp="1"/>
          </p:cNvSpPr>
          <p:nvPr>
            <p:ph type="ftr" sz="quarter" idx="11"/>
          </p:nvPr>
        </p:nvSpPr>
        <p:spPr/>
        <p:txBody>
          <a:bodyPr/>
          <a:lstStyle/>
          <a:p>
            <a:r>
              <a:rPr lang="ca-ES"/>
              <a:t>Pla IMA BCN</a:t>
            </a:r>
          </a:p>
        </p:txBody>
      </p:sp>
      <p:sp>
        <p:nvSpPr>
          <p:cNvPr id="4" name="Marcador de número de diapositiva 3">
            <a:extLst>
              <a:ext uri="{FF2B5EF4-FFF2-40B4-BE49-F238E27FC236}">
                <a16:creationId xmlns:a16="http://schemas.microsoft.com/office/drawing/2014/main" id="{FA54704F-9252-4AD6-A5DE-D546565F8849}"/>
              </a:ext>
            </a:extLst>
          </p:cNvPr>
          <p:cNvSpPr>
            <a:spLocks noGrp="1"/>
          </p:cNvSpPr>
          <p:nvPr>
            <p:ph type="sldNum" sz="quarter" idx="12"/>
          </p:nvPr>
        </p:nvSpPr>
        <p:spPr/>
        <p:txBody>
          <a:bodyPr/>
          <a:lstStyle/>
          <a:p>
            <a:fld id="{F91BBE58-90E6-4488-AAEA-DE68136B18E0}" type="slidenum">
              <a:rPr lang="ca-ES" smtClean="0"/>
              <a:t>12</a:t>
            </a:fld>
            <a:endParaRPr lang="ca-ES"/>
          </a:p>
        </p:txBody>
      </p:sp>
      <p:pic>
        <p:nvPicPr>
          <p:cNvPr id="6" name="Imagen 5">
            <a:extLst>
              <a:ext uri="{FF2B5EF4-FFF2-40B4-BE49-F238E27FC236}">
                <a16:creationId xmlns:a16="http://schemas.microsoft.com/office/drawing/2014/main" id="{7DC0790F-C227-48ED-B4BB-12D4116F6C50}"/>
              </a:ext>
            </a:extLst>
          </p:cNvPr>
          <p:cNvPicPr>
            <a:picLocks noChangeAspect="1"/>
          </p:cNvPicPr>
          <p:nvPr/>
        </p:nvPicPr>
        <p:blipFill>
          <a:blip r:embed="rId2"/>
          <a:stretch>
            <a:fillRect/>
          </a:stretch>
        </p:blipFill>
        <p:spPr>
          <a:xfrm>
            <a:off x="1719430" y="1595124"/>
            <a:ext cx="2808312" cy="3667752"/>
          </a:xfrm>
          <a:prstGeom prst="rect">
            <a:avLst/>
          </a:prstGeom>
        </p:spPr>
      </p:pic>
      <p:pic>
        <p:nvPicPr>
          <p:cNvPr id="7" name="Imagen 6">
            <a:extLst>
              <a:ext uri="{FF2B5EF4-FFF2-40B4-BE49-F238E27FC236}">
                <a16:creationId xmlns:a16="http://schemas.microsoft.com/office/drawing/2014/main" id="{76B23F02-9A01-41BA-AA39-9F984733F3F7}"/>
              </a:ext>
            </a:extLst>
          </p:cNvPr>
          <p:cNvPicPr>
            <a:picLocks noChangeAspect="1"/>
          </p:cNvPicPr>
          <p:nvPr/>
        </p:nvPicPr>
        <p:blipFill>
          <a:blip r:embed="rId3"/>
          <a:stretch>
            <a:fillRect/>
          </a:stretch>
        </p:blipFill>
        <p:spPr>
          <a:xfrm>
            <a:off x="4571998" y="1595124"/>
            <a:ext cx="2851342" cy="3667752"/>
          </a:xfrm>
          <a:prstGeom prst="rect">
            <a:avLst/>
          </a:prstGeom>
        </p:spPr>
      </p:pic>
      <p:sp>
        <p:nvSpPr>
          <p:cNvPr id="8" name="QuadreDeText 1">
            <a:extLst>
              <a:ext uri="{FF2B5EF4-FFF2-40B4-BE49-F238E27FC236}">
                <a16:creationId xmlns:a16="http://schemas.microsoft.com/office/drawing/2014/main" id="{300009CA-AA50-4A93-BC16-2BC55734F166}"/>
              </a:ext>
            </a:extLst>
          </p:cNvPr>
          <p:cNvSpPr txBox="1"/>
          <p:nvPr/>
        </p:nvSpPr>
        <p:spPr>
          <a:xfrm>
            <a:off x="5034934" y="73268"/>
            <a:ext cx="3434338" cy="584775"/>
          </a:xfrm>
          <a:prstGeom prst="rect">
            <a:avLst/>
          </a:prstGeom>
          <a:noFill/>
        </p:spPr>
        <p:txBody>
          <a:bodyPr wrap="none" rtlCol="0">
            <a:spAutoFit/>
          </a:bodyPr>
          <a:lstStyle/>
          <a:p>
            <a:r>
              <a:rPr lang="ca-ES" sz="3200" b="1" dirty="0"/>
              <a:t>Relació assistencial</a:t>
            </a:r>
          </a:p>
        </p:txBody>
      </p:sp>
      <p:pic>
        <p:nvPicPr>
          <p:cNvPr id="9" name="Imatge 1" descr="csb">
            <a:extLst>
              <a:ext uri="{FF2B5EF4-FFF2-40B4-BE49-F238E27FC236}">
                <a16:creationId xmlns:a16="http://schemas.microsoft.com/office/drawing/2014/main" id="{017C4A43-56DA-4C11-B8AA-333CB5B6CA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27" y="360298"/>
            <a:ext cx="2357473" cy="481327"/>
          </a:xfrm>
          <a:prstGeom prst="rect">
            <a:avLst/>
          </a:prstGeom>
          <a:noFill/>
          <a:ln>
            <a:noFill/>
          </a:ln>
        </p:spPr>
      </p:pic>
      <p:pic>
        <p:nvPicPr>
          <p:cNvPr id="10" name="Imagen 9">
            <a:extLst>
              <a:ext uri="{FF2B5EF4-FFF2-40B4-BE49-F238E27FC236}">
                <a16:creationId xmlns:a16="http://schemas.microsoft.com/office/drawing/2014/main" id="{5CD528D0-8553-4011-B746-63A634A78F81}"/>
              </a:ext>
            </a:extLst>
          </p:cNvPr>
          <p:cNvPicPr>
            <a:picLocks noChangeAspect="1"/>
          </p:cNvPicPr>
          <p:nvPr/>
        </p:nvPicPr>
        <p:blipFill>
          <a:blip r:embed="rId5"/>
          <a:stretch>
            <a:fillRect/>
          </a:stretch>
        </p:blipFill>
        <p:spPr>
          <a:xfrm>
            <a:off x="8469272" y="27048"/>
            <a:ext cx="674728" cy="671404"/>
          </a:xfrm>
          <a:prstGeom prst="rect">
            <a:avLst/>
          </a:prstGeom>
          <a:ln>
            <a:noFill/>
          </a:ln>
        </p:spPr>
      </p:pic>
      <p:pic>
        <p:nvPicPr>
          <p:cNvPr id="12" name="Imagen 11">
            <a:extLst>
              <a:ext uri="{FF2B5EF4-FFF2-40B4-BE49-F238E27FC236}">
                <a16:creationId xmlns:a16="http://schemas.microsoft.com/office/drawing/2014/main" id="{3E409447-9922-4284-B496-8CBB230A3974}"/>
              </a:ext>
            </a:extLst>
          </p:cNvPr>
          <p:cNvPicPr>
            <a:picLocks noChangeAspect="1"/>
          </p:cNvPicPr>
          <p:nvPr/>
        </p:nvPicPr>
        <p:blipFill>
          <a:blip r:embed="rId6"/>
          <a:stretch>
            <a:fillRect/>
          </a:stretch>
        </p:blipFill>
        <p:spPr>
          <a:xfrm>
            <a:off x="2843808" y="-40687"/>
            <a:ext cx="1772448" cy="1266034"/>
          </a:xfrm>
          <a:prstGeom prst="rect">
            <a:avLst/>
          </a:prstGeom>
        </p:spPr>
      </p:pic>
    </p:spTree>
    <p:extLst>
      <p:ext uri="{BB962C8B-B14F-4D97-AF65-F5344CB8AC3E}">
        <p14:creationId xmlns:p14="http://schemas.microsoft.com/office/powerpoint/2010/main" val="100245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CD2BF-613D-4440-B4A8-D2018F13EC4F}"/>
              </a:ext>
            </a:extLst>
          </p:cNvPr>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93B18A7E-3256-4EFE-9411-261F88306740}"/>
              </a:ext>
            </a:extLst>
          </p:cNvPr>
          <p:cNvSpPr>
            <a:spLocks noGrp="1"/>
          </p:cNvSpPr>
          <p:nvPr>
            <p:ph type="ftr" sz="quarter" idx="11"/>
          </p:nvPr>
        </p:nvSpPr>
        <p:spPr/>
        <p:txBody>
          <a:bodyPr/>
          <a:lstStyle/>
          <a:p>
            <a:r>
              <a:rPr lang="ca-ES"/>
              <a:t>Pla IMA BCN</a:t>
            </a:r>
          </a:p>
        </p:txBody>
      </p:sp>
      <p:sp>
        <p:nvSpPr>
          <p:cNvPr id="4" name="Marcador de número de diapositiva 3">
            <a:extLst>
              <a:ext uri="{FF2B5EF4-FFF2-40B4-BE49-F238E27FC236}">
                <a16:creationId xmlns:a16="http://schemas.microsoft.com/office/drawing/2014/main" id="{B1A1EDBC-2A76-4BA7-9021-E0A90A147B6C}"/>
              </a:ext>
            </a:extLst>
          </p:cNvPr>
          <p:cNvSpPr>
            <a:spLocks noGrp="1"/>
          </p:cNvSpPr>
          <p:nvPr>
            <p:ph type="sldNum" sz="quarter" idx="12"/>
          </p:nvPr>
        </p:nvSpPr>
        <p:spPr/>
        <p:txBody>
          <a:bodyPr/>
          <a:lstStyle/>
          <a:p>
            <a:fld id="{F91BBE58-90E6-4488-AAEA-DE68136B18E0}" type="slidenum">
              <a:rPr lang="ca-ES" smtClean="0"/>
              <a:t>13</a:t>
            </a:fld>
            <a:endParaRPr lang="ca-ES"/>
          </a:p>
        </p:txBody>
      </p:sp>
      <p:pic>
        <p:nvPicPr>
          <p:cNvPr id="5" name="Imatge 1">
            <a:extLst>
              <a:ext uri="{FF2B5EF4-FFF2-40B4-BE49-F238E27FC236}">
                <a16:creationId xmlns:a16="http://schemas.microsoft.com/office/drawing/2014/main" id="{13E66BB7-6418-427D-BF37-812C6335F223}"/>
              </a:ext>
            </a:extLst>
          </p:cNvPr>
          <p:cNvPicPr/>
          <p:nvPr/>
        </p:nvPicPr>
        <p:blipFill>
          <a:blip r:embed="rId2"/>
          <a:stretch>
            <a:fillRect/>
          </a:stretch>
        </p:blipFill>
        <p:spPr>
          <a:xfrm>
            <a:off x="438161" y="1806679"/>
            <a:ext cx="2609850" cy="2303145"/>
          </a:xfrm>
          <a:prstGeom prst="rect">
            <a:avLst/>
          </a:prstGeom>
        </p:spPr>
      </p:pic>
      <p:pic>
        <p:nvPicPr>
          <p:cNvPr id="6" name="Imatge 3">
            <a:extLst>
              <a:ext uri="{FF2B5EF4-FFF2-40B4-BE49-F238E27FC236}">
                <a16:creationId xmlns:a16="http://schemas.microsoft.com/office/drawing/2014/main" id="{7DA11B16-C63C-42DE-8090-AFD415C46F14}"/>
              </a:ext>
            </a:extLst>
          </p:cNvPr>
          <p:cNvPicPr/>
          <p:nvPr/>
        </p:nvPicPr>
        <p:blipFill>
          <a:blip r:embed="rId3"/>
          <a:stretch>
            <a:fillRect/>
          </a:stretch>
        </p:blipFill>
        <p:spPr>
          <a:xfrm>
            <a:off x="2988050" y="1797789"/>
            <a:ext cx="2623185" cy="2312035"/>
          </a:xfrm>
          <a:prstGeom prst="rect">
            <a:avLst/>
          </a:prstGeom>
        </p:spPr>
      </p:pic>
      <p:pic>
        <p:nvPicPr>
          <p:cNvPr id="1031" name="Imagen 7">
            <a:extLst>
              <a:ext uri="{FF2B5EF4-FFF2-40B4-BE49-F238E27FC236}">
                <a16:creationId xmlns:a16="http://schemas.microsoft.com/office/drawing/2014/main" id="{FB0EE1EA-41DB-4A74-BBEC-7B067C1AC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090" y="4667691"/>
            <a:ext cx="1195803" cy="16940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n 8">
            <a:extLst>
              <a:ext uri="{FF2B5EF4-FFF2-40B4-BE49-F238E27FC236}">
                <a16:creationId xmlns:a16="http://schemas.microsoft.com/office/drawing/2014/main" id="{93031ACD-00B6-4D74-8283-EE4354F0F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197" y="4667691"/>
            <a:ext cx="1212411" cy="16774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n 9">
            <a:extLst>
              <a:ext uri="{FF2B5EF4-FFF2-40B4-BE49-F238E27FC236}">
                <a16:creationId xmlns:a16="http://schemas.microsoft.com/office/drawing/2014/main" id="{CB823B09-7E8A-42DD-B725-C5AD62F081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3277" y="4675995"/>
            <a:ext cx="1195803" cy="1677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n 10">
            <a:extLst>
              <a:ext uri="{FF2B5EF4-FFF2-40B4-BE49-F238E27FC236}">
                <a16:creationId xmlns:a16="http://schemas.microsoft.com/office/drawing/2014/main" id="{00D93E84-89CD-4FD1-930C-22EF294FF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930" y="4659386"/>
            <a:ext cx="1179195" cy="1694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12">
            <a:extLst>
              <a:ext uri="{FF2B5EF4-FFF2-40B4-BE49-F238E27FC236}">
                <a16:creationId xmlns:a16="http://schemas.microsoft.com/office/drawing/2014/main" id="{0F487BA6-D8BF-425C-B50B-523D56C89D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0608" y="4651082"/>
            <a:ext cx="1195803" cy="1694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11">
            <a:extLst>
              <a:ext uri="{FF2B5EF4-FFF2-40B4-BE49-F238E27FC236}">
                <a16:creationId xmlns:a16="http://schemas.microsoft.com/office/drawing/2014/main" id="{69CAA5CE-F187-4FA7-B713-E5C54E3CB8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657" y="4667692"/>
            <a:ext cx="1169558" cy="167311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3">
            <a:extLst>
              <a:ext uri="{FF2B5EF4-FFF2-40B4-BE49-F238E27FC236}">
                <a16:creationId xmlns:a16="http://schemas.microsoft.com/office/drawing/2014/main" id="{F66FEABA-6939-43D6-9445-691652601A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9166" y="4663363"/>
            <a:ext cx="1195803" cy="16774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357D59B8-4DBB-4F90-B502-875CD2F4545C}"/>
              </a:ext>
            </a:extLst>
          </p:cNvPr>
          <p:cNvSpPr>
            <a:spLocks noChangeArrowheads="1"/>
          </p:cNvSpPr>
          <p:nvPr/>
        </p:nvSpPr>
        <p:spPr bwMode="auto">
          <a:xfrm>
            <a:off x="0" y="723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a-ES"/>
          </a:p>
        </p:txBody>
      </p:sp>
      <p:sp>
        <p:nvSpPr>
          <p:cNvPr id="9" name="CuadroTexto 8">
            <a:extLst>
              <a:ext uri="{FF2B5EF4-FFF2-40B4-BE49-F238E27FC236}">
                <a16:creationId xmlns:a16="http://schemas.microsoft.com/office/drawing/2014/main" id="{2529372B-1639-45A3-B931-20B932A04D76}"/>
              </a:ext>
            </a:extLst>
          </p:cNvPr>
          <p:cNvSpPr txBox="1"/>
          <p:nvPr/>
        </p:nvSpPr>
        <p:spPr>
          <a:xfrm>
            <a:off x="425919" y="4306663"/>
            <a:ext cx="3211542" cy="369332"/>
          </a:xfrm>
          <a:prstGeom prst="rect">
            <a:avLst/>
          </a:prstGeom>
          <a:noFill/>
        </p:spPr>
        <p:txBody>
          <a:bodyPr wrap="square" rtlCol="0">
            <a:spAutoFit/>
          </a:bodyPr>
          <a:lstStyle/>
          <a:p>
            <a:r>
              <a:rPr lang="ca-ES" b="1" dirty="0"/>
              <a:t>Campanya de Salut emocional</a:t>
            </a:r>
          </a:p>
        </p:txBody>
      </p:sp>
      <p:pic>
        <p:nvPicPr>
          <p:cNvPr id="17" name="Imagen 16">
            <a:extLst>
              <a:ext uri="{FF2B5EF4-FFF2-40B4-BE49-F238E27FC236}">
                <a16:creationId xmlns:a16="http://schemas.microsoft.com/office/drawing/2014/main" id="{01C2D936-B6A6-48A0-8F42-EDA4F2A7C7E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224215" y="2025714"/>
            <a:ext cx="2543175" cy="1914525"/>
          </a:xfrm>
          <a:prstGeom prst="rect">
            <a:avLst/>
          </a:prstGeom>
          <a:noFill/>
          <a:ln>
            <a:solidFill>
              <a:schemeClr val="accent1"/>
            </a:solidFill>
          </a:ln>
        </p:spPr>
      </p:pic>
      <p:sp>
        <p:nvSpPr>
          <p:cNvPr id="18" name="CuadroTexto 17">
            <a:extLst>
              <a:ext uri="{FF2B5EF4-FFF2-40B4-BE49-F238E27FC236}">
                <a16:creationId xmlns:a16="http://schemas.microsoft.com/office/drawing/2014/main" id="{0A3D160E-AC95-4298-9E9D-92C3E6FE0F4A}"/>
              </a:ext>
            </a:extLst>
          </p:cNvPr>
          <p:cNvSpPr txBox="1"/>
          <p:nvPr/>
        </p:nvSpPr>
        <p:spPr>
          <a:xfrm>
            <a:off x="6133308" y="1665984"/>
            <a:ext cx="2041692" cy="369332"/>
          </a:xfrm>
          <a:prstGeom prst="rect">
            <a:avLst/>
          </a:prstGeom>
          <a:noFill/>
        </p:spPr>
        <p:txBody>
          <a:bodyPr wrap="square" rtlCol="0">
            <a:spAutoFit/>
          </a:bodyPr>
          <a:lstStyle/>
          <a:p>
            <a:r>
              <a:rPr lang="ca-ES" b="1" dirty="0"/>
              <a:t>Xarxa de detectors</a:t>
            </a:r>
          </a:p>
        </p:txBody>
      </p:sp>
      <p:pic>
        <p:nvPicPr>
          <p:cNvPr id="19" name="Imagen 18">
            <a:extLst>
              <a:ext uri="{FF2B5EF4-FFF2-40B4-BE49-F238E27FC236}">
                <a16:creationId xmlns:a16="http://schemas.microsoft.com/office/drawing/2014/main" id="{BECE099A-EEBA-413B-B386-6568B5EA4745}"/>
              </a:ext>
            </a:extLst>
          </p:cNvPr>
          <p:cNvPicPr>
            <a:picLocks noChangeAspect="1"/>
          </p:cNvPicPr>
          <p:nvPr/>
        </p:nvPicPr>
        <p:blipFill>
          <a:blip r:embed="rId12"/>
          <a:stretch>
            <a:fillRect/>
          </a:stretch>
        </p:blipFill>
        <p:spPr>
          <a:xfrm>
            <a:off x="8469272" y="27048"/>
            <a:ext cx="674728" cy="671404"/>
          </a:xfrm>
          <a:prstGeom prst="rect">
            <a:avLst/>
          </a:prstGeom>
          <a:ln>
            <a:noFill/>
          </a:ln>
        </p:spPr>
      </p:pic>
      <p:sp>
        <p:nvSpPr>
          <p:cNvPr id="20" name="CuadroTexto 19">
            <a:extLst>
              <a:ext uri="{FF2B5EF4-FFF2-40B4-BE49-F238E27FC236}">
                <a16:creationId xmlns:a16="http://schemas.microsoft.com/office/drawing/2014/main" id="{92E2C063-E4F5-4E73-9CD5-ED72C427AA37}"/>
              </a:ext>
            </a:extLst>
          </p:cNvPr>
          <p:cNvSpPr txBox="1"/>
          <p:nvPr/>
        </p:nvSpPr>
        <p:spPr>
          <a:xfrm>
            <a:off x="4355976" y="58645"/>
            <a:ext cx="4113296" cy="584775"/>
          </a:xfrm>
          <a:prstGeom prst="rect">
            <a:avLst/>
          </a:prstGeom>
          <a:noFill/>
          <a:ln>
            <a:noFill/>
          </a:ln>
        </p:spPr>
        <p:txBody>
          <a:bodyPr wrap="square" rtlCol="0">
            <a:spAutoFit/>
          </a:bodyPr>
          <a:lstStyle/>
          <a:p>
            <a:pPr algn="r"/>
            <a:r>
              <a:rPr lang="ca-ES" sz="3200" b="1" dirty="0"/>
              <a:t>Taula de Salut mental</a:t>
            </a:r>
          </a:p>
        </p:txBody>
      </p:sp>
      <p:sp>
        <p:nvSpPr>
          <p:cNvPr id="21" name="CuadroTexto 20">
            <a:extLst>
              <a:ext uri="{FF2B5EF4-FFF2-40B4-BE49-F238E27FC236}">
                <a16:creationId xmlns:a16="http://schemas.microsoft.com/office/drawing/2014/main" id="{47ACE0C2-DD15-4A1D-BD85-B16843B1642E}"/>
              </a:ext>
            </a:extLst>
          </p:cNvPr>
          <p:cNvSpPr txBox="1"/>
          <p:nvPr/>
        </p:nvSpPr>
        <p:spPr>
          <a:xfrm>
            <a:off x="369030" y="1461737"/>
            <a:ext cx="3397737" cy="369332"/>
          </a:xfrm>
          <a:prstGeom prst="rect">
            <a:avLst/>
          </a:prstGeom>
          <a:noFill/>
        </p:spPr>
        <p:txBody>
          <a:bodyPr wrap="square" rtlCol="0">
            <a:spAutoFit/>
          </a:bodyPr>
          <a:lstStyle/>
          <a:p>
            <a:r>
              <a:rPr lang="ca-ES" b="1" dirty="0"/>
              <a:t>Díptic CUESB, 9 setembre de 2017</a:t>
            </a:r>
          </a:p>
        </p:txBody>
      </p:sp>
      <p:pic>
        <p:nvPicPr>
          <p:cNvPr id="10" name="Imagen 9">
            <a:extLst>
              <a:ext uri="{FF2B5EF4-FFF2-40B4-BE49-F238E27FC236}">
                <a16:creationId xmlns:a16="http://schemas.microsoft.com/office/drawing/2014/main" id="{E9389C5D-151D-4EAF-9FBD-EAAAC89E62D4}"/>
              </a:ext>
            </a:extLst>
          </p:cNvPr>
          <p:cNvPicPr>
            <a:picLocks noChangeAspect="1"/>
          </p:cNvPicPr>
          <p:nvPr/>
        </p:nvPicPr>
        <p:blipFill>
          <a:blip r:embed="rId13"/>
          <a:stretch>
            <a:fillRect/>
          </a:stretch>
        </p:blipFill>
        <p:spPr>
          <a:xfrm>
            <a:off x="469657" y="308391"/>
            <a:ext cx="1994707" cy="670057"/>
          </a:xfrm>
          <a:prstGeom prst="rect">
            <a:avLst/>
          </a:prstGeom>
        </p:spPr>
      </p:pic>
    </p:spTree>
    <p:extLst>
      <p:ext uri="{BB962C8B-B14F-4D97-AF65-F5344CB8AC3E}">
        <p14:creationId xmlns:p14="http://schemas.microsoft.com/office/powerpoint/2010/main" val="225355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FABAAB-3FC9-4068-A803-BA04A50564B2}"/>
              </a:ext>
            </a:extLst>
          </p:cNvPr>
          <p:cNvSpPr>
            <a:spLocks noGrp="1"/>
          </p:cNvSpPr>
          <p:nvPr>
            <p:ph type="dt" sz="half" idx="10"/>
          </p:nvPr>
        </p:nvSpPr>
        <p:spPr/>
        <p:txBody>
          <a:bodyPr/>
          <a:lstStyle/>
          <a:p>
            <a:fld id="{61F5C670-8336-41B7-B11B-28AE544A6F8A}"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FCAD465B-FC2D-4625-978E-C5337D14F934}"/>
              </a:ext>
            </a:extLst>
          </p:cNvPr>
          <p:cNvSpPr>
            <a:spLocks noGrp="1"/>
          </p:cNvSpPr>
          <p:nvPr>
            <p:ph type="ftr" sz="quarter" idx="11"/>
          </p:nvPr>
        </p:nvSpPr>
        <p:spPr/>
        <p:txBody>
          <a:bodyPr/>
          <a:lstStyle/>
          <a:p>
            <a:r>
              <a:rPr lang="ca-ES"/>
              <a:t>Pla IMA BCN</a:t>
            </a:r>
          </a:p>
        </p:txBody>
      </p:sp>
      <p:sp>
        <p:nvSpPr>
          <p:cNvPr id="4" name="Marcador de número de diapositiva 3">
            <a:extLst>
              <a:ext uri="{FF2B5EF4-FFF2-40B4-BE49-F238E27FC236}">
                <a16:creationId xmlns:a16="http://schemas.microsoft.com/office/drawing/2014/main" id="{80D483B2-7CFF-4036-B777-7A997C750D66}"/>
              </a:ext>
            </a:extLst>
          </p:cNvPr>
          <p:cNvSpPr>
            <a:spLocks noGrp="1"/>
          </p:cNvSpPr>
          <p:nvPr>
            <p:ph type="sldNum" sz="quarter" idx="12"/>
          </p:nvPr>
        </p:nvSpPr>
        <p:spPr>
          <a:xfrm>
            <a:off x="6553200" y="6356350"/>
            <a:ext cx="2133600" cy="365125"/>
          </a:xfrm>
        </p:spPr>
        <p:txBody>
          <a:bodyPr/>
          <a:lstStyle/>
          <a:p>
            <a:fld id="{F91BBE58-90E6-4488-AAEA-DE68136B18E0}" type="slidenum">
              <a:rPr lang="ca-ES" smtClean="0"/>
              <a:t>14</a:t>
            </a:fld>
            <a:endParaRPr lang="ca-ES"/>
          </a:p>
        </p:txBody>
      </p:sp>
      <p:pic>
        <p:nvPicPr>
          <p:cNvPr id="5" name="Imatge 1" descr="csb">
            <a:extLst>
              <a:ext uri="{FF2B5EF4-FFF2-40B4-BE49-F238E27FC236}">
                <a16:creationId xmlns:a16="http://schemas.microsoft.com/office/drawing/2014/main" id="{670CE2B0-64DB-4906-A194-CE10B5E60F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11" y="338121"/>
            <a:ext cx="2357473" cy="481327"/>
          </a:xfrm>
          <a:prstGeom prst="rect">
            <a:avLst/>
          </a:prstGeom>
          <a:noFill/>
          <a:ln>
            <a:noFill/>
          </a:ln>
        </p:spPr>
      </p:pic>
      <p:sp>
        <p:nvSpPr>
          <p:cNvPr id="6" name="QuadreDeText 1">
            <a:extLst>
              <a:ext uri="{FF2B5EF4-FFF2-40B4-BE49-F238E27FC236}">
                <a16:creationId xmlns:a16="http://schemas.microsoft.com/office/drawing/2014/main" id="{F6B1B670-19F6-4C52-AD13-65E07DB4C634}"/>
              </a:ext>
            </a:extLst>
          </p:cNvPr>
          <p:cNvSpPr txBox="1"/>
          <p:nvPr/>
        </p:nvSpPr>
        <p:spPr>
          <a:xfrm>
            <a:off x="2818380" y="1171983"/>
            <a:ext cx="3678359" cy="400110"/>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ca-ES" sz="2000" dirty="0"/>
              <a:t>Comitè Seguiment Afectats</a:t>
            </a:r>
          </a:p>
        </p:txBody>
      </p:sp>
      <p:pic>
        <p:nvPicPr>
          <p:cNvPr id="7" name="Imagen 6">
            <a:extLst>
              <a:ext uri="{FF2B5EF4-FFF2-40B4-BE49-F238E27FC236}">
                <a16:creationId xmlns:a16="http://schemas.microsoft.com/office/drawing/2014/main" id="{3C142963-E08B-4E1C-B93E-93C077EA41B3}"/>
              </a:ext>
            </a:extLst>
          </p:cNvPr>
          <p:cNvPicPr>
            <a:picLocks noChangeAspect="1"/>
          </p:cNvPicPr>
          <p:nvPr/>
        </p:nvPicPr>
        <p:blipFill>
          <a:blip r:embed="rId3"/>
          <a:stretch>
            <a:fillRect/>
          </a:stretch>
        </p:blipFill>
        <p:spPr>
          <a:xfrm>
            <a:off x="8469272" y="27048"/>
            <a:ext cx="674728" cy="671404"/>
          </a:xfrm>
          <a:prstGeom prst="rect">
            <a:avLst/>
          </a:prstGeom>
          <a:ln>
            <a:noFill/>
          </a:ln>
        </p:spPr>
      </p:pic>
      <p:sp>
        <p:nvSpPr>
          <p:cNvPr id="8" name="CuadroTexto 7">
            <a:extLst>
              <a:ext uri="{FF2B5EF4-FFF2-40B4-BE49-F238E27FC236}">
                <a16:creationId xmlns:a16="http://schemas.microsoft.com/office/drawing/2014/main" id="{D9D7643F-6D92-46C2-8395-3E1A1689F4F2}"/>
              </a:ext>
            </a:extLst>
          </p:cNvPr>
          <p:cNvSpPr txBox="1"/>
          <p:nvPr/>
        </p:nvSpPr>
        <p:spPr>
          <a:xfrm>
            <a:off x="6093316" y="58645"/>
            <a:ext cx="2375956" cy="584775"/>
          </a:xfrm>
          <a:prstGeom prst="rect">
            <a:avLst/>
          </a:prstGeom>
          <a:noFill/>
          <a:ln>
            <a:noFill/>
          </a:ln>
        </p:spPr>
        <p:txBody>
          <a:bodyPr wrap="square" rtlCol="0">
            <a:spAutoFit/>
          </a:bodyPr>
          <a:lstStyle/>
          <a:p>
            <a:pPr algn="ctr"/>
            <a:r>
              <a:rPr lang="ca-ES" sz="3200" b="1" dirty="0"/>
              <a:t>Consolidació</a:t>
            </a:r>
          </a:p>
        </p:txBody>
      </p:sp>
      <p:sp>
        <p:nvSpPr>
          <p:cNvPr id="9" name="CuadroTexto 8">
            <a:extLst>
              <a:ext uri="{FF2B5EF4-FFF2-40B4-BE49-F238E27FC236}">
                <a16:creationId xmlns:a16="http://schemas.microsoft.com/office/drawing/2014/main" id="{62BEBB18-BEF3-4EB0-9631-4E4AC692A99F}"/>
              </a:ext>
            </a:extLst>
          </p:cNvPr>
          <p:cNvSpPr txBox="1"/>
          <p:nvPr/>
        </p:nvSpPr>
        <p:spPr>
          <a:xfrm>
            <a:off x="897827" y="1653000"/>
            <a:ext cx="7318175" cy="830997"/>
          </a:xfrm>
          <a:prstGeom prst="rect">
            <a:avLst/>
          </a:prstGeom>
          <a:noFill/>
          <a:ln>
            <a:solidFill>
              <a:schemeClr val="accent2">
                <a:lumMod val="20000"/>
                <a:lumOff val="80000"/>
              </a:schemeClr>
            </a:solidFill>
          </a:ln>
        </p:spPr>
        <p:txBody>
          <a:bodyPr wrap="square" rtlCol="0">
            <a:spAutoFit/>
          </a:bodyPr>
          <a:lstStyle/>
          <a:p>
            <a:r>
              <a:rPr lang="ca-ES" sz="1200" dirty="0"/>
              <a:t>ENTITATS QUE EL CONFORMEN</a:t>
            </a:r>
          </a:p>
          <a:p>
            <a:r>
              <a:rPr lang="ca-ES" sz="1200" dirty="0"/>
              <a:t>Departament de Justícia, Ajuntament de Barcelona, Consorci Sanitari de Barcelona – CatSalut, Cos de Mossos d’esquadra, Guàrdia Urbana de Barcelona, Centre d’Urgències i emergències socials de Barcelona, Sistema d’emergències mèdiques, Creu Roja, Col·legi de Psicologia de Catalunya, CUESB.</a:t>
            </a:r>
            <a:endParaRPr lang="es-ES" sz="1200" dirty="0"/>
          </a:p>
        </p:txBody>
      </p:sp>
      <p:sp>
        <p:nvSpPr>
          <p:cNvPr id="10" name="CuadroTexto 9">
            <a:extLst>
              <a:ext uri="{FF2B5EF4-FFF2-40B4-BE49-F238E27FC236}">
                <a16:creationId xmlns:a16="http://schemas.microsoft.com/office/drawing/2014/main" id="{E2E06841-290E-4158-B755-78170FF5C7E0}"/>
              </a:ext>
            </a:extLst>
          </p:cNvPr>
          <p:cNvSpPr txBox="1"/>
          <p:nvPr/>
        </p:nvSpPr>
        <p:spPr>
          <a:xfrm>
            <a:off x="887484" y="2564904"/>
            <a:ext cx="4739208" cy="1384995"/>
          </a:xfrm>
          <a:prstGeom prst="rect">
            <a:avLst/>
          </a:prstGeom>
          <a:noFill/>
          <a:ln>
            <a:solidFill>
              <a:schemeClr val="accent2">
                <a:lumMod val="20000"/>
                <a:lumOff val="80000"/>
              </a:schemeClr>
            </a:solidFill>
          </a:ln>
        </p:spPr>
        <p:txBody>
          <a:bodyPr wrap="square" rtlCol="0">
            <a:spAutoFit/>
          </a:bodyPr>
          <a:lstStyle/>
          <a:p>
            <a:r>
              <a:rPr lang="ca-ES" sz="1400" b="1" dirty="0"/>
              <a:t>FUNCIONS</a:t>
            </a:r>
            <a:endParaRPr lang="es-ES" sz="1400" b="1" dirty="0"/>
          </a:p>
          <a:p>
            <a:r>
              <a:rPr lang="ca-ES" sz="1400" dirty="0"/>
              <a:t>Concretar la Cartera de de serveis IMA.</a:t>
            </a:r>
          </a:p>
          <a:p>
            <a:r>
              <a:rPr lang="ca-ES" sz="1400" dirty="0"/>
              <a:t>Assegurar l’accés a la solució adequada i oportuna* a la ciutadania i als professionals sanitaris i no sanitaris afectats.</a:t>
            </a:r>
            <a:endParaRPr lang="es-ES" sz="1400" dirty="0"/>
          </a:p>
          <a:p>
            <a:r>
              <a:rPr lang="ca-ES" sz="1400" dirty="0"/>
              <a:t>Facilitar-se mútuament les eines necessàries </a:t>
            </a:r>
          </a:p>
          <a:p>
            <a:r>
              <a:rPr lang="ca-ES" sz="1400" dirty="0"/>
              <a:t>*social, legal, econòmica, sanitària, ... completa</a:t>
            </a:r>
          </a:p>
        </p:txBody>
      </p:sp>
      <p:sp>
        <p:nvSpPr>
          <p:cNvPr id="11" name="CuadroTexto 10">
            <a:extLst>
              <a:ext uri="{FF2B5EF4-FFF2-40B4-BE49-F238E27FC236}">
                <a16:creationId xmlns:a16="http://schemas.microsoft.com/office/drawing/2014/main" id="{3DFA2A72-17E9-4844-A0D9-7C3612AE9249}"/>
              </a:ext>
            </a:extLst>
          </p:cNvPr>
          <p:cNvSpPr txBox="1"/>
          <p:nvPr/>
        </p:nvSpPr>
        <p:spPr>
          <a:xfrm>
            <a:off x="5724128" y="2564904"/>
            <a:ext cx="2481532" cy="1384995"/>
          </a:xfrm>
          <a:prstGeom prst="rect">
            <a:avLst/>
          </a:prstGeom>
          <a:noFill/>
          <a:ln>
            <a:noFill/>
          </a:ln>
        </p:spPr>
        <p:txBody>
          <a:bodyPr wrap="square" rtlCol="0">
            <a:spAutoFit/>
          </a:bodyPr>
          <a:lstStyle/>
          <a:p>
            <a:pPr algn="ctr"/>
            <a:r>
              <a:rPr lang="ca-ES" sz="1400" dirty="0">
                <a:solidFill>
                  <a:schemeClr val="accent2">
                    <a:lumMod val="40000"/>
                    <a:lumOff val="60000"/>
                  </a:schemeClr>
                </a:solidFill>
              </a:rPr>
              <a:t>Caràcter </a:t>
            </a:r>
            <a:r>
              <a:rPr lang="ca-ES" sz="1400" i="1" dirty="0">
                <a:solidFill>
                  <a:schemeClr val="accent2">
                    <a:lumMod val="40000"/>
                    <a:lumOff val="60000"/>
                  </a:schemeClr>
                </a:solidFill>
              </a:rPr>
              <a:t>ad hoc</a:t>
            </a:r>
            <a:r>
              <a:rPr lang="ca-ES" sz="1400" dirty="0">
                <a:solidFill>
                  <a:schemeClr val="accent2">
                    <a:lumMod val="40000"/>
                    <a:lumOff val="60000"/>
                  </a:schemeClr>
                </a:solidFill>
              </a:rPr>
              <a:t> amb una termini inicial de vigència de sis mesos. </a:t>
            </a:r>
          </a:p>
          <a:p>
            <a:pPr algn="ctr"/>
            <a:r>
              <a:rPr lang="ca-ES" sz="1400" dirty="0">
                <a:solidFill>
                  <a:schemeClr val="accent2">
                    <a:lumMod val="40000"/>
                    <a:lumOff val="60000"/>
                  </a:schemeClr>
                </a:solidFill>
              </a:rPr>
              <a:t>El conjunt del material elaborat s’integrarà en el Pla IMA de cada institució</a:t>
            </a:r>
          </a:p>
        </p:txBody>
      </p:sp>
      <p:sp>
        <p:nvSpPr>
          <p:cNvPr id="21" name="QuadreDeText 1">
            <a:extLst>
              <a:ext uri="{FF2B5EF4-FFF2-40B4-BE49-F238E27FC236}">
                <a16:creationId xmlns:a16="http://schemas.microsoft.com/office/drawing/2014/main" id="{92BEAFE5-60A7-46E2-8AC6-01430140F27B}"/>
              </a:ext>
            </a:extLst>
          </p:cNvPr>
          <p:cNvSpPr txBox="1"/>
          <p:nvPr/>
        </p:nvSpPr>
        <p:spPr>
          <a:xfrm>
            <a:off x="4506882" y="4537774"/>
            <a:ext cx="1609605" cy="400110"/>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ca-ES" sz="2000" dirty="0"/>
              <a:t>Febrer 2018</a:t>
            </a:r>
          </a:p>
        </p:txBody>
      </p:sp>
      <p:sp>
        <p:nvSpPr>
          <p:cNvPr id="22" name="CuadroTexto 21">
            <a:extLst>
              <a:ext uri="{FF2B5EF4-FFF2-40B4-BE49-F238E27FC236}">
                <a16:creationId xmlns:a16="http://schemas.microsoft.com/office/drawing/2014/main" id="{40F093E6-6030-483C-AB01-3A9BB65273AE}"/>
              </a:ext>
            </a:extLst>
          </p:cNvPr>
          <p:cNvSpPr txBox="1"/>
          <p:nvPr/>
        </p:nvSpPr>
        <p:spPr>
          <a:xfrm>
            <a:off x="3851920" y="5013172"/>
            <a:ext cx="3112974" cy="877163"/>
          </a:xfrm>
          <a:prstGeom prst="rect">
            <a:avLst/>
          </a:prstGeom>
          <a:noFill/>
          <a:ln>
            <a:solidFill>
              <a:schemeClr val="accent2">
                <a:lumMod val="40000"/>
                <a:lumOff val="60000"/>
              </a:schemeClr>
            </a:solidFill>
          </a:ln>
        </p:spPr>
        <p:txBody>
          <a:bodyPr wrap="square" rtlCol="0">
            <a:spAutoFit/>
          </a:bodyPr>
          <a:lstStyle/>
          <a:p>
            <a:pPr algn="ctr"/>
            <a:r>
              <a:rPr lang="ca-ES" sz="1700" b="1" dirty="0"/>
              <a:t>Sessió de consolidació del Mecanisme de resposta </a:t>
            </a:r>
            <a:r>
              <a:rPr lang="ca-ES" sz="1700" b="1" dirty="0" err="1"/>
              <a:t>postIMA</a:t>
            </a:r>
            <a:endParaRPr lang="es-ES" sz="1700" b="1" dirty="0"/>
          </a:p>
        </p:txBody>
      </p:sp>
      <p:pic>
        <p:nvPicPr>
          <p:cNvPr id="23" name="Picture 3">
            <a:extLst>
              <a:ext uri="{FF2B5EF4-FFF2-40B4-BE49-F238E27FC236}">
                <a16:creationId xmlns:a16="http://schemas.microsoft.com/office/drawing/2014/main" id="{4BA743C8-11B9-4DF3-BB5D-136F85253B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5049244"/>
            <a:ext cx="1235968" cy="61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QuadreDeText 1">
            <a:extLst>
              <a:ext uri="{FF2B5EF4-FFF2-40B4-BE49-F238E27FC236}">
                <a16:creationId xmlns:a16="http://schemas.microsoft.com/office/drawing/2014/main" id="{249D41FC-CCCA-47AA-99AD-71C8DF6BA9B8}"/>
              </a:ext>
            </a:extLst>
          </p:cNvPr>
          <p:cNvSpPr txBox="1"/>
          <p:nvPr/>
        </p:nvSpPr>
        <p:spPr>
          <a:xfrm>
            <a:off x="854657" y="4515822"/>
            <a:ext cx="2361968" cy="400110"/>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ca-ES" sz="2000" dirty="0"/>
              <a:t>En aquests moments</a:t>
            </a:r>
          </a:p>
        </p:txBody>
      </p:sp>
      <p:sp>
        <p:nvSpPr>
          <p:cNvPr id="25" name="CuadroTexto 24">
            <a:extLst>
              <a:ext uri="{FF2B5EF4-FFF2-40B4-BE49-F238E27FC236}">
                <a16:creationId xmlns:a16="http://schemas.microsoft.com/office/drawing/2014/main" id="{1A6864E4-4CE3-4D39-9275-73F5339D434D}"/>
              </a:ext>
            </a:extLst>
          </p:cNvPr>
          <p:cNvSpPr txBox="1"/>
          <p:nvPr/>
        </p:nvSpPr>
        <p:spPr>
          <a:xfrm>
            <a:off x="436386" y="5106937"/>
            <a:ext cx="1892121" cy="584775"/>
          </a:xfrm>
          <a:prstGeom prst="rect">
            <a:avLst/>
          </a:prstGeom>
          <a:noFill/>
          <a:ln>
            <a:solidFill>
              <a:schemeClr val="accent2">
                <a:lumMod val="20000"/>
                <a:lumOff val="80000"/>
              </a:schemeClr>
            </a:solidFill>
          </a:ln>
        </p:spPr>
        <p:txBody>
          <a:bodyPr wrap="square" rtlCol="0">
            <a:spAutoFit/>
          </a:bodyPr>
          <a:lstStyle/>
          <a:p>
            <a:pPr algn="r"/>
            <a:r>
              <a:rPr lang="es-ES" sz="1600" b="1" dirty="0" err="1"/>
              <a:t>Aplicació</a:t>
            </a:r>
            <a:r>
              <a:rPr lang="es-ES" sz="1600" b="1" dirty="0"/>
              <a:t> de registre IMA i </a:t>
            </a:r>
            <a:r>
              <a:rPr lang="es-ES" sz="1600" b="1" dirty="0" err="1"/>
              <a:t>postIMA</a:t>
            </a:r>
            <a:endParaRPr lang="ca-ES" sz="1600" dirty="0"/>
          </a:p>
        </p:txBody>
      </p:sp>
      <p:grpSp>
        <p:nvGrpSpPr>
          <p:cNvPr id="14" name="Agrupa 13"/>
          <p:cNvGrpSpPr/>
          <p:nvPr/>
        </p:nvGrpSpPr>
        <p:grpSpPr>
          <a:xfrm>
            <a:off x="6732240" y="4473158"/>
            <a:ext cx="1971226" cy="1762430"/>
            <a:chOff x="7281294" y="4437112"/>
            <a:chExt cx="1971226" cy="1762430"/>
          </a:xfrm>
        </p:grpSpPr>
        <p:sp>
          <p:nvSpPr>
            <p:cNvPr id="12" name="Emmagatzematge intern 11"/>
            <p:cNvSpPr/>
            <p:nvPr/>
          </p:nvSpPr>
          <p:spPr>
            <a:xfrm>
              <a:off x="7281294" y="4437112"/>
              <a:ext cx="1971226" cy="1728192"/>
            </a:xfrm>
            <a:prstGeom prst="flowChartInternalStorag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QuadreDeText 12"/>
            <p:cNvSpPr txBox="1"/>
            <p:nvPr/>
          </p:nvSpPr>
          <p:spPr>
            <a:xfrm>
              <a:off x="7452320" y="4706826"/>
              <a:ext cx="1800200" cy="1492716"/>
            </a:xfrm>
            <a:prstGeom prst="rect">
              <a:avLst/>
            </a:prstGeom>
            <a:noFill/>
          </p:spPr>
          <p:txBody>
            <a:bodyPr wrap="square" rtlCol="0">
              <a:spAutoFit/>
            </a:bodyPr>
            <a:lstStyle/>
            <a:p>
              <a:pPr algn="ctr"/>
              <a:r>
                <a:rPr lang="ca-ES" sz="1300" b="1" dirty="0"/>
                <a:t>Persones ateses per raó del IMA del 17ago17:</a:t>
              </a:r>
            </a:p>
            <a:p>
              <a:pPr algn="ctr"/>
              <a:r>
                <a:rPr lang="ca-ES" sz="1300" b="1" dirty="0"/>
                <a:t>adults, infants, adolescents, edats, diagnòstics, codi E i estat a 31 de gener de 2018.</a:t>
              </a:r>
            </a:p>
          </p:txBody>
        </p:sp>
      </p:grpSp>
    </p:spTree>
    <p:extLst>
      <p:ext uri="{BB962C8B-B14F-4D97-AF65-F5344CB8AC3E}">
        <p14:creationId xmlns:p14="http://schemas.microsoft.com/office/powerpoint/2010/main" val="29044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Contenidor de peu de pàgina 2"/>
          <p:cNvSpPr>
            <a:spLocks noGrp="1"/>
          </p:cNvSpPr>
          <p:nvPr>
            <p:ph type="ftr" sz="quarter" idx="11"/>
          </p:nvPr>
        </p:nvSpPr>
        <p:spPr/>
        <p:txBody>
          <a:bodyPr/>
          <a:lstStyle/>
          <a:p>
            <a:r>
              <a:rPr lang="ca-ES"/>
              <a:t>Pla IMA BCN</a:t>
            </a:r>
          </a:p>
        </p:txBody>
      </p:sp>
      <p:sp>
        <p:nvSpPr>
          <p:cNvPr id="4" name="Contenidor de número de diapositiva 3"/>
          <p:cNvSpPr>
            <a:spLocks noGrp="1"/>
          </p:cNvSpPr>
          <p:nvPr>
            <p:ph type="sldNum" sz="quarter" idx="12"/>
          </p:nvPr>
        </p:nvSpPr>
        <p:spPr/>
        <p:txBody>
          <a:bodyPr/>
          <a:lstStyle/>
          <a:p>
            <a:fld id="{F91BBE58-90E6-4488-AAEA-DE68136B18E0}" type="slidenum">
              <a:rPr lang="ca-ES" smtClean="0"/>
              <a:t>15</a:t>
            </a:fld>
            <a:endParaRPr lang="ca-ES"/>
          </a:p>
        </p:txBody>
      </p:sp>
      <p:sp>
        <p:nvSpPr>
          <p:cNvPr id="5" name="QuadreDeText 4"/>
          <p:cNvSpPr txBox="1"/>
          <p:nvPr/>
        </p:nvSpPr>
        <p:spPr>
          <a:xfrm>
            <a:off x="1763688" y="1988840"/>
            <a:ext cx="5472608" cy="2246769"/>
          </a:xfrm>
          <a:prstGeom prst="rect">
            <a:avLst/>
          </a:prstGeom>
          <a:noFill/>
        </p:spPr>
        <p:txBody>
          <a:bodyPr wrap="square" rtlCol="0">
            <a:spAutoFit/>
          </a:bodyPr>
          <a:lstStyle/>
          <a:p>
            <a:r>
              <a:rPr lang="ca-ES" sz="1400" dirty="0"/>
              <a:t>Jordà Sampietro, Esther &lt;esjorda@catsalut.cat&gt;; Victor Pérez Sola &lt;vperezsola@parcdesalutmar.cat&gt;; JCASTRO@clinic.cat; jaramos@vhebron.net; Colom Farran, Joan &lt;joan.colom@gencat.cat&gt;; ealvarezm@santpau.cat; 'Lluis San Molina (lsan@pssjd.org)';  tbrugal@aspb.cat; 'Joan </a:t>
            </a:r>
            <a:r>
              <a:rPr lang="ca-ES" sz="1400" dirty="0" err="1"/>
              <a:t>Alvaros</a:t>
            </a:r>
            <a:r>
              <a:rPr lang="ca-ES" sz="1400" dirty="0"/>
              <a:t> Costa' &lt;jalvaros@pssjd.org&gt;; 'Joan Vegué (jvegue@cpbssm.org)'; 'Anna merino' &lt;amerino@parcdesalutmar.cat&gt;; ROY MILLAN, PEDRO (proym.merced@hospitalarias.es);'JBLANCH@clinic.cat'; 'Maite San Emeterio' &lt;maite.sanemeterio@chmcorts.com&gt;; 'Esther Lobo Polidano' &lt;elobo@pssjd.org&gt;</a:t>
            </a:r>
          </a:p>
        </p:txBody>
      </p:sp>
    </p:spTree>
    <p:extLst>
      <p:ext uri="{BB962C8B-B14F-4D97-AF65-F5344CB8AC3E}">
        <p14:creationId xmlns:p14="http://schemas.microsoft.com/office/powerpoint/2010/main" val="249493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p:cNvSpPr txBox="1"/>
          <p:nvPr/>
        </p:nvSpPr>
        <p:spPr>
          <a:xfrm>
            <a:off x="2556439" y="1882425"/>
            <a:ext cx="2304256" cy="584775"/>
          </a:xfrm>
          <a:prstGeom prst="rect">
            <a:avLst/>
          </a:prstGeom>
          <a:noFill/>
        </p:spPr>
        <p:txBody>
          <a:bodyPr wrap="square" rtlCol="0">
            <a:spAutoFit/>
          </a:bodyPr>
          <a:lstStyle/>
          <a:p>
            <a:pPr algn="ctr"/>
            <a:r>
              <a:rPr lang="ca-ES" sz="3200" b="1" dirty="0"/>
              <a:t>Afectats</a:t>
            </a:r>
          </a:p>
        </p:txBody>
      </p:sp>
      <p:sp>
        <p:nvSpPr>
          <p:cNvPr id="5" name="QuadreDeText 4"/>
          <p:cNvSpPr txBox="1"/>
          <p:nvPr/>
        </p:nvSpPr>
        <p:spPr>
          <a:xfrm>
            <a:off x="2574096" y="4567009"/>
            <a:ext cx="2304256" cy="584775"/>
          </a:xfrm>
          <a:prstGeom prst="rect">
            <a:avLst/>
          </a:prstGeom>
          <a:noFill/>
        </p:spPr>
        <p:txBody>
          <a:bodyPr wrap="square" rtlCol="0">
            <a:spAutoFit/>
          </a:bodyPr>
          <a:lstStyle/>
          <a:p>
            <a:pPr algn="ctr"/>
            <a:r>
              <a:rPr lang="ca-ES" sz="3200" b="1" dirty="0">
                <a:solidFill>
                  <a:schemeClr val="bg2">
                    <a:lumMod val="50000"/>
                  </a:schemeClr>
                </a:solidFill>
              </a:rPr>
              <a:t>Víctimes</a:t>
            </a:r>
          </a:p>
        </p:txBody>
      </p:sp>
      <p:sp>
        <p:nvSpPr>
          <p:cNvPr id="6" name="QuadreDeText 5"/>
          <p:cNvSpPr txBox="1"/>
          <p:nvPr/>
        </p:nvSpPr>
        <p:spPr>
          <a:xfrm>
            <a:off x="4545968" y="1345505"/>
            <a:ext cx="1762747" cy="1569660"/>
          </a:xfrm>
          <a:prstGeom prst="rect">
            <a:avLst/>
          </a:prstGeom>
          <a:noFill/>
        </p:spPr>
        <p:txBody>
          <a:bodyPr wrap="square" rtlCol="0">
            <a:spAutoFit/>
          </a:bodyPr>
          <a:lstStyle/>
          <a:p>
            <a:r>
              <a:rPr lang="ca-ES" sz="2400" b="1" dirty="0"/>
              <a:t>Directes</a:t>
            </a:r>
          </a:p>
          <a:p>
            <a:r>
              <a:rPr lang="ca-ES" sz="2400" b="1" dirty="0"/>
              <a:t>Indirectes</a:t>
            </a:r>
          </a:p>
          <a:p>
            <a:r>
              <a:rPr lang="ca-ES" sz="2400" b="1" dirty="0"/>
              <a:t>Secundaris</a:t>
            </a:r>
          </a:p>
          <a:p>
            <a:r>
              <a:rPr lang="ca-ES" sz="2400" b="1" dirty="0"/>
              <a:t>Intervinents</a:t>
            </a:r>
          </a:p>
        </p:txBody>
      </p:sp>
      <p:sp>
        <p:nvSpPr>
          <p:cNvPr id="10" name="QuadreDeText 3">
            <a:extLst>
              <a:ext uri="{FF2B5EF4-FFF2-40B4-BE49-F238E27FC236}">
                <a16:creationId xmlns:a16="http://schemas.microsoft.com/office/drawing/2014/main" id="{BF8DCA1B-978B-4A2C-A015-79F28C764D1C}"/>
              </a:ext>
            </a:extLst>
          </p:cNvPr>
          <p:cNvSpPr txBox="1"/>
          <p:nvPr/>
        </p:nvSpPr>
        <p:spPr>
          <a:xfrm>
            <a:off x="6254343" y="1530171"/>
            <a:ext cx="1598738" cy="1200329"/>
          </a:xfrm>
          <a:prstGeom prst="rect">
            <a:avLst/>
          </a:prstGeom>
          <a:noFill/>
        </p:spPr>
        <p:txBody>
          <a:bodyPr wrap="square" rtlCol="0">
            <a:spAutoFit/>
          </a:bodyPr>
          <a:lstStyle/>
          <a:p>
            <a:r>
              <a:rPr lang="ca-ES" sz="2400" b="1" dirty="0"/>
              <a:t>Físics</a:t>
            </a:r>
          </a:p>
          <a:p>
            <a:r>
              <a:rPr lang="ca-ES" sz="2400" b="1" dirty="0"/>
              <a:t>Psicològics Socials</a:t>
            </a:r>
          </a:p>
        </p:txBody>
      </p:sp>
      <p:pic>
        <p:nvPicPr>
          <p:cNvPr id="1026" name="Picture 2" descr="Resultado de imagen de persones">
            <a:extLst>
              <a:ext uri="{FF2B5EF4-FFF2-40B4-BE49-F238E27FC236}">
                <a16:creationId xmlns:a16="http://schemas.microsoft.com/office/drawing/2014/main" id="{0F24B2A6-3DE2-4F74-849F-D2BBBEAC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05" y="2778302"/>
            <a:ext cx="2105121" cy="116409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tge 1" descr="csb">
            <a:extLst>
              <a:ext uri="{FF2B5EF4-FFF2-40B4-BE49-F238E27FC236}">
                <a16:creationId xmlns:a16="http://schemas.microsoft.com/office/drawing/2014/main" id="{8F8F8665-325C-4392-A8E9-57EE5D7DAC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13" y="643420"/>
            <a:ext cx="2357473" cy="481327"/>
          </a:xfrm>
          <a:prstGeom prst="rect">
            <a:avLst/>
          </a:prstGeom>
          <a:noFill/>
          <a:ln>
            <a:noFill/>
          </a:ln>
        </p:spPr>
      </p:pic>
      <p:sp>
        <p:nvSpPr>
          <p:cNvPr id="2" name="Marcador de fecha 1">
            <a:extLst>
              <a:ext uri="{FF2B5EF4-FFF2-40B4-BE49-F238E27FC236}">
                <a16:creationId xmlns:a16="http://schemas.microsoft.com/office/drawing/2014/main" id="{2DBC0D30-81AA-47B2-B277-9310DBA78DBB}"/>
              </a:ext>
            </a:extLst>
          </p:cNvPr>
          <p:cNvSpPr>
            <a:spLocks noGrp="1"/>
          </p:cNvSpPr>
          <p:nvPr>
            <p:ph type="dt" sz="half" idx="10"/>
          </p:nvPr>
        </p:nvSpPr>
        <p:spPr/>
        <p:txBody>
          <a:bodyPr/>
          <a:lstStyle/>
          <a:p>
            <a:fld id="{35D17B62-60D3-45F2-B776-0245248F81EE}"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1FA0F1ED-A7CC-4893-AFD0-BB39A760F6B7}"/>
              </a:ext>
            </a:extLst>
          </p:cNvPr>
          <p:cNvSpPr>
            <a:spLocks noGrp="1"/>
          </p:cNvSpPr>
          <p:nvPr>
            <p:ph type="ftr" sz="quarter" idx="11"/>
          </p:nvPr>
        </p:nvSpPr>
        <p:spPr/>
        <p:txBody>
          <a:bodyPr/>
          <a:lstStyle/>
          <a:p>
            <a:r>
              <a:rPr lang="ca-ES"/>
              <a:t>Pla IMA BCN</a:t>
            </a:r>
          </a:p>
        </p:txBody>
      </p:sp>
      <p:sp>
        <p:nvSpPr>
          <p:cNvPr id="8" name="Marcador de número de diapositiva 7">
            <a:extLst>
              <a:ext uri="{FF2B5EF4-FFF2-40B4-BE49-F238E27FC236}">
                <a16:creationId xmlns:a16="http://schemas.microsoft.com/office/drawing/2014/main" id="{39745CFA-A3B3-4C89-A568-67630D1B30D7}"/>
              </a:ext>
            </a:extLst>
          </p:cNvPr>
          <p:cNvSpPr>
            <a:spLocks noGrp="1"/>
          </p:cNvSpPr>
          <p:nvPr>
            <p:ph type="sldNum" sz="quarter" idx="12"/>
          </p:nvPr>
        </p:nvSpPr>
        <p:spPr/>
        <p:txBody>
          <a:bodyPr/>
          <a:lstStyle/>
          <a:p>
            <a:fld id="{F91BBE58-90E6-4488-AAEA-DE68136B18E0}" type="slidenum">
              <a:rPr lang="ca-ES" smtClean="0"/>
              <a:t>2</a:t>
            </a:fld>
            <a:endParaRPr lang="ca-ES"/>
          </a:p>
        </p:txBody>
      </p:sp>
      <p:sp>
        <p:nvSpPr>
          <p:cNvPr id="19" name="QuadreDeText 5">
            <a:extLst>
              <a:ext uri="{FF2B5EF4-FFF2-40B4-BE49-F238E27FC236}">
                <a16:creationId xmlns:a16="http://schemas.microsoft.com/office/drawing/2014/main" id="{F87D6CDB-2B68-4696-9A9F-8A6565AC2B10}"/>
              </a:ext>
            </a:extLst>
          </p:cNvPr>
          <p:cNvSpPr txBox="1"/>
          <p:nvPr/>
        </p:nvSpPr>
        <p:spPr>
          <a:xfrm>
            <a:off x="4545968" y="4077072"/>
            <a:ext cx="1473832" cy="1569660"/>
          </a:xfrm>
          <a:prstGeom prst="rect">
            <a:avLst/>
          </a:prstGeom>
          <a:noFill/>
        </p:spPr>
        <p:txBody>
          <a:bodyPr wrap="square" rtlCol="0">
            <a:spAutoFit/>
          </a:bodyPr>
          <a:lstStyle/>
          <a:p>
            <a:r>
              <a:rPr lang="ca-ES" sz="2400" b="1" dirty="0">
                <a:solidFill>
                  <a:schemeClr val="bg2">
                    <a:lumMod val="50000"/>
                  </a:schemeClr>
                </a:solidFill>
              </a:rPr>
              <a:t>Legal</a:t>
            </a:r>
          </a:p>
          <a:p>
            <a:r>
              <a:rPr lang="ca-ES" sz="2400" b="1" dirty="0">
                <a:solidFill>
                  <a:schemeClr val="bg2">
                    <a:lumMod val="50000"/>
                  </a:schemeClr>
                </a:solidFill>
              </a:rPr>
              <a:t>Econòmic</a:t>
            </a:r>
          </a:p>
          <a:p>
            <a:r>
              <a:rPr lang="ca-ES" sz="2400" b="1" dirty="0">
                <a:solidFill>
                  <a:schemeClr val="bg2">
                    <a:lumMod val="50000"/>
                  </a:schemeClr>
                </a:solidFill>
              </a:rPr>
              <a:t>Polític</a:t>
            </a:r>
          </a:p>
          <a:p>
            <a:r>
              <a:rPr lang="ca-ES" sz="2400" b="1" dirty="0">
                <a:solidFill>
                  <a:schemeClr val="bg2">
                    <a:lumMod val="50000"/>
                  </a:schemeClr>
                </a:solidFill>
              </a:rPr>
              <a:t>Social</a:t>
            </a:r>
          </a:p>
        </p:txBody>
      </p:sp>
      <p:pic>
        <p:nvPicPr>
          <p:cNvPr id="12" name="Imagen 11">
            <a:extLst>
              <a:ext uri="{FF2B5EF4-FFF2-40B4-BE49-F238E27FC236}">
                <a16:creationId xmlns:a16="http://schemas.microsoft.com/office/drawing/2014/main" id="{CB111321-53A6-40B0-818E-6C7FA2497186}"/>
              </a:ext>
            </a:extLst>
          </p:cNvPr>
          <p:cNvPicPr>
            <a:picLocks noChangeAspect="1"/>
          </p:cNvPicPr>
          <p:nvPr/>
        </p:nvPicPr>
        <p:blipFill>
          <a:blip r:embed="rId4"/>
          <a:stretch>
            <a:fillRect/>
          </a:stretch>
        </p:blipFill>
        <p:spPr>
          <a:xfrm>
            <a:off x="8469272" y="27048"/>
            <a:ext cx="674728" cy="671404"/>
          </a:xfrm>
          <a:prstGeom prst="rect">
            <a:avLst/>
          </a:prstGeom>
          <a:ln>
            <a:noFill/>
          </a:ln>
        </p:spPr>
      </p:pic>
      <p:pic>
        <p:nvPicPr>
          <p:cNvPr id="14" name="Picture 5" descr="C:\Users\Delfí\Desktop\IMA logo.jpg">
            <a:extLst>
              <a:ext uri="{FF2B5EF4-FFF2-40B4-BE49-F238E27FC236}">
                <a16:creationId xmlns:a16="http://schemas.microsoft.com/office/drawing/2014/main" id="{1186EE55-D61E-4776-BF88-7AFC653544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4544" y="23724"/>
            <a:ext cx="674728" cy="6747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8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8D5638-AF3D-45F1-8593-61A17014EFCA}" type="datetime2">
              <a:rPr lang="ca-ES" smtClean="0"/>
              <a:t>dijous, 14 desembre de 2017</a:t>
            </a:fld>
            <a:endParaRPr lang="ca-ES" dirty="0"/>
          </a:p>
        </p:txBody>
      </p:sp>
      <p:sp>
        <p:nvSpPr>
          <p:cNvPr id="4" name="3 Marcador de número de diapositiva"/>
          <p:cNvSpPr>
            <a:spLocks noGrp="1"/>
          </p:cNvSpPr>
          <p:nvPr>
            <p:ph type="sldNum" sz="quarter" idx="12"/>
          </p:nvPr>
        </p:nvSpPr>
        <p:spPr/>
        <p:txBody>
          <a:bodyPr/>
          <a:lstStyle/>
          <a:p>
            <a:fld id="{2B53AF32-30BC-4594-ADBD-EB1772088896}" type="slidenum">
              <a:rPr lang="ca-ES" smtClean="0"/>
              <a:pPr/>
              <a:t>3</a:t>
            </a:fld>
            <a:endParaRPr lang="ca-ES" dirty="0"/>
          </a:p>
        </p:txBody>
      </p:sp>
      <p:pic>
        <p:nvPicPr>
          <p:cNvPr id="11" name="Imatge 1" descr="cs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13" y="643420"/>
            <a:ext cx="2357473" cy="481327"/>
          </a:xfrm>
          <a:prstGeom prst="rect">
            <a:avLst/>
          </a:prstGeom>
          <a:noFill/>
          <a:ln>
            <a:noFill/>
          </a:ln>
        </p:spPr>
      </p:pic>
      <p:sp>
        <p:nvSpPr>
          <p:cNvPr id="15" name="AutoShape 2" descr="Resultado de imagen de sistema emergencies mediqu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sp>
        <p:nvSpPr>
          <p:cNvPr id="5" name="AutoShape 4" descr="Resultat d'imatges de global network of civil society organizations for disaster redu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pic>
        <p:nvPicPr>
          <p:cNvPr id="18" name="Picture 5" descr="C:\Users\Delfí\Desktop\IMA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621" y="3212976"/>
            <a:ext cx="1375534" cy="1375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C42B210-20CA-4DAD-A5EC-2A91A0E76141}"/>
              </a:ext>
            </a:extLst>
          </p:cNvPr>
          <p:cNvPicPr>
            <a:picLocks noChangeAspect="1"/>
          </p:cNvPicPr>
          <p:nvPr/>
        </p:nvPicPr>
        <p:blipFill>
          <a:blip r:embed="rId4"/>
          <a:stretch>
            <a:fillRect/>
          </a:stretch>
        </p:blipFill>
        <p:spPr>
          <a:xfrm>
            <a:off x="5862028" y="3183689"/>
            <a:ext cx="1382344" cy="1375534"/>
          </a:xfrm>
          <a:prstGeom prst="rect">
            <a:avLst/>
          </a:prstGeom>
          <a:ln>
            <a:noFill/>
          </a:ln>
        </p:spPr>
      </p:pic>
      <p:sp>
        <p:nvSpPr>
          <p:cNvPr id="6" name="Marcador de pie de página 5">
            <a:extLst>
              <a:ext uri="{FF2B5EF4-FFF2-40B4-BE49-F238E27FC236}">
                <a16:creationId xmlns:a16="http://schemas.microsoft.com/office/drawing/2014/main" id="{0DC8087B-4681-41F3-80E0-9DCA11B55DB5}"/>
              </a:ext>
            </a:extLst>
          </p:cNvPr>
          <p:cNvSpPr>
            <a:spLocks noGrp="1"/>
          </p:cNvSpPr>
          <p:nvPr>
            <p:ph type="ftr" sz="quarter" idx="11"/>
          </p:nvPr>
        </p:nvSpPr>
        <p:spPr/>
        <p:txBody>
          <a:bodyPr/>
          <a:lstStyle/>
          <a:p>
            <a:r>
              <a:rPr lang="ca-ES"/>
              <a:t>Pla IMA BCN</a:t>
            </a:r>
          </a:p>
        </p:txBody>
      </p:sp>
      <p:sp>
        <p:nvSpPr>
          <p:cNvPr id="7" name="CuadroTexto 6">
            <a:extLst>
              <a:ext uri="{FF2B5EF4-FFF2-40B4-BE49-F238E27FC236}">
                <a16:creationId xmlns:a16="http://schemas.microsoft.com/office/drawing/2014/main" id="{01E884E8-6267-490A-95E0-696F72936EEB}"/>
              </a:ext>
            </a:extLst>
          </p:cNvPr>
          <p:cNvSpPr txBox="1"/>
          <p:nvPr/>
        </p:nvSpPr>
        <p:spPr>
          <a:xfrm>
            <a:off x="1280507" y="1797689"/>
            <a:ext cx="1887761" cy="646331"/>
          </a:xfrm>
          <a:prstGeom prst="rect">
            <a:avLst/>
          </a:prstGeom>
          <a:noFill/>
        </p:spPr>
        <p:txBody>
          <a:bodyPr wrap="square" rtlCol="0">
            <a:spAutoFit/>
          </a:bodyPr>
          <a:lstStyle/>
          <a:p>
            <a:pPr algn="ctr"/>
            <a:r>
              <a:rPr lang="ca-ES" dirty="0"/>
              <a:t>Allò que estava preparat com un</a:t>
            </a:r>
          </a:p>
        </p:txBody>
      </p:sp>
      <p:sp>
        <p:nvSpPr>
          <p:cNvPr id="21" name="CuadroTexto 20">
            <a:extLst>
              <a:ext uri="{FF2B5EF4-FFF2-40B4-BE49-F238E27FC236}">
                <a16:creationId xmlns:a16="http://schemas.microsoft.com/office/drawing/2014/main" id="{75C841F4-A003-4567-8778-EAB959DAAA70}"/>
              </a:ext>
            </a:extLst>
          </p:cNvPr>
          <p:cNvSpPr txBox="1"/>
          <p:nvPr/>
        </p:nvSpPr>
        <p:spPr>
          <a:xfrm>
            <a:off x="1609859" y="2503933"/>
            <a:ext cx="1159768" cy="707886"/>
          </a:xfrm>
          <a:prstGeom prst="rect">
            <a:avLst/>
          </a:prstGeom>
          <a:noFill/>
        </p:spPr>
        <p:txBody>
          <a:bodyPr wrap="square" rtlCol="0">
            <a:spAutoFit/>
          </a:bodyPr>
          <a:lstStyle/>
          <a:p>
            <a:pPr algn="ctr"/>
            <a:r>
              <a:rPr lang="ca-ES" sz="4000" dirty="0">
                <a:latin typeface="Arial Black" panose="020B0A04020102020204" pitchFamily="34" charset="0"/>
              </a:rPr>
              <a:t>Pla</a:t>
            </a:r>
          </a:p>
        </p:txBody>
      </p:sp>
      <p:pic>
        <p:nvPicPr>
          <p:cNvPr id="23" name="Picture 5" descr="C:\Users\Delfí\Desktop\IMA logo.jpg">
            <a:extLst>
              <a:ext uri="{FF2B5EF4-FFF2-40B4-BE49-F238E27FC236}">
                <a16:creationId xmlns:a16="http://schemas.microsoft.com/office/drawing/2014/main" id="{A3503FB0-CA43-4E37-BD60-B56FFFABD9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8555" y="3183689"/>
            <a:ext cx="1375534" cy="1375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804A36B6-903A-4B2E-A974-E0901F84E074}"/>
              </a:ext>
            </a:extLst>
          </p:cNvPr>
          <p:cNvSpPr txBox="1"/>
          <p:nvPr/>
        </p:nvSpPr>
        <p:spPr>
          <a:xfrm>
            <a:off x="5282144" y="2519045"/>
            <a:ext cx="1159768" cy="707886"/>
          </a:xfrm>
          <a:prstGeom prst="rect">
            <a:avLst/>
          </a:prstGeom>
          <a:noFill/>
        </p:spPr>
        <p:txBody>
          <a:bodyPr wrap="square" rtlCol="0">
            <a:spAutoFit/>
          </a:bodyPr>
          <a:lstStyle/>
          <a:p>
            <a:pPr algn="ctr"/>
            <a:r>
              <a:rPr lang="ca-ES" sz="4000" dirty="0">
                <a:latin typeface="Arial Black" panose="020B0A04020102020204" pitchFamily="34" charset="0"/>
              </a:rPr>
              <a:t>Pla</a:t>
            </a:r>
          </a:p>
        </p:txBody>
      </p:sp>
      <p:sp>
        <p:nvSpPr>
          <p:cNvPr id="25" name="CuadroTexto 24">
            <a:extLst>
              <a:ext uri="{FF2B5EF4-FFF2-40B4-BE49-F238E27FC236}">
                <a16:creationId xmlns:a16="http://schemas.microsoft.com/office/drawing/2014/main" id="{24D7FBDF-8F76-430F-ACEA-67F65B0B495A}"/>
              </a:ext>
            </a:extLst>
          </p:cNvPr>
          <p:cNvSpPr txBox="1"/>
          <p:nvPr/>
        </p:nvSpPr>
        <p:spPr>
          <a:xfrm>
            <a:off x="4745904" y="2149713"/>
            <a:ext cx="2232248" cy="369332"/>
          </a:xfrm>
          <a:prstGeom prst="rect">
            <a:avLst/>
          </a:prstGeom>
          <a:noFill/>
        </p:spPr>
        <p:txBody>
          <a:bodyPr wrap="square" rtlCol="0">
            <a:spAutoFit/>
          </a:bodyPr>
          <a:lstStyle/>
          <a:p>
            <a:pPr algn="ctr"/>
            <a:r>
              <a:rPr lang="ca-ES" dirty="0"/>
              <a:t>Ha acabat sent un ... </a:t>
            </a:r>
          </a:p>
        </p:txBody>
      </p:sp>
      <p:grpSp>
        <p:nvGrpSpPr>
          <p:cNvPr id="8" name="Grupo 7">
            <a:extLst>
              <a:ext uri="{FF2B5EF4-FFF2-40B4-BE49-F238E27FC236}">
                <a16:creationId xmlns:a16="http://schemas.microsoft.com/office/drawing/2014/main" id="{29CEAC61-D31C-4893-8499-37AA5176A226}"/>
              </a:ext>
            </a:extLst>
          </p:cNvPr>
          <p:cNvGrpSpPr/>
          <p:nvPr/>
        </p:nvGrpSpPr>
        <p:grpSpPr>
          <a:xfrm>
            <a:off x="7570577" y="319381"/>
            <a:ext cx="1277508" cy="2245517"/>
            <a:chOff x="7547924" y="-184666"/>
            <a:chExt cx="1277508" cy="2245517"/>
          </a:xfrm>
        </p:grpSpPr>
        <p:pic>
          <p:nvPicPr>
            <p:cNvPr id="17" name="Picture 5">
              <a:extLst>
                <a:ext uri="{FF2B5EF4-FFF2-40B4-BE49-F238E27FC236}">
                  <a16:creationId xmlns:a16="http://schemas.microsoft.com/office/drawing/2014/main" id="{DAD25974-3194-4ADD-9D60-33CEDA328743}"/>
                </a:ext>
              </a:extLst>
            </p:cNvPr>
            <p:cNvPicPr>
              <a:picLocks noChangeAspect="1" noChangeArrowheads="1"/>
            </p:cNvPicPr>
            <p:nvPr/>
          </p:nvPicPr>
          <p:blipFill>
            <a:blip r:embed="rId5" cstate="print"/>
            <a:srcRect/>
            <a:stretch>
              <a:fillRect/>
            </a:stretch>
          </p:blipFill>
          <p:spPr bwMode="auto">
            <a:xfrm>
              <a:off x="7547925" y="188643"/>
              <a:ext cx="1277507" cy="1872208"/>
            </a:xfrm>
            <a:prstGeom prst="rect">
              <a:avLst/>
            </a:prstGeom>
            <a:noFill/>
            <a:ln w="9525">
              <a:noFill/>
              <a:miter lim="800000"/>
              <a:headEnd/>
              <a:tailEnd/>
            </a:ln>
          </p:spPr>
        </p:pic>
        <p:sp>
          <p:nvSpPr>
            <p:cNvPr id="26" name="CuadroTexto 25">
              <a:extLst>
                <a:ext uri="{FF2B5EF4-FFF2-40B4-BE49-F238E27FC236}">
                  <a16:creationId xmlns:a16="http://schemas.microsoft.com/office/drawing/2014/main" id="{B06A24B7-805E-490C-B2A0-27EEF3D7E994}"/>
                </a:ext>
              </a:extLst>
            </p:cNvPr>
            <p:cNvSpPr txBox="1"/>
            <p:nvPr/>
          </p:nvSpPr>
          <p:spPr>
            <a:xfrm>
              <a:off x="7547924" y="-184666"/>
              <a:ext cx="1277507" cy="369332"/>
            </a:xfrm>
            <a:prstGeom prst="rect">
              <a:avLst/>
            </a:prstGeom>
            <a:noFill/>
          </p:spPr>
          <p:txBody>
            <a:bodyPr wrap="square" rtlCol="0">
              <a:spAutoFit/>
            </a:bodyPr>
            <a:lstStyle/>
            <a:p>
              <a:pPr algn="ctr"/>
              <a:r>
                <a:rPr lang="ca-ES" dirty="0"/>
                <a:t>Base</a:t>
              </a:r>
            </a:p>
          </p:txBody>
        </p:sp>
      </p:grpSp>
    </p:spTree>
    <p:extLst>
      <p:ext uri="{BB962C8B-B14F-4D97-AF65-F5344CB8AC3E}">
        <p14:creationId xmlns:p14="http://schemas.microsoft.com/office/powerpoint/2010/main" val="385249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solidFill>
            <a:schemeClr val="bg1"/>
          </a:solidFill>
        </p:spPr>
        <p:txBody>
          <a:bodyPr/>
          <a:lstStyle/>
          <a:p>
            <a:fld id="{7D1D9475-CDA4-4962-B12B-0932AC526426}" type="datetime2">
              <a:rPr lang="ca-ES" smtClean="0"/>
              <a:t>dijous, 14 desembre de 2017</a:t>
            </a:fld>
            <a:endParaRPr lang="ca-ES" dirty="0"/>
          </a:p>
        </p:txBody>
      </p:sp>
      <p:sp>
        <p:nvSpPr>
          <p:cNvPr id="4" name="3 Marcador de número de diapositiva"/>
          <p:cNvSpPr>
            <a:spLocks noGrp="1"/>
          </p:cNvSpPr>
          <p:nvPr>
            <p:ph type="sldNum" sz="quarter" idx="12"/>
          </p:nvPr>
        </p:nvSpPr>
        <p:spPr/>
        <p:txBody>
          <a:bodyPr/>
          <a:lstStyle/>
          <a:p>
            <a:fld id="{A56A3A19-4D53-4972-B93C-F4989C2A8224}" type="slidenum">
              <a:rPr lang="ca-ES" smtClean="0"/>
              <a:t>4</a:t>
            </a:fld>
            <a:endParaRPr lang="ca-ES" dirty="0"/>
          </a:p>
        </p:txBody>
      </p:sp>
      <p:sp>
        <p:nvSpPr>
          <p:cNvPr id="14" name="13 Rectángulo"/>
          <p:cNvSpPr/>
          <p:nvPr/>
        </p:nvSpPr>
        <p:spPr>
          <a:xfrm>
            <a:off x="6571905" y="4062620"/>
            <a:ext cx="1225645" cy="3912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Atenció intermèdia</a:t>
            </a:r>
          </a:p>
        </p:txBody>
      </p:sp>
      <p:sp>
        <p:nvSpPr>
          <p:cNvPr id="23" name="22 Rectángulo"/>
          <p:cNvSpPr/>
          <p:nvPr/>
        </p:nvSpPr>
        <p:spPr>
          <a:xfrm>
            <a:off x="6599339" y="5514171"/>
            <a:ext cx="1242841"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i="1" dirty="0">
                <a:solidFill>
                  <a:schemeClr val="tx1"/>
                </a:solidFill>
              </a:rPr>
              <a:t>Intervenció </a:t>
            </a:r>
            <a:r>
              <a:rPr lang="ca-ES" sz="1100" i="1" dirty="0" err="1">
                <a:solidFill>
                  <a:schemeClr val="tx1"/>
                </a:solidFill>
              </a:rPr>
              <a:t>psicosanitària</a:t>
            </a:r>
            <a:endParaRPr lang="ca-ES" sz="1100" i="1" dirty="0">
              <a:solidFill>
                <a:schemeClr val="tx1"/>
              </a:solidFill>
            </a:endParaRPr>
          </a:p>
        </p:txBody>
      </p:sp>
      <p:sp>
        <p:nvSpPr>
          <p:cNvPr id="24" name="23 Rectángulo"/>
          <p:cNvSpPr/>
          <p:nvPr/>
        </p:nvSpPr>
        <p:spPr>
          <a:xfrm>
            <a:off x="4999786" y="5703787"/>
            <a:ext cx="1537063" cy="36942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Salut mental ambulatòria</a:t>
            </a:r>
          </a:p>
        </p:txBody>
      </p:sp>
      <p:sp>
        <p:nvSpPr>
          <p:cNvPr id="25" name="38 CuadroTexto"/>
          <p:cNvSpPr txBox="1"/>
          <p:nvPr/>
        </p:nvSpPr>
        <p:spPr>
          <a:xfrm>
            <a:off x="6203224" y="2028"/>
            <a:ext cx="2922828" cy="584775"/>
          </a:xfrm>
          <a:prstGeom prst="rect">
            <a:avLst/>
          </a:prstGeom>
          <a:noFill/>
          <a:ln>
            <a:noFill/>
          </a:ln>
        </p:spPr>
        <p:txBody>
          <a:bodyPr wrap="square" rtlCol="0">
            <a:spAutoFit/>
          </a:bodyPr>
          <a:lstStyle/>
          <a:p>
            <a:pPr algn="ctr"/>
            <a:r>
              <a:rPr lang="ca-ES" sz="3200" b="1" dirty="0"/>
              <a:t>Resposta global</a:t>
            </a:r>
          </a:p>
        </p:txBody>
      </p:sp>
      <p:sp>
        <p:nvSpPr>
          <p:cNvPr id="26" name="25 Rectángulo"/>
          <p:cNvSpPr/>
          <p:nvPr/>
        </p:nvSpPr>
        <p:spPr>
          <a:xfrm>
            <a:off x="6571905" y="3555871"/>
            <a:ext cx="1242841"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i="1" dirty="0">
                <a:solidFill>
                  <a:schemeClr val="tx1"/>
                </a:solidFill>
              </a:rPr>
              <a:t>Intervenció social sanitària</a:t>
            </a:r>
          </a:p>
        </p:txBody>
      </p:sp>
      <p:pic>
        <p:nvPicPr>
          <p:cNvPr id="36" name="Picture 5" descr="C:\Users\Delfí\Desktop\IMA logo.jpg">
            <a:extLst>
              <a:ext uri="{FF2B5EF4-FFF2-40B4-BE49-F238E27FC236}">
                <a16:creationId xmlns:a16="http://schemas.microsoft.com/office/drawing/2014/main" id="{6E89E940-390B-45D2-8D2E-98AF921E5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6611" y="3829194"/>
            <a:ext cx="687767" cy="687767"/>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0B488C42-A9B7-4753-ADA7-9FB59A03416D}"/>
              </a:ext>
            </a:extLst>
          </p:cNvPr>
          <p:cNvPicPr>
            <a:picLocks noChangeAspect="1"/>
          </p:cNvPicPr>
          <p:nvPr/>
        </p:nvPicPr>
        <p:blipFill>
          <a:blip r:embed="rId3"/>
          <a:stretch>
            <a:fillRect/>
          </a:stretch>
        </p:blipFill>
        <p:spPr>
          <a:xfrm>
            <a:off x="8135276" y="5287372"/>
            <a:ext cx="684967" cy="681593"/>
          </a:xfrm>
          <a:prstGeom prst="rect">
            <a:avLst/>
          </a:prstGeom>
          <a:ln>
            <a:noFill/>
          </a:ln>
        </p:spPr>
      </p:pic>
      <p:pic>
        <p:nvPicPr>
          <p:cNvPr id="29" name="Imatge 1" descr="csb">
            <a:extLst>
              <a:ext uri="{FF2B5EF4-FFF2-40B4-BE49-F238E27FC236}">
                <a16:creationId xmlns:a16="http://schemas.microsoft.com/office/drawing/2014/main" id="{ED054ED9-8299-4542-9096-7CAD41F03F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213" y="643420"/>
            <a:ext cx="2357473" cy="481327"/>
          </a:xfrm>
          <a:prstGeom prst="rect">
            <a:avLst/>
          </a:prstGeom>
          <a:noFill/>
          <a:ln>
            <a:noFill/>
          </a:ln>
        </p:spPr>
      </p:pic>
      <p:sp>
        <p:nvSpPr>
          <p:cNvPr id="3" name="Cerrar llave 2">
            <a:extLst>
              <a:ext uri="{FF2B5EF4-FFF2-40B4-BE49-F238E27FC236}">
                <a16:creationId xmlns:a16="http://schemas.microsoft.com/office/drawing/2014/main" id="{4F7A74BA-B728-4400-9200-6888A69F0FDE}"/>
              </a:ext>
            </a:extLst>
          </p:cNvPr>
          <p:cNvSpPr/>
          <p:nvPr/>
        </p:nvSpPr>
        <p:spPr>
          <a:xfrm>
            <a:off x="7905876" y="3527468"/>
            <a:ext cx="149605" cy="12466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27" name="23 Rectángulo">
            <a:extLst>
              <a:ext uri="{FF2B5EF4-FFF2-40B4-BE49-F238E27FC236}">
                <a16:creationId xmlns:a16="http://schemas.microsoft.com/office/drawing/2014/main" id="{7C4C240F-8D17-43CB-A5F6-3FA076E61789}"/>
              </a:ext>
            </a:extLst>
          </p:cNvPr>
          <p:cNvSpPr/>
          <p:nvPr/>
        </p:nvSpPr>
        <p:spPr>
          <a:xfrm>
            <a:off x="5006700" y="5287372"/>
            <a:ext cx="1537063" cy="3651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Atenció primària</a:t>
            </a:r>
          </a:p>
        </p:txBody>
      </p:sp>
      <p:sp>
        <p:nvSpPr>
          <p:cNvPr id="6" name="CuadroTexto 5">
            <a:extLst>
              <a:ext uri="{FF2B5EF4-FFF2-40B4-BE49-F238E27FC236}">
                <a16:creationId xmlns:a16="http://schemas.microsoft.com/office/drawing/2014/main" id="{02BE9188-CACE-4BEF-B268-CB73CD3806B4}"/>
              </a:ext>
            </a:extLst>
          </p:cNvPr>
          <p:cNvSpPr txBox="1"/>
          <p:nvPr/>
        </p:nvSpPr>
        <p:spPr>
          <a:xfrm>
            <a:off x="4267706" y="1438252"/>
            <a:ext cx="2357473"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Coordinació</a:t>
            </a:r>
            <a:r>
              <a:rPr lang="es-ES_tradnl" sz="1100" b="1" dirty="0"/>
              <a:t> operativa municipal, CECOPAL</a:t>
            </a:r>
            <a:endParaRPr lang="es-ES" sz="1100" b="1" dirty="0"/>
          </a:p>
        </p:txBody>
      </p:sp>
      <p:sp>
        <p:nvSpPr>
          <p:cNvPr id="28" name="CuadroTexto 27">
            <a:extLst>
              <a:ext uri="{FF2B5EF4-FFF2-40B4-BE49-F238E27FC236}">
                <a16:creationId xmlns:a16="http://schemas.microsoft.com/office/drawing/2014/main" id="{9255A270-6686-473F-987B-F29332D1F8B8}"/>
              </a:ext>
            </a:extLst>
          </p:cNvPr>
          <p:cNvSpPr txBox="1"/>
          <p:nvPr/>
        </p:nvSpPr>
        <p:spPr>
          <a:xfrm>
            <a:off x="1685435" y="2024755"/>
            <a:ext cx="2357473"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comandament</a:t>
            </a:r>
            <a:r>
              <a:rPr lang="es-ES_tradnl" sz="1100" b="1" dirty="0"/>
              <a:t> </a:t>
            </a:r>
            <a:r>
              <a:rPr lang="es-ES_tradnl" sz="1100" b="1" dirty="0" err="1"/>
              <a:t>avançat</a:t>
            </a:r>
            <a:r>
              <a:rPr lang="es-ES_tradnl" sz="1100" b="1" dirty="0"/>
              <a:t>, CCA</a:t>
            </a:r>
          </a:p>
        </p:txBody>
      </p:sp>
      <p:sp>
        <p:nvSpPr>
          <p:cNvPr id="31" name="CuadroTexto 30">
            <a:extLst>
              <a:ext uri="{FF2B5EF4-FFF2-40B4-BE49-F238E27FC236}">
                <a16:creationId xmlns:a16="http://schemas.microsoft.com/office/drawing/2014/main" id="{69560C33-5914-4EFA-802B-37CA4AC135BB}"/>
              </a:ext>
            </a:extLst>
          </p:cNvPr>
          <p:cNvSpPr txBox="1"/>
          <p:nvPr/>
        </p:nvSpPr>
        <p:spPr>
          <a:xfrm>
            <a:off x="1685435" y="1443565"/>
            <a:ext cx="2357473"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Coordinació</a:t>
            </a:r>
            <a:r>
              <a:rPr lang="es-ES_tradnl" sz="1100" b="1" dirty="0"/>
              <a:t> Operativa de Catalunya, CECAT</a:t>
            </a:r>
            <a:endParaRPr lang="es-ES" sz="1100" b="1" dirty="0"/>
          </a:p>
        </p:txBody>
      </p:sp>
      <p:sp>
        <p:nvSpPr>
          <p:cNvPr id="34" name="CuadroTexto 33">
            <a:extLst>
              <a:ext uri="{FF2B5EF4-FFF2-40B4-BE49-F238E27FC236}">
                <a16:creationId xmlns:a16="http://schemas.microsoft.com/office/drawing/2014/main" id="{12F2B008-8F4F-4D8F-B6E5-21C49DE1D482}"/>
              </a:ext>
            </a:extLst>
          </p:cNvPr>
          <p:cNvSpPr txBox="1"/>
          <p:nvPr/>
        </p:nvSpPr>
        <p:spPr>
          <a:xfrm>
            <a:off x="345092" y="3030141"/>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Grup d'intervenció</a:t>
            </a:r>
          </a:p>
        </p:txBody>
      </p:sp>
      <p:sp>
        <p:nvSpPr>
          <p:cNvPr id="42" name="CuadroTexto 41">
            <a:extLst>
              <a:ext uri="{FF2B5EF4-FFF2-40B4-BE49-F238E27FC236}">
                <a16:creationId xmlns:a16="http://schemas.microsoft.com/office/drawing/2014/main" id="{682755C2-44F4-46DD-90B9-A74C1633DD8C}"/>
              </a:ext>
            </a:extLst>
          </p:cNvPr>
          <p:cNvSpPr txBox="1"/>
          <p:nvPr/>
        </p:nvSpPr>
        <p:spPr>
          <a:xfrm>
            <a:off x="2803068" y="3030141"/>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Grup logístic</a:t>
            </a:r>
          </a:p>
        </p:txBody>
      </p:sp>
      <p:sp>
        <p:nvSpPr>
          <p:cNvPr id="45" name="CuadroTexto 44">
            <a:extLst>
              <a:ext uri="{FF2B5EF4-FFF2-40B4-BE49-F238E27FC236}">
                <a16:creationId xmlns:a16="http://schemas.microsoft.com/office/drawing/2014/main" id="{965FBB18-FF48-4647-838A-450804CDFDC2}"/>
              </a:ext>
            </a:extLst>
          </p:cNvPr>
          <p:cNvSpPr txBox="1"/>
          <p:nvPr/>
        </p:nvSpPr>
        <p:spPr>
          <a:xfrm>
            <a:off x="4042908" y="3045684"/>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Grup sanitari</a:t>
            </a:r>
          </a:p>
        </p:txBody>
      </p:sp>
      <p:sp>
        <p:nvSpPr>
          <p:cNvPr id="47" name="CuadroTexto 46">
            <a:extLst>
              <a:ext uri="{FF2B5EF4-FFF2-40B4-BE49-F238E27FC236}">
                <a16:creationId xmlns:a16="http://schemas.microsoft.com/office/drawing/2014/main" id="{0BECFAD9-835A-4342-B102-0A956F4004EE}"/>
              </a:ext>
            </a:extLst>
          </p:cNvPr>
          <p:cNvSpPr txBox="1"/>
          <p:nvPr/>
        </p:nvSpPr>
        <p:spPr>
          <a:xfrm>
            <a:off x="4984795" y="3547429"/>
            <a:ext cx="1537063" cy="353709"/>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SEM</a:t>
            </a:r>
          </a:p>
        </p:txBody>
      </p:sp>
      <p:sp>
        <p:nvSpPr>
          <p:cNvPr id="48" name="CuadroTexto 47">
            <a:extLst>
              <a:ext uri="{FF2B5EF4-FFF2-40B4-BE49-F238E27FC236}">
                <a16:creationId xmlns:a16="http://schemas.microsoft.com/office/drawing/2014/main" id="{15D19E81-75E1-433A-A036-CCBD628BEDCE}"/>
              </a:ext>
            </a:extLst>
          </p:cNvPr>
          <p:cNvSpPr txBox="1"/>
          <p:nvPr/>
        </p:nvSpPr>
        <p:spPr>
          <a:xfrm>
            <a:off x="1563228" y="3031000"/>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Grup d’ordre</a:t>
            </a:r>
          </a:p>
        </p:txBody>
      </p:sp>
      <p:sp>
        <p:nvSpPr>
          <p:cNvPr id="50" name="CuadroTexto 49">
            <a:extLst>
              <a:ext uri="{FF2B5EF4-FFF2-40B4-BE49-F238E27FC236}">
                <a16:creationId xmlns:a16="http://schemas.microsoft.com/office/drawing/2014/main" id="{AEB568AB-4A3B-4EF9-9925-07C1F870036E}"/>
              </a:ext>
            </a:extLst>
          </p:cNvPr>
          <p:cNvSpPr txBox="1"/>
          <p:nvPr/>
        </p:nvSpPr>
        <p:spPr>
          <a:xfrm>
            <a:off x="4987837" y="3952535"/>
            <a:ext cx="1534021" cy="37532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Xarxa </a:t>
            </a:r>
            <a:r>
              <a:rPr lang="ca-ES" sz="1100" dirty="0">
                <a:solidFill>
                  <a:schemeClr val="tx1"/>
                </a:solidFill>
              </a:rPr>
              <a:t>H</a:t>
            </a:r>
            <a:r>
              <a:rPr lang="ca-ES" sz="1100" kern="1200" noProof="0" dirty="0" err="1">
                <a:solidFill>
                  <a:schemeClr val="tx1"/>
                </a:solidFill>
              </a:rPr>
              <a:t>ospitalària</a:t>
            </a:r>
            <a:endParaRPr lang="ca-ES" sz="1100" kern="1200" noProof="0" dirty="0">
              <a:solidFill>
                <a:schemeClr val="tx1"/>
              </a:solidFill>
            </a:endParaRPr>
          </a:p>
        </p:txBody>
      </p:sp>
      <p:sp>
        <p:nvSpPr>
          <p:cNvPr id="51" name="CuadroTexto 50">
            <a:extLst>
              <a:ext uri="{FF2B5EF4-FFF2-40B4-BE49-F238E27FC236}">
                <a16:creationId xmlns:a16="http://schemas.microsoft.com/office/drawing/2014/main" id="{794217BE-466D-487E-832F-261F993F0FCC}"/>
              </a:ext>
            </a:extLst>
          </p:cNvPr>
          <p:cNvSpPr txBox="1"/>
          <p:nvPr/>
        </p:nvSpPr>
        <p:spPr>
          <a:xfrm>
            <a:off x="5002828" y="4398802"/>
            <a:ext cx="1534021" cy="375325"/>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a-ES" sz="1100" kern="1200" noProof="0" dirty="0">
                <a:solidFill>
                  <a:schemeClr val="tx1"/>
                </a:solidFill>
              </a:rPr>
              <a:t>Xarxa de </a:t>
            </a:r>
            <a:r>
              <a:rPr lang="ca-ES" sz="1100" kern="1200" noProof="0" dirty="0" err="1">
                <a:solidFill>
                  <a:schemeClr val="tx1"/>
                </a:solidFill>
              </a:rPr>
              <a:t>CUAPs</a:t>
            </a:r>
            <a:endParaRPr lang="ca-ES" sz="1100" kern="1200" noProof="0" dirty="0">
              <a:solidFill>
                <a:schemeClr val="tx1"/>
              </a:solidFill>
            </a:endParaRPr>
          </a:p>
        </p:txBody>
      </p:sp>
      <p:sp>
        <p:nvSpPr>
          <p:cNvPr id="52" name="23 Rectángulo">
            <a:extLst>
              <a:ext uri="{FF2B5EF4-FFF2-40B4-BE49-F238E27FC236}">
                <a16:creationId xmlns:a16="http://schemas.microsoft.com/office/drawing/2014/main" id="{CF2E7DDE-B547-4434-B806-767DC4F6D87B}"/>
              </a:ext>
            </a:extLst>
          </p:cNvPr>
          <p:cNvSpPr/>
          <p:nvPr/>
        </p:nvSpPr>
        <p:spPr>
          <a:xfrm>
            <a:off x="5004227" y="4825524"/>
            <a:ext cx="1537063" cy="3895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Salut pública</a:t>
            </a:r>
          </a:p>
        </p:txBody>
      </p:sp>
      <p:cxnSp>
        <p:nvCxnSpPr>
          <p:cNvPr id="11" name="Conector recto 10">
            <a:extLst>
              <a:ext uri="{FF2B5EF4-FFF2-40B4-BE49-F238E27FC236}">
                <a16:creationId xmlns:a16="http://schemas.microsoft.com/office/drawing/2014/main" id="{CADD52DD-3A6D-495C-B027-677D5569769B}"/>
              </a:ext>
            </a:extLst>
          </p:cNvPr>
          <p:cNvCxnSpPr>
            <a:cxnSpLocks/>
            <a:stCxn id="31" idx="3"/>
            <a:endCxn id="6" idx="1"/>
          </p:cNvCxnSpPr>
          <p:nvPr/>
        </p:nvCxnSpPr>
        <p:spPr>
          <a:xfrm flipV="1">
            <a:off x="4042908" y="1653696"/>
            <a:ext cx="224798" cy="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CD01FF35-58D1-41E2-89C8-B811F3B09107}"/>
              </a:ext>
            </a:extLst>
          </p:cNvPr>
          <p:cNvCxnSpPr>
            <a:cxnSpLocks/>
            <a:stCxn id="28" idx="0"/>
            <a:endCxn id="31" idx="2"/>
          </p:cNvCxnSpPr>
          <p:nvPr/>
        </p:nvCxnSpPr>
        <p:spPr>
          <a:xfrm flipV="1">
            <a:off x="2864172" y="1874452"/>
            <a:ext cx="0" cy="15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2A911F51-7CF4-4BE8-BFD9-5AE7C1ABAE75}"/>
              </a:ext>
            </a:extLst>
          </p:cNvPr>
          <p:cNvCxnSpPr>
            <a:cxnSpLocks/>
            <a:stCxn id="28" idx="2"/>
            <a:endCxn id="34" idx="0"/>
          </p:cNvCxnSpPr>
          <p:nvPr/>
        </p:nvCxnSpPr>
        <p:spPr>
          <a:xfrm rot="5400000">
            <a:off x="1604749" y="1770717"/>
            <a:ext cx="574499" cy="1944349"/>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DF9622E6-B42D-48C0-BF02-4DACA174AAB8}"/>
              </a:ext>
            </a:extLst>
          </p:cNvPr>
          <p:cNvCxnSpPr>
            <a:cxnSpLocks/>
            <a:stCxn id="28" idx="2"/>
            <a:endCxn id="42" idx="0"/>
          </p:cNvCxnSpPr>
          <p:nvPr/>
        </p:nvCxnSpPr>
        <p:spPr>
          <a:xfrm rot="16200000" flipH="1">
            <a:off x="2833736" y="2486077"/>
            <a:ext cx="574499" cy="51362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angular 56">
            <a:extLst>
              <a:ext uri="{FF2B5EF4-FFF2-40B4-BE49-F238E27FC236}">
                <a16:creationId xmlns:a16="http://schemas.microsoft.com/office/drawing/2014/main" id="{2254C038-C6C4-4B77-89FE-455E4E080D0E}"/>
              </a:ext>
            </a:extLst>
          </p:cNvPr>
          <p:cNvCxnSpPr>
            <a:cxnSpLocks/>
            <a:stCxn id="28" idx="2"/>
            <a:endCxn id="45" idx="0"/>
          </p:cNvCxnSpPr>
          <p:nvPr/>
        </p:nvCxnSpPr>
        <p:spPr>
          <a:xfrm rot="16200000" flipH="1">
            <a:off x="3445884" y="1873929"/>
            <a:ext cx="590042" cy="175346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a16="http://schemas.microsoft.com/office/drawing/2014/main" id="{5A9805E4-F41E-4626-B524-9E96C401A477}"/>
              </a:ext>
            </a:extLst>
          </p:cNvPr>
          <p:cNvCxnSpPr>
            <a:cxnSpLocks/>
            <a:stCxn id="28" idx="2"/>
            <a:endCxn id="48" idx="0"/>
          </p:cNvCxnSpPr>
          <p:nvPr/>
        </p:nvCxnSpPr>
        <p:spPr>
          <a:xfrm rot="5400000">
            <a:off x="2213387" y="2380215"/>
            <a:ext cx="575358" cy="72621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angular 71">
            <a:extLst>
              <a:ext uri="{FF2B5EF4-FFF2-40B4-BE49-F238E27FC236}">
                <a16:creationId xmlns:a16="http://schemas.microsoft.com/office/drawing/2014/main" id="{AE346E79-899A-448A-83AE-A2D57E6B1C27}"/>
              </a:ext>
            </a:extLst>
          </p:cNvPr>
          <p:cNvCxnSpPr>
            <a:cxnSpLocks/>
            <a:stCxn id="45" idx="2"/>
            <a:endCxn id="50" idx="1"/>
          </p:cNvCxnSpPr>
          <p:nvPr/>
        </p:nvCxnSpPr>
        <p:spPr>
          <a:xfrm rot="16200000" flipH="1">
            <a:off x="4425411" y="3577772"/>
            <a:ext cx="754654" cy="37019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ector: angular 72">
            <a:extLst>
              <a:ext uri="{FF2B5EF4-FFF2-40B4-BE49-F238E27FC236}">
                <a16:creationId xmlns:a16="http://schemas.microsoft.com/office/drawing/2014/main" id="{B54C481A-77BF-4E32-8D32-F31F902CC510}"/>
              </a:ext>
            </a:extLst>
          </p:cNvPr>
          <p:cNvCxnSpPr>
            <a:cxnSpLocks/>
            <a:stCxn id="45" idx="2"/>
            <a:endCxn id="51" idx="1"/>
          </p:cNvCxnSpPr>
          <p:nvPr/>
        </p:nvCxnSpPr>
        <p:spPr>
          <a:xfrm rot="16200000" flipH="1">
            <a:off x="4209773" y="3793409"/>
            <a:ext cx="1200921" cy="38518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angular 73">
            <a:extLst>
              <a:ext uri="{FF2B5EF4-FFF2-40B4-BE49-F238E27FC236}">
                <a16:creationId xmlns:a16="http://schemas.microsoft.com/office/drawing/2014/main" id="{04FAE3A3-272A-473C-9204-D93AC3F87D84}"/>
              </a:ext>
            </a:extLst>
          </p:cNvPr>
          <p:cNvCxnSpPr>
            <a:cxnSpLocks/>
            <a:stCxn id="45" idx="2"/>
            <a:endCxn id="47" idx="1"/>
          </p:cNvCxnSpPr>
          <p:nvPr/>
        </p:nvCxnSpPr>
        <p:spPr>
          <a:xfrm rot="16200000" flipH="1">
            <a:off x="4631847" y="3371336"/>
            <a:ext cx="338740" cy="36715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angular 80">
            <a:extLst>
              <a:ext uri="{FF2B5EF4-FFF2-40B4-BE49-F238E27FC236}">
                <a16:creationId xmlns:a16="http://schemas.microsoft.com/office/drawing/2014/main" id="{199250E0-6472-4270-B887-BB004BE515C5}"/>
              </a:ext>
            </a:extLst>
          </p:cNvPr>
          <p:cNvCxnSpPr>
            <a:cxnSpLocks/>
            <a:stCxn id="45" idx="2"/>
            <a:endCxn id="52" idx="1"/>
          </p:cNvCxnSpPr>
          <p:nvPr/>
        </p:nvCxnSpPr>
        <p:spPr>
          <a:xfrm rot="16200000" flipH="1">
            <a:off x="3993559" y="4009624"/>
            <a:ext cx="1634748" cy="38658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Cerrar llave 121">
            <a:extLst>
              <a:ext uri="{FF2B5EF4-FFF2-40B4-BE49-F238E27FC236}">
                <a16:creationId xmlns:a16="http://schemas.microsoft.com/office/drawing/2014/main" id="{F0E5EEBA-4802-49A6-87EC-3D22FF135416}"/>
              </a:ext>
            </a:extLst>
          </p:cNvPr>
          <p:cNvSpPr/>
          <p:nvPr/>
        </p:nvSpPr>
        <p:spPr>
          <a:xfrm>
            <a:off x="7946764" y="5287372"/>
            <a:ext cx="108717" cy="7572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123" name="25 Rectángulo">
            <a:extLst>
              <a:ext uri="{FF2B5EF4-FFF2-40B4-BE49-F238E27FC236}">
                <a16:creationId xmlns:a16="http://schemas.microsoft.com/office/drawing/2014/main" id="{B8640F38-CC79-4E7F-9EF7-468B570D38AC}"/>
              </a:ext>
            </a:extLst>
          </p:cNvPr>
          <p:cNvSpPr/>
          <p:nvPr/>
        </p:nvSpPr>
        <p:spPr>
          <a:xfrm>
            <a:off x="2939306" y="3267184"/>
            <a:ext cx="872119" cy="337455"/>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CUESB</a:t>
            </a:r>
          </a:p>
        </p:txBody>
      </p:sp>
      <p:sp>
        <p:nvSpPr>
          <p:cNvPr id="90" name="Rectángulo 89">
            <a:extLst>
              <a:ext uri="{FF2B5EF4-FFF2-40B4-BE49-F238E27FC236}">
                <a16:creationId xmlns:a16="http://schemas.microsoft.com/office/drawing/2014/main" id="{5B337413-F669-45AE-8A5F-6E9CD0359276}"/>
              </a:ext>
            </a:extLst>
          </p:cNvPr>
          <p:cNvSpPr/>
          <p:nvPr/>
        </p:nvSpPr>
        <p:spPr>
          <a:xfrm>
            <a:off x="4890730" y="3472457"/>
            <a:ext cx="4032447" cy="26696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5" name="22 Rectángulo">
            <a:extLst>
              <a:ext uri="{FF2B5EF4-FFF2-40B4-BE49-F238E27FC236}">
                <a16:creationId xmlns:a16="http://schemas.microsoft.com/office/drawing/2014/main" id="{1693F789-AEBB-437D-B429-664D7A442134}"/>
              </a:ext>
            </a:extLst>
          </p:cNvPr>
          <p:cNvSpPr/>
          <p:nvPr/>
        </p:nvSpPr>
        <p:spPr>
          <a:xfrm>
            <a:off x="2329467" y="3616575"/>
            <a:ext cx="1242841"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i="1" dirty="0">
                <a:solidFill>
                  <a:schemeClr val="tx1"/>
                </a:solidFill>
              </a:rPr>
              <a:t>Intervenció psicosocial</a:t>
            </a:r>
          </a:p>
        </p:txBody>
      </p:sp>
      <p:cxnSp>
        <p:nvCxnSpPr>
          <p:cNvPr id="126" name="Conector: angular 125">
            <a:extLst>
              <a:ext uri="{FF2B5EF4-FFF2-40B4-BE49-F238E27FC236}">
                <a16:creationId xmlns:a16="http://schemas.microsoft.com/office/drawing/2014/main" id="{F37CF6B8-F6ED-493F-8F03-F95D5DBC1277}"/>
              </a:ext>
            </a:extLst>
          </p:cNvPr>
          <p:cNvCxnSpPr>
            <a:cxnSpLocks/>
            <a:stCxn id="123" idx="2"/>
            <a:endCxn id="90" idx="1"/>
          </p:cNvCxnSpPr>
          <p:nvPr/>
        </p:nvCxnSpPr>
        <p:spPr>
          <a:xfrm rot="16200000" flipH="1">
            <a:off x="3531715" y="3448290"/>
            <a:ext cx="1202667" cy="1515364"/>
          </a:xfrm>
          <a:prstGeom prst="bentConnector2">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25 Rectángulo">
            <a:extLst>
              <a:ext uri="{FF2B5EF4-FFF2-40B4-BE49-F238E27FC236}">
                <a16:creationId xmlns:a16="http://schemas.microsoft.com/office/drawing/2014/main" id="{D32E8CBB-3BD4-45D3-BAC2-2281AB62C4FE}"/>
              </a:ext>
            </a:extLst>
          </p:cNvPr>
          <p:cNvSpPr/>
          <p:nvPr/>
        </p:nvSpPr>
        <p:spPr>
          <a:xfrm>
            <a:off x="2652502" y="5795686"/>
            <a:ext cx="1242841" cy="369428"/>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Àmbit escolar</a:t>
            </a:r>
          </a:p>
        </p:txBody>
      </p:sp>
      <p:cxnSp>
        <p:nvCxnSpPr>
          <p:cNvPr id="135" name="Conector: angular 134">
            <a:extLst>
              <a:ext uri="{FF2B5EF4-FFF2-40B4-BE49-F238E27FC236}">
                <a16:creationId xmlns:a16="http://schemas.microsoft.com/office/drawing/2014/main" id="{C4B7A061-B407-4F3D-A34C-520ADD9DD049}"/>
              </a:ext>
            </a:extLst>
          </p:cNvPr>
          <p:cNvCxnSpPr>
            <a:cxnSpLocks/>
            <a:stCxn id="134" idx="3"/>
            <a:endCxn id="90" idx="1"/>
          </p:cNvCxnSpPr>
          <p:nvPr/>
        </p:nvCxnSpPr>
        <p:spPr>
          <a:xfrm flipV="1">
            <a:off x="3895343" y="4807306"/>
            <a:ext cx="995387" cy="1173094"/>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22 Rectángulo">
            <a:extLst>
              <a:ext uri="{FF2B5EF4-FFF2-40B4-BE49-F238E27FC236}">
                <a16:creationId xmlns:a16="http://schemas.microsoft.com/office/drawing/2014/main" id="{AD4EC73A-8F9B-4987-B0B7-96E6578DDC9E}"/>
              </a:ext>
            </a:extLst>
          </p:cNvPr>
          <p:cNvSpPr/>
          <p:nvPr/>
        </p:nvSpPr>
        <p:spPr>
          <a:xfrm>
            <a:off x="1533388" y="5795686"/>
            <a:ext cx="1242841"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i="1" dirty="0">
                <a:solidFill>
                  <a:schemeClr val="tx1"/>
                </a:solidFill>
              </a:rPr>
              <a:t>Intervenció </a:t>
            </a:r>
            <a:r>
              <a:rPr lang="ca-ES" sz="1100" i="1" dirty="0" err="1">
                <a:solidFill>
                  <a:schemeClr val="tx1"/>
                </a:solidFill>
              </a:rPr>
              <a:t>psicoeducativa</a:t>
            </a:r>
            <a:endParaRPr lang="ca-ES" sz="1100" i="1" dirty="0">
              <a:solidFill>
                <a:schemeClr val="tx1"/>
              </a:solidFill>
            </a:endParaRPr>
          </a:p>
        </p:txBody>
      </p:sp>
      <p:sp>
        <p:nvSpPr>
          <p:cNvPr id="49" name="25 Rectángulo">
            <a:extLst>
              <a:ext uri="{FF2B5EF4-FFF2-40B4-BE49-F238E27FC236}">
                <a16:creationId xmlns:a16="http://schemas.microsoft.com/office/drawing/2014/main" id="{63F55763-40B2-4D97-8C30-1A5AA854E541}"/>
              </a:ext>
            </a:extLst>
          </p:cNvPr>
          <p:cNvSpPr/>
          <p:nvPr/>
        </p:nvSpPr>
        <p:spPr>
          <a:xfrm>
            <a:off x="6783939" y="6279476"/>
            <a:ext cx="1242841" cy="369428"/>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Unitats expertes</a:t>
            </a:r>
          </a:p>
        </p:txBody>
      </p:sp>
      <p:cxnSp>
        <p:nvCxnSpPr>
          <p:cNvPr id="54" name="Conector: angular 53">
            <a:extLst>
              <a:ext uri="{FF2B5EF4-FFF2-40B4-BE49-F238E27FC236}">
                <a16:creationId xmlns:a16="http://schemas.microsoft.com/office/drawing/2014/main" id="{5C5A69C7-AC74-4FD4-A675-50FBACE09869}"/>
              </a:ext>
            </a:extLst>
          </p:cNvPr>
          <p:cNvCxnSpPr>
            <a:cxnSpLocks/>
            <a:stCxn id="49" idx="1"/>
            <a:endCxn id="24" idx="3"/>
          </p:cNvCxnSpPr>
          <p:nvPr/>
        </p:nvCxnSpPr>
        <p:spPr>
          <a:xfrm rot="10800000">
            <a:off x="6536849" y="5888502"/>
            <a:ext cx="247090" cy="575689"/>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E630A7CC-41FD-497D-9AFE-E77B03A25D62}"/>
              </a:ext>
            </a:extLst>
          </p:cNvPr>
          <p:cNvCxnSpPr>
            <a:cxnSpLocks/>
            <a:stCxn id="49" idx="1"/>
            <a:endCxn id="27" idx="3"/>
          </p:cNvCxnSpPr>
          <p:nvPr/>
        </p:nvCxnSpPr>
        <p:spPr>
          <a:xfrm rot="10800000">
            <a:off x="6543763" y="5469936"/>
            <a:ext cx="240176" cy="994255"/>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Marcador de pie de página 12">
            <a:extLst>
              <a:ext uri="{FF2B5EF4-FFF2-40B4-BE49-F238E27FC236}">
                <a16:creationId xmlns:a16="http://schemas.microsoft.com/office/drawing/2014/main" id="{1B9A5992-68C0-4A9F-A3BD-B0BC76BF7AD0}"/>
              </a:ext>
            </a:extLst>
          </p:cNvPr>
          <p:cNvSpPr>
            <a:spLocks noGrp="1"/>
          </p:cNvSpPr>
          <p:nvPr>
            <p:ph type="ftr" sz="quarter" idx="11"/>
          </p:nvPr>
        </p:nvSpPr>
        <p:spPr/>
        <p:txBody>
          <a:bodyPr/>
          <a:lstStyle/>
          <a:p>
            <a:r>
              <a:rPr lang="ca-ES"/>
              <a:t>Pla IMA BCN</a:t>
            </a:r>
          </a:p>
        </p:txBody>
      </p:sp>
      <p:sp>
        <p:nvSpPr>
          <p:cNvPr id="5" name="CuadroTexto 4">
            <a:extLst>
              <a:ext uri="{FF2B5EF4-FFF2-40B4-BE49-F238E27FC236}">
                <a16:creationId xmlns:a16="http://schemas.microsoft.com/office/drawing/2014/main" id="{2A0833B9-56D7-4151-B685-E868F4D521F2}"/>
              </a:ext>
            </a:extLst>
          </p:cNvPr>
          <p:cNvSpPr txBox="1"/>
          <p:nvPr/>
        </p:nvSpPr>
        <p:spPr>
          <a:xfrm>
            <a:off x="6221172" y="477150"/>
            <a:ext cx="2922828" cy="369332"/>
          </a:xfrm>
          <a:prstGeom prst="rect">
            <a:avLst/>
          </a:prstGeom>
          <a:noFill/>
        </p:spPr>
        <p:txBody>
          <a:bodyPr wrap="square" rtlCol="0">
            <a:spAutoFit/>
          </a:bodyPr>
          <a:lstStyle/>
          <a:p>
            <a:pPr algn="ctr"/>
            <a:r>
              <a:rPr lang="ca-ES" dirty="0"/>
              <a:t>PROCICAT ajustat al territori</a:t>
            </a:r>
          </a:p>
        </p:txBody>
      </p:sp>
      <p:sp>
        <p:nvSpPr>
          <p:cNvPr id="59" name="CuadroTexto 58">
            <a:extLst>
              <a:ext uri="{FF2B5EF4-FFF2-40B4-BE49-F238E27FC236}">
                <a16:creationId xmlns:a16="http://schemas.microsoft.com/office/drawing/2014/main" id="{E3AD0954-618F-454B-A5F9-CB65FF3DD58C}"/>
              </a:ext>
            </a:extLst>
          </p:cNvPr>
          <p:cNvSpPr txBox="1"/>
          <p:nvPr/>
        </p:nvSpPr>
        <p:spPr>
          <a:xfrm>
            <a:off x="3030384" y="853523"/>
            <a:ext cx="2922828" cy="369332"/>
          </a:xfrm>
          <a:prstGeom prst="rect">
            <a:avLst/>
          </a:prstGeom>
          <a:noFill/>
        </p:spPr>
        <p:txBody>
          <a:bodyPr wrap="square" rtlCol="0">
            <a:spAutoFit/>
          </a:bodyPr>
          <a:lstStyle/>
          <a:p>
            <a:pPr algn="ctr"/>
            <a:r>
              <a:rPr lang="ca-ES" b="1" dirty="0"/>
              <a:t>Grups de coordinació</a:t>
            </a:r>
          </a:p>
        </p:txBody>
      </p:sp>
      <p:sp>
        <p:nvSpPr>
          <p:cNvPr id="7" name="Rectángulo 6">
            <a:extLst>
              <a:ext uri="{FF2B5EF4-FFF2-40B4-BE49-F238E27FC236}">
                <a16:creationId xmlns:a16="http://schemas.microsoft.com/office/drawing/2014/main" id="{5657C56A-BA96-409A-AAFE-57B0E31504D4}"/>
              </a:ext>
            </a:extLst>
          </p:cNvPr>
          <p:cNvSpPr/>
          <p:nvPr/>
        </p:nvSpPr>
        <p:spPr>
          <a:xfrm>
            <a:off x="4810233" y="5234487"/>
            <a:ext cx="1789105" cy="955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0" name="22 Rectángulo">
            <a:extLst>
              <a:ext uri="{FF2B5EF4-FFF2-40B4-BE49-F238E27FC236}">
                <a16:creationId xmlns:a16="http://schemas.microsoft.com/office/drawing/2014/main" id="{43E72C9A-6947-4093-8AEC-3C59816E6009}"/>
              </a:ext>
            </a:extLst>
          </p:cNvPr>
          <p:cNvSpPr/>
          <p:nvPr/>
        </p:nvSpPr>
        <p:spPr>
          <a:xfrm>
            <a:off x="5006700" y="6100342"/>
            <a:ext cx="1440307"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rgbClr val="FF0000"/>
                </a:solidFill>
              </a:rPr>
              <a:t>Dispositiu comunitari</a:t>
            </a:r>
          </a:p>
        </p:txBody>
      </p:sp>
    </p:spTree>
    <p:extLst>
      <p:ext uri="{BB962C8B-B14F-4D97-AF65-F5344CB8AC3E}">
        <p14:creationId xmlns:p14="http://schemas.microsoft.com/office/powerpoint/2010/main" val="115037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C792E65-B171-46D4-AF25-5F201ECA0A35}"/>
              </a:ext>
            </a:extLst>
          </p:cNvPr>
          <p:cNvPicPr>
            <a:picLocks noChangeAspect="1"/>
          </p:cNvPicPr>
          <p:nvPr/>
        </p:nvPicPr>
        <p:blipFill>
          <a:blip r:embed="rId2"/>
          <a:stretch>
            <a:fillRect/>
          </a:stretch>
        </p:blipFill>
        <p:spPr>
          <a:xfrm>
            <a:off x="8469272" y="27048"/>
            <a:ext cx="674728" cy="671404"/>
          </a:xfrm>
          <a:prstGeom prst="rect">
            <a:avLst/>
          </a:prstGeom>
          <a:ln>
            <a:noFill/>
          </a:ln>
        </p:spPr>
      </p:pic>
      <p:pic>
        <p:nvPicPr>
          <p:cNvPr id="12" name="Imatge 1" descr="csb">
            <a:extLst>
              <a:ext uri="{FF2B5EF4-FFF2-40B4-BE49-F238E27FC236}">
                <a16:creationId xmlns:a16="http://schemas.microsoft.com/office/drawing/2014/main" id="{C27E7B2B-9AC6-409C-B023-21B65BDAFA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18" y="286756"/>
            <a:ext cx="2357473" cy="481327"/>
          </a:xfrm>
          <a:prstGeom prst="rect">
            <a:avLst/>
          </a:prstGeom>
          <a:noFill/>
          <a:ln>
            <a:noFill/>
          </a:ln>
        </p:spPr>
      </p:pic>
      <p:sp>
        <p:nvSpPr>
          <p:cNvPr id="3" name="Diagrama de flujo: multidocumento 2">
            <a:extLst>
              <a:ext uri="{FF2B5EF4-FFF2-40B4-BE49-F238E27FC236}">
                <a16:creationId xmlns:a16="http://schemas.microsoft.com/office/drawing/2014/main" id="{5C37D806-544D-4074-94A9-9AFAAA396B44}"/>
              </a:ext>
            </a:extLst>
          </p:cNvPr>
          <p:cNvSpPr/>
          <p:nvPr/>
        </p:nvSpPr>
        <p:spPr>
          <a:xfrm>
            <a:off x="2266363" y="1377145"/>
            <a:ext cx="1323279" cy="1106158"/>
          </a:xfrm>
          <a:prstGeom prst="flowChartMultidocument">
            <a:avLst/>
          </a:prstGeom>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Plans de Centre</a:t>
            </a:r>
          </a:p>
        </p:txBody>
      </p:sp>
      <p:sp>
        <p:nvSpPr>
          <p:cNvPr id="14" name="Diagrama de flujo: multidocumento 13">
            <a:extLst>
              <a:ext uri="{FF2B5EF4-FFF2-40B4-BE49-F238E27FC236}">
                <a16:creationId xmlns:a16="http://schemas.microsoft.com/office/drawing/2014/main" id="{2605FB8F-763E-42DF-9688-32B7BC84DDC6}"/>
              </a:ext>
            </a:extLst>
          </p:cNvPr>
          <p:cNvSpPr/>
          <p:nvPr/>
        </p:nvSpPr>
        <p:spPr>
          <a:xfrm>
            <a:off x="3630864" y="1377145"/>
            <a:ext cx="1323279" cy="1106158"/>
          </a:xfrm>
          <a:prstGeom prst="flowChartMultidocument">
            <a:avLst/>
          </a:prstGeom>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Convenis</a:t>
            </a:r>
          </a:p>
        </p:txBody>
      </p:sp>
      <p:sp>
        <p:nvSpPr>
          <p:cNvPr id="15" name="Diagrama de flujo: multidocumento 14">
            <a:extLst>
              <a:ext uri="{FF2B5EF4-FFF2-40B4-BE49-F238E27FC236}">
                <a16:creationId xmlns:a16="http://schemas.microsoft.com/office/drawing/2014/main" id="{34226EAD-D19E-4AF4-B310-6D57CA8D661F}"/>
              </a:ext>
            </a:extLst>
          </p:cNvPr>
          <p:cNvSpPr/>
          <p:nvPr/>
        </p:nvSpPr>
        <p:spPr>
          <a:xfrm>
            <a:off x="5011183" y="1374233"/>
            <a:ext cx="1323279" cy="1106158"/>
          </a:xfrm>
          <a:prstGeom prst="flowChartMultidocument">
            <a:avLst/>
          </a:prstGeom>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Plans d’altri</a:t>
            </a:r>
          </a:p>
        </p:txBody>
      </p:sp>
      <p:sp>
        <p:nvSpPr>
          <p:cNvPr id="5" name="Cerrar llave 4">
            <a:extLst>
              <a:ext uri="{FF2B5EF4-FFF2-40B4-BE49-F238E27FC236}">
                <a16:creationId xmlns:a16="http://schemas.microsoft.com/office/drawing/2014/main" id="{47837A92-5434-4747-AA71-B25801B1EE18}"/>
              </a:ext>
            </a:extLst>
          </p:cNvPr>
          <p:cNvSpPr/>
          <p:nvPr/>
        </p:nvSpPr>
        <p:spPr>
          <a:xfrm rot="5400000">
            <a:off x="4900637" y="-113154"/>
            <a:ext cx="252922" cy="5521471"/>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9" name="Diagrama de flujo: almacenamiento interno 8">
            <a:extLst>
              <a:ext uri="{FF2B5EF4-FFF2-40B4-BE49-F238E27FC236}">
                <a16:creationId xmlns:a16="http://schemas.microsoft.com/office/drawing/2014/main" id="{FDC6D70D-984D-4D3B-B930-F884EDB21F08}"/>
              </a:ext>
            </a:extLst>
          </p:cNvPr>
          <p:cNvSpPr/>
          <p:nvPr/>
        </p:nvSpPr>
        <p:spPr>
          <a:xfrm>
            <a:off x="6405489" y="1374233"/>
            <a:ext cx="1382344" cy="1100351"/>
          </a:xfrm>
          <a:prstGeom prst="flowChartInternalStorage">
            <a:avLst/>
          </a:prstGeom>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t>Circuits</a:t>
            </a:r>
          </a:p>
          <a:p>
            <a:pPr algn="ctr"/>
            <a:r>
              <a:rPr lang="ca-ES" sz="1400" dirty="0"/>
              <a:t>Documents</a:t>
            </a:r>
          </a:p>
          <a:p>
            <a:pPr algn="ctr"/>
            <a:r>
              <a:rPr lang="ca-ES" sz="1400" dirty="0"/>
              <a:t>Procedim</a:t>
            </a:r>
          </a:p>
        </p:txBody>
      </p:sp>
      <p:sp>
        <p:nvSpPr>
          <p:cNvPr id="22" name="Diagrama de flujo: almacenamiento interno 21">
            <a:extLst>
              <a:ext uri="{FF2B5EF4-FFF2-40B4-BE49-F238E27FC236}">
                <a16:creationId xmlns:a16="http://schemas.microsoft.com/office/drawing/2014/main" id="{C6F3A85B-78A5-4755-820E-DE387E0B6E96}"/>
              </a:ext>
            </a:extLst>
          </p:cNvPr>
          <p:cNvSpPr/>
          <p:nvPr/>
        </p:nvSpPr>
        <p:spPr>
          <a:xfrm>
            <a:off x="2842039" y="2830314"/>
            <a:ext cx="1401170" cy="1207208"/>
          </a:xfrm>
          <a:prstGeom prst="flowChartInternalStorage">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err="1">
                <a:solidFill>
                  <a:schemeClr val="tx1"/>
                </a:solidFill>
              </a:rPr>
              <a:t>Aplicatiu</a:t>
            </a:r>
            <a:r>
              <a:rPr lang="ca-ES" dirty="0">
                <a:solidFill>
                  <a:schemeClr val="tx1"/>
                </a:solidFill>
              </a:rPr>
              <a:t> IMA i </a:t>
            </a:r>
            <a:r>
              <a:rPr lang="ca-ES" dirty="0" err="1">
                <a:solidFill>
                  <a:schemeClr val="tx1"/>
                </a:solidFill>
              </a:rPr>
              <a:t>postIMA</a:t>
            </a:r>
            <a:endParaRPr lang="ca-ES" dirty="0">
              <a:solidFill>
                <a:schemeClr val="tx1"/>
              </a:solidFill>
            </a:endParaRPr>
          </a:p>
        </p:txBody>
      </p:sp>
      <p:pic>
        <p:nvPicPr>
          <p:cNvPr id="13" name="Imagen 12">
            <a:extLst>
              <a:ext uri="{FF2B5EF4-FFF2-40B4-BE49-F238E27FC236}">
                <a16:creationId xmlns:a16="http://schemas.microsoft.com/office/drawing/2014/main" id="{3F715395-F8DE-416B-BC3D-5FE0ECCB0DF6}"/>
              </a:ext>
            </a:extLst>
          </p:cNvPr>
          <p:cNvPicPr>
            <a:picLocks noChangeAspect="1"/>
          </p:cNvPicPr>
          <p:nvPr/>
        </p:nvPicPr>
        <p:blipFill>
          <a:blip r:embed="rId4"/>
          <a:stretch>
            <a:fillRect/>
          </a:stretch>
        </p:blipFill>
        <p:spPr>
          <a:xfrm>
            <a:off x="4324269" y="2827178"/>
            <a:ext cx="1401170" cy="2214284"/>
          </a:xfrm>
          <a:prstGeom prst="rect">
            <a:avLst/>
          </a:prstGeom>
          <a:ln>
            <a:solidFill>
              <a:schemeClr val="accent1"/>
            </a:solidFill>
          </a:ln>
        </p:spPr>
      </p:pic>
      <p:pic>
        <p:nvPicPr>
          <p:cNvPr id="16" name="Picture 3">
            <a:extLst>
              <a:ext uri="{FF2B5EF4-FFF2-40B4-BE49-F238E27FC236}">
                <a16:creationId xmlns:a16="http://schemas.microsoft.com/office/drawing/2014/main" id="{AC48F8EB-E903-4FD0-B4FF-2DF28140EA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226" y="3429000"/>
            <a:ext cx="437517" cy="21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fecha 1">
            <a:extLst>
              <a:ext uri="{FF2B5EF4-FFF2-40B4-BE49-F238E27FC236}">
                <a16:creationId xmlns:a16="http://schemas.microsoft.com/office/drawing/2014/main" id="{D35BF9B6-3019-47BA-9049-BC2048B8F1E7}"/>
              </a:ext>
            </a:extLst>
          </p:cNvPr>
          <p:cNvSpPr>
            <a:spLocks noGrp="1"/>
          </p:cNvSpPr>
          <p:nvPr>
            <p:ph type="dt" sz="half" idx="10"/>
          </p:nvPr>
        </p:nvSpPr>
        <p:spPr/>
        <p:txBody>
          <a:bodyPr/>
          <a:lstStyle/>
          <a:p>
            <a:fld id="{B2E905B7-A708-4E27-881E-68FF66DB065B}" type="datetime2">
              <a:rPr lang="ca-ES" smtClean="0"/>
              <a:t>dijous, 14 desembre de 2017</a:t>
            </a:fld>
            <a:endParaRPr lang="ca-ES"/>
          </a:p>
        </p:txBody>
      </p:sp>
      <p:sp>
        <p:nvSpPr>
          <p:cNvPr id="6" name="Marcador de pie de página 5">
            <a:extLst>
              <a:ext uri="{FF2B5EF4-FFF2-40B4-BE49-F238E27FC236}">
                <a16:creationId xmlns:a16="http://schemas.microsoft.com/office/drawing/2014/main" id="{59E1232E-F61D-4015-8F5A-527B7A55D305}"/>
              </a:ext>
            </a:extLst>
          </p:cNvPr>
          <p:cNvSpPr>
            <a:spLocks noGrp="1"/>
          </p:cNvSpPr>
          <p:nvPr>
            <p:ph type="ftr" sz="quarter" idx="11"/>
          </p:nvPr>
        </p:nvSpPr>
        <p:spPr/>
        <p:txBody>
          <a:bodyPr/>
          <a:lstStyle/>
          <a:p>
            <a:r>
              <a:rPr lang="ca-ES"/>
              <a:t>Pla IMA BCN</a:t>
            </a:r>
          </a:p>
        </p:txBody>
      </p:sp>
      <p:sp>
        <p:nvSpPr>
          <p:cNvPr id="10" name="Marcador de número de diapositiva 9">
            <a:extLst>
              <a:ext uri="{FF2B5EF4-FFF2-40B4-BE49-F238E27FC236}">
                <a16:creationId xmlns:a16="http://schemas.microsoft.com/office/drawing/2014/main" id="{7D032D04-3732-4203-BDF3-9B1C7D08C841}"/>
              </a:ext>
            </a:extLst>
          </p:cNvPr>
          <p:cNvSpPr>
            <a:spLocks noGrp="1"/>
          </p:cNvSpPr>
          <p:nvPr>
            <p:ph type="sldNum" sz="quarter" idx="12"/>
          </p:nvPr>
        </p:nvSpPr>
        <p:spPr/>
        <p:txBody>
          <a:bodyPr/>
          <a:lstStyle/>
          <a:p>
            <a:fld id="{F91BBE58-90E6-4488-AAEA-DE68136B18E0}" type="slidenum">
              <a:rPr lang="ca-ES" smtClean="0"/>
              <a:t>5</a:t>
            </a:fld>
            <a:endParaRPr lang="ca-ES"/>
          </a:p>
        </p:txBody>
      </p:sp>
      <p:pic>
        <p:nvPicPr>
          <p:cNvPr id="18" name="Picture 5" descr="C:\Users\Delfí\Desktop\IMA logo.jpg">
            <a:extLst>
              <a:ext uri="{FF2B5EF4-FFF2-40B4-BE49-F238E27FC236}">
                <a16:creationId xmlns:a16="http://schemas.microsoft.com/office/drawing/2014/main" id="{B50C8885-FA93-47F1-B1E6-261BCBFD33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544" y="23724"/>
            <a:ext cx="674728" cy="6747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CE455D34-D496-46E2-8CA8-1F413A713BE1}"/>
              </a:ext>
            </a:extLst>
          </p:cNvPr>
          <p:cNvSpPr/>
          <p:nvPr/>
        </p:nvSpPr>
        <p:spPr>
          <a:xfrm>
            <a:off x="-13980" y="5240094"/>
            <a:ext cx="9144000" cy="646331"/>
          </a:xfrm>
          <a:prstGeom prst="rect">
            <a:avLst/>
          </a:prstGeom>
        </p:spPr>
        <p:txBody>
          <a:bodyPr wrap="square">
            <a:spAutoFit/>
          </a:bodyPr>
          <a:lstStyle/>
          <a:p>
            <a:pPr algn="ctr"/>
            <a:r>
              <a:rPr lang="es-ES" dirty="0"/>
              <a:t>Disponible a</a:t>
            </a:r>
          </a:p>
          <a:p>
            <a:pPr algn="ctr"/>
            <a:r>
              <a:rPr lang="es-ES" b="1" dirty="0"/>
              <a:t>http://salutintegralbcn.gencat.cat/ca/Corporacio_Sanitaria_de_Barcelona/pla-ima-bcn/</a:t>
            </a:r>
            <a:endParaRPr lang="ca-ES" sz="2000" b="1" dirty="0"/>
          </a:p>
        </p:txBody>
      </p:sp>
      <p:sp>
        <p:nvSpPr>
          <p:cNvPr id="19" name="CuadroTexto 18">
            <a:extLst>
              <a:ext uri="{FF2B5EF4-FFF2-40B4-BE49-F238E27FC236}">
                <a16:creationId xmlns:a16="http://schemas.microsoft.com/office/drawing/2014/main" id="{178B78DD-619A-4901-A315-5165D18582BB}"/>
              </a:ext>
            </a:extLst>
          </p:cNvPr>
          <p:cNvSpPr txBox="1"/>
          <p:nvPr/>
        </p:nvSpPr>
        <p:spPr>
          <a:xfrm>
            <a:off x="6858000" y="5923298"/>
            <a:ext cx="2286000" cy="923330"/>
          </a:xfrm>
          <a:prstGeom prst="rect">
            <a:avLst/>
          </a:prstGeom>
          <a:solidFill>
            <a:srgbClr val="FFFF66"/>
          </a:solidFill>
        </p:spPr>
        <p:txBody>
          <a:bodyPr wrap="square" rtlCol="0">
            <a:spAutoFit/>
          </a:bodyPr>
          <a:lstStyle/>
          <a:p>
            <a:r>
              <a:rPr lang="ca-ES" b="1" dirty="0"/>
              <a:t>Formació</a:t>
            </a:r>
          </a:p>
          <a:p>
            <a:pPr marL="285750" indent="-285750">
              <a:buFont typeface="Arial" panose="020B0604020202020204" pitchFamily="34" charset="0"/>
              <a:buChar char="•"/>
            </a:pPr>
            <a:r>
              <a:rPr lang="ca-ES" dirty="0"/>
              <a:t>4 AIS</a:t>
            </a:r>
          </a:p>
          <a:p>
            <a:pPr marL="285750" indent="-285750">
              <a:buFont typeface="Arial" panose="020B0604020202020204" pitchFamily="34" charset="0"/>
              <a:buChar char="•"/>
            </a:pPr>
            <a:r>
              <a:rPr lang="ca-ES" dirty="0"/>
              <a:t>256 professionals</a:t>
            </a:r>
          </a:p>
        </p:txBody>
      </p:sp>
      <p:sp>
        <p:nvSpPr>
          <p:cNvPr id="4" name="CuadroTexto 3">
            <a:extLst>
              <a:ext uri="{FF2B5EF4-FFF2-40B4-BE49-F238E27FC236}">
                <a16:creationId xmlns:a16="http://schemas.microsoft.com/office/drawing/2014/main" id="{5F6615A6-E208-4FC2-A4FB-997F624126CE}"/>
              </a:ext>
            </a:extLst>
          </p:cNvPr>
          <p:cNvSpPr txBox="1"/>
          <p:nvPr/>
        </p:nvSpPr>
        <p:spPr>
          <a:xfrm>
            <a:off x="2246220" y="966715"/>
            <a:ext cx="5548324" cy="307777"/>
          </a:xfrm>
          <a:prstGeom prst="rect">
            <a:avLst/>
          </a:prstGeom>
          <a:solidFill>
            <a:srgbClr val="FFFF00"/>
          </a:solidFill>
        </p:spPr>
        <p:txBody>
          <a:bodyPr wrap="square" rtlCol="0">
            <a:spAutoFit/>
          </a:bodyPr>
          <a:lstStyle/>
          <a:p>
            <a:pPr algn="ctr"/>
            <a:r>
              <a:rPr lang="ca-ES" sz="1400" b="1" dirty="0">
                <a:solidFill>
                  <a:srgbClr val="FF0000"/>
                </a:solidFill>
              </a:rPr>
              <a:t>A BCN, tots els Centres. A cada Centre, tots els professionals.</a:t>
            </a:r>
          </a:p>
        </p:txBody>
      </p:sp>
      <p:sp>
        <p:nvSpPr>
          <p:cNvPr id="20" name="Diagrama de flujo: almacenamiento interno 19">
            <a:extLst>
              <a:ext uri="{FF2B5EF4-FFF2-40B4-BE49-F238E27FC236}">
                <a16:creationId xmlns:a16="http://schemas.microsoft.com/office/drawing/2014/main" id="{454C6230-F998-4D4E-A61D-F14DB93BBBCB}"/>
              </a:ext>
            </a:extLst>
          </p:cNvPr>
          <p:cNvSpPr/>
          <p:nvPr/>
        </p:nvSpPr>
        <p:spPr>
          <a:xfrm>
            <a:off x="5627154" y="3019173"/>
            <a:ext cx="1230846" cy="915147"/>
          </a:xfrm>
          <a:prstGeom prst="flowChartInternalStorage">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200" dirty="0">
                <a:solidFill>
                  <a:schemeClr val="tx1"/>
                </a:solidFill>
              </a:rPr>
              <a:t>Informació</a:t>
            </a:r>
          </a:p>
          <a:p>
            <a:pPr marL="179388" indent="-179388">
              <a:buFont typeface="Arial" panose="020B0604020202020204" pitchFamily="34" charset="0"/>
              <a:buChar char="•"/>
            </a:pPr>
            <a:r>
              <a:rPr lang="ca-ES" sz="1200" dirty="0">
                <a:solidFill>
                  <a:schemeClr val="tx1"/>
                </a:solidFill>
              </a:rPr>
              <a:t>Pública</a:t>
            </a:r>
          </a:p>
          <a:p>
            <a:pPr marL="179388" indent="-179388">
              <a:buFont typeface="Arial" panose="020B0604020202020204" pitchFamily="34" charset="0"/>
              <a:buChar char="•"/>
            </a:pPr>
            <a:r>
              <a:rPr lang="ca-ES" sz="1200" dirty="0">
                <a:solidFill>
                  <a:schemeClr val="tx1"/>
                </a:solidFill>
              </a:rPr>
              <a:t>Reservada</a:t>
            </a:r>
          </a:p>
          <a:p>
            <a:pPr marL="179388" indent="-179388">
              <a:buFont typeface="Arial" panose="020B0604020202020204" pitchFamily="34" charset="0"/>
              <a:buChar char="•"/>
            </a:pPr>
            <a:r>
              <a:rPr lang="ca-ES" sz="1200" dirty="0">
                <a:solidFill>
                  <a:schemeClr val="tx1"/>
                </a:solidFill>
              </a:rPr>
              <a:t>Protegida</a:t>
            </a:r>
          </a:p>
        </p:txBody>
      </p:sp>
    </p:spTree>
    <p:extLst>
      <p:ext uri="{BB962C8B-B14F-4D97-AF65-F5344CB8AC3E}">
        <p14:creationId xmlns:p14="http://schemas.microsoft.com/office/powerpoint/2010/main" val="236526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Delfí\Desktop\IMA logo.jpg">
            <a:extLst>
              <a:ext uri="{FF2B5EF4-FFF2-40B4-BE49-F238E27FC236}">
                <a16:creationId xmlns:a16="http://schemas.microsoft.com/office/drawing/2014/main" id="{77F07A50-B9E7-4EF1-A2A7-CC65B410D3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15" y="1335682"/>
            <a:ext cx="1375534" cy="1375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C792E65-B171-46D4-AF25-5F201ECA0A35}"/>
              </a:ext>
            </a:extLst>
          </p:cNvPr>
          <p:cNvPicPr>
            <a:picLocks noChangeAspect="1"/>
          </p:cNvPicPr>
          <p:nvPr/>
        </p:nvPicPr>
        <p:blipFill>
          <a:blip r:embed="rId4"/>
          <a:stretch>
            <a:fillRect/>
          </a:stretch>
        </p:blipFill>
        <p:spPr>
          <a:xfrm>
            <a:off x="373518" y="3541750"/>
            <a:ext cx="1382344" cy="1375534"/>
          </a:xfrm>
          <a:prstGeom prst="rect">
            <a:avLst/>
          </a:prstGeom>
          <a:ln>
            <a:noFill/>
          </a:ln>
        </p:spPr>
      </p:pic>
      <p:pic>
        <p:nvPicPr>
          <p:cNvPr id="12" name="Imatge 1" descr="csb">
            <a:extLst>
              <a:ext uri="{FF2B5EF4-FFF2-40B4-BE49-F238E27FC236}">
                <a16:creationId xmlns:a16="http://schemas.microsoft.com/office/drawing/2014/main" id="{C27E7B2B-9AC6-409C-B023-21B65BDAFAD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137" y="249326"/>
            <a:ext cx="2357473" cy="481327"/>
          </a:xfrm>
          <a:prstGeom prst="rect">
            <a:avLst/>
          </a:prstGeom>
          <a:noFill/>
          <a:ln>
            <a:noFill/>
          </a:ln>
        </p:spPr>
      </p:pic>
      <p:sp>
        <p:nvSpPr>
          <p:cNvPr id="16" name="Diagrama de flujo: conector 15">
            <a:extLst>
              <a:ext uri="{FF2B5EF4-FFF2-40B4-BE49-F238E27FC236}">
                <a16:creationId xmlns:a16="http://schemas.microsoft.com/office/drawing/2014/main" id="{BAE5FA78-B406-4F99-9DBC-43EEB201333D}"/>
              </a:ext>
            </a:extLst>
          </p:cNvPr>
          <p:cNvSpPr/>
          <p:nvPr/>
        </p:nvSpPr>
        <p:spPr>
          <a:xfrm>
            <a:off x="1990399" y="1567525"/>
            <a:ext cx="979711" cy="943310"/>
          </a:xfrm>
          <a:prstGeom prst="flowChartConnector">
            <a:avLst/>
          </a:prstGeom>
          <a:solidFill>
            <a:srgbClr val="FF0000"/>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dirty="0"/>
          </a:p>
        </p:txBody>
      </p:sp>
      <p:sp>
        <p:nvSpPr>
          <p:cNvPr id="14" name="Diagrama de flujo: conector 13">
            <a:extLst>
              <a:ext uri="{FF2B5EF4-FFF2-40B4-BE49-F238E27FC236}">
                <a16:creationId xmlns:a16="http://schemas.microsoft.com/office/drawing/2014/main" id="{35159D11-C801-4F99-8C80-AC832EB5A223}"/>
              </a:ext>
            </a:extLst>
          </p:cNvPr>
          <p:cNvSpPr/>
          <p:nvPr/>
        </p:nvSpPr>
        <p:spPr>
          <a:xfrm>
            <a:off x="3136076" y="1567525"/>
            <a:ext cx="979711" cy="943310"/>
          </a:xfrm>
          <a:prstGeom prst="flowChartConnector">
            <a:avLst/>
          </a:prstGeom>
          <a:solidFill>
            <a:srgbClr val="FF0000"/>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dirty="0"/>
          </a:p>
        </p:txBody>
      </p:sp>
      <p:sp>
        <p:nvSpPr>
          <p:cNvPr id="3" name="CuadroTexto 2">
            <a:extLst>
              <a:ext uri="{FF2B5EF4-FFF2-40B4-BE49-F238E27FC236}">
                <a16:creationId xmlns:a16="http://schemas.microsoft.com/office/drawing/2014/main" id="{71601773-24A0-4452-AB20-9A2F8A0BAD77}"/>
              </a:ext>
            </a:extLst>
          </p:cNvPr>
          <p:cNvSpPr txBox="1"/>
          <p:nvPr/>
        </p:nvSpPr>
        <p:spPr>
          <a:xfrm>
            <a:off x="1990399" y="991487"/>
            <a:ext cx="949751" cy="523220"/>
          </a:xfrm>
          <a:prstGeom prst="rect">
            <a:avLst/>
          </a:prstGeom>
          <a:noFill/>
        </p:spPr>
        <p:txBody>
          <a:bodyPr wrap="square" rtlCol="0">
            <a:spAutoFit/>
          </a:bodyPr>
          <a:lstStyle/>
          <a:p>
            <a:pPr algn="ctr"/>
            <a:r>
              <a:rPr lang="ca-ES" sz="1400" b="1" dirty="0"/>
              <a:t>Hospitals</a:t>
            </a:r>
          </a:p>
          <a:p>
            <a:pPr algn="ctr"/>
            <a:r>
              <a:rPr lang="ca-ES" sz="1400" b="1" dirty="0" err="1"/>
              <a:t>CUAPs</a:t>
            </a:r>
            <a:endParaRPr lang="ca-ES" sz="1400" b="1" dirty="0"/>
          </a:p>
        </p:txBody>
      </p:sp>
      <p:sp>
        <p:nvSpPr>
          <p:cNvPr id="15" name="CuadroTexto 14">
            <a:extLst>
              <a:ext uri="{FF2B5EF4-FFF2-40B4-BE49-F238E27FC236}">
                <a16:creationId xmlns:a16="http://schemas.microsoft.com/office/drawing/2014/main" id="{07042A1E-7162-423C-97A8-B1B97A0449E3}"/>
              </a:ext>
            </a:extLst>
          </p:cNvPr>
          <p:cNvSpPr txBox="1"/>
          <p:nvPr/>
        </p:nvSpPr>
        <p:spPr>
          <a:xfrm>
            <a:off x="3060452" y="991487"/>
            <a:ext cx="1130957" cy="523220"/>
          </a:xfrm>
          <a:prstGeom prst="rect">
            <a:avLst/>
          </a:prstGeom>
          <a:noFill/>
        </p:spPr>
        <p:txBody>
          <a:bodyPr wrap="square" rtlCol="0">
            <a:spAutoFit/>
          </a:bodyPr>
          <a:lstStyle/>
          <a:p>
            <a:pPr algn="ctr"/>
            <a:r>
              <a:rPr lang="ca-ES" sz="1400" b="1" dirty="0"/>
              <a:t>Atenció intermèdia</a:t>
            </a:r>
          </a:p>
        </p:txBody>
      </p:sp>
      <p:sp>
        <p:nvSpPr>
          <p:cNvPr id="9" name="Marcador de fecha 8">
            <a:extLst>
              <a:ext uri="{FF2B5EF4-FFF2-40B4-BE49-F238E27FC236}">
                <a16:creationId xmlns:a16="http://schemas.microsoft.com/office/drawing/2014/main" id="{074AA682-F43B-48CB-ABB0-586BF7FD53DD}"/>
              </a:ext>
            </a:extLst>
          </p:cNvPr>
          <p:cNvSpPr>
            <a:spLocks noGrp="1"/>
          </p:cNvSpPr>
          <p:nvPr>
            <p:ph type="dt" sz="half" idx="10"/>
          </p:nvPr>
        </p:nvSpPr>
        <p:spPr/>
        <p:txBody>
          <a:bodyPr/>
          <a:lstStyle/>
          <a:p>
            <a:fld id="{A3ACC745-FD14-4879-9EF2-32A7459EBAB9}" type="datetime2">
              <a:rPr lang="ca-ES" smtClean="0"/>
              <a:t>dijous, 14 desembre de 2017</a:t>
            </a:fld>
            <a:endParaRPr lang="ca-ES"/>
          </a:p>
        </p:txBody>
      </p:sp>
      <p:sp>
        <p:nvSpPr>
          <p:cNvPr id="10" name="Marcador de pie de página 9">
            <a:extLst>
              <a:ext uri="{FF2B5EF4-FFF2-40B4-BE49-F238E27FC236}">
                <a16:creationId xmlns:a16="http://schemas.microsoft.com/office/drawing/2014/main" id="{471C0425-B979-43F8-8DA9-FE2EC30413D9}"/>
              </a:ext>
            </a:extLst>
          </p:cNvPr>
          <p:cNvSpPr>
            <a:spLocks noGrp="1"/>
          </p:cNvSpPr>
          <p:nvPr>
            <p:ph type="ftr" sz="quarter" idx="11"/>
          </p:nvPr>
        </p:nvSpPr>
        <p:spPr/>
        <p:txBody>
          <a:bodyPr/>
          <a:lstStyle/>
          <a:p>
            <a:r>
              <a:rPr lang="ca-ES"/>
              <a:t>Pla IMA BCN</a:t>
            </a:r>
          </a:p>
        </p:txBody>
      </p:sp>
      <p:sp>
        <p:nvSpPr>
          <p:cNvPr id="11" name="Marcador de número de diapositiva 10">
            <a:extLst>
              <a:ext uri="{FF2B5EF4-FFF2-40B4-BE49-F238E27FC236}">
                <a16:creationId xmlns:a16="http://schemas.microsoft.com/office/drawing/2014/main" id="{B169F045-ABCA-4F6A-AF09-47D15FF679E4}"/>
              </a:ext>
            </a:extLst>
          </p:cNvPr>
          <p:cNvSpPr>
            <a:spLocks noGrp="1"/>
          </p:cNvSpPr>
          <p:nvPr>
            <p:ph type="sldNum" sz="quarter" idx="12"/>
          </p:nvPr>
        </p:nvSpPr>
        <p:spPr/>
        <p:txBody>
          <a:bodyPr/>
          <a:lstStyle/>
          <a:p>
            <a:fld id="{F91BBE58-90E6-4488-AAEA-DE68136B18E0}" type="slidenum">
              <a:rPr lang="ca-ES" smtClean="0"/>
              <a:t>6</a:t>
            </a:fld>
            <a:endParaRPr lang="ca-ES"/>
          </a:p>
        </p:txBody>
      </p:sp>
      <p:sp>
        <p:nvSpPr>
          <p:cNvPr id="2" name="CuadroTexto 1">
            <a:extLst>
              <a:ext uri="{FF2B5EF4-FFF2-40B4-BE49-F238E27FC236}">
                <a16:creationId xmlns:a16="http://schemas.microsoft.com/office/drawing/2014/main" id="{2D0C5A2D-7B57-481B-80CB-D2F7200DDCEE}"/>
              </a:ext>
            </a:extLst>
          </p:cNvPr>
          <p:cNvSpPr txBox="1"/>
          <p:nvPr/>
        </p:nvSpPr>
        <p:spPr>
          <a:xfrm>
            <a:off x="1996458" y="1808347"/>
            <a:ext cx="967591" cy="461665"/>
          </a:xfrm>
          <a:prstGeom prst="rect">
            <a:avLst/>
          </a:prstGeom>
          <a:noFill/>
        </p:spPr>
        <p:txBody>
          <a:bodyPr wrap="square" rtlCol="0">
            <a:spAutoFit/>
          </a:bodyPr>
          <a:lstStyle/>
          <a:p>
            <a:pPr algn="ctr"/>
            <a:r>
              <a:rPr lang="ca-ES" sz="2400" b="1" dirty="0">
                <a:solidFill>
                  <a:schemeClr val="bg1"/>
                </a:solidFill>
              </a:rPr>
              <a:t>&lt; 12 h</a:t>
            </a:r>
          </a:p>
        </p:txBody>
      </p:sp>
      <p:sp>
        <p:nvSpPr>
          <p:cNvPr id="22" name="CuadroTexto 21">
            <a:extLst>
              <a:ext uri="{FF2B5EF4-FFF2-40B4-BE49-F238E27FC236}">
                <a16:creationId xmlns:a16="http://schemas.microsoft.com/office/drawing/2014/main" id="{917A28D7-AA2A-49C1-B8F4-52FE1912441F}"/>
              </a:ext>
            </a:extLst>
          </p:cNvPr>
          <p:cNvSpPr txBox="1"/>
          <p:nvPr/>
        </p:nvSpPr>
        <p:spPr>
          <a:xfrm>
            <a:off x="3124200" y="1808347"/>
            <a:ext cx="967591" cy="461665"/>
          </a:xfrm>
          <a:prstGeom prst="rect">
            <a:avLst/>
          </a:prstGeom>
          <a:noFill/>
        </p:spPr>
        <p:txBody>
          <a:bodyPr wrap="square" rtlCol="0">
            <a:spAutoFit/>
          </a:bodyPr>
          <a:lstStyle/>
          <a:p>
            <a:pPr algn="ctr"/>
            <a:r>
              <a:rPr lang="ca-ES" sz="2400" b="1" dirty="0">
                <a:solidFill>
                  <a:schemeClr val="bg1"/>
                </a:solidFill>
              </a:rPr>
              <a:t>&lt; 24 h</a:t>
            </a:r>
          </a:p>
        </p:txBody>
      </p:sp>
      <p:sp>
        <p:nvSpPr>
          <p:cNvPr id="32" name="CuadroTexto 31">
            <a:extLst>
              <a:ext uri="{FF2B5EF4-FFF2-40B4-BE49-F238E27FC236}">
                <a16:creationId xmlns:a16="http://schemas.microsoft.com/office/drawing/2014/main" id="{89083D8B-0814-482A-9267-22B1249BD3F4}"/>
              </a:ext>
            </a:extLst>
          </p:cNvPr>
          <p:cNvSpPr txBox="1"/>
          <p:nvPr/>
        </p:nvSpPr>
        <p:spPr>
          <a:xfrm>
            <a:off x="2565289" y="2408136"/>
            <a:ext cx="990325" cy="954107"/>
          </a:xfrm>
          <a:prstGeom prst="rect">
            <a:avLst/>
          </a:prstGeom>
          <a:noFill/>
        </p:spPr>
        <p:txBody>
          <a:bodyPr wrap="square" rtlCol="0">
            <a:spAutoFit/>
          </a:bodyPr>
          <a:lstStyle/>
          <a:p>
            <a:pPr algn="ctr"/>
            <a:r>
              <a:rPr lang="ca-ES" sz="1400" b="1" dirty="0"/>
              <a:t>COPC</a:t>
            </a:r>
          </a:p>
          <a:p>
            <a:pPr algn="ctr"/>
            <a:r>
              <a:rPr lang="ca-ES" sz="1400" b="1" dirty="0"/>
              <a:t>CUESB</a:t>
            </a:r>
          </a:p>
          <a:p>
            <a:pPr algn="ctr"/>
            <a:r>
              <a:rPr lang="ca-ES" sz="1400" b="1" dirty="0"/>
              <a:t>UTCCB</a:t>
            </a:r>
          </a:p>
          <a:p>
            <a:pPr algn="ctr"/>
            <a:r>
              <a:rPr lang="ca-ES" sz="1400" b="1" dirty="0"/>
              <a:t>HSPC</a:t>
            </a:r>
          </a:p>
        </p:txBody>
      </p:sp>
      <p:sp>
        <p:nvSpPr>
          <p:cNvPr id="5" name="CuadroTexto 4">
            <a:extLst>
              <a:ext uri="{FF2B5EF4-FFF2-40B4-BE49-F238E27FC236}">
                <a16:creationId xmlns:a16="http://schemas.microsoft.com/office/drawing/2014/main" id="{8F0DCB36-9512-4A2D-9942-BC1DB201B797}"/>
              </a:ext>
            </a:extLst>
          </p:cNvPr>
          <p:cNvSpPr txBox="1"/>
          <p:nvPr/>
        </p:nvSpPr>
        <p:spPr>
          <a:xfrm>
            <a:off x="3851920" y="-26098"/>
            <a:ext cx="5292080" cy="584775"/>
          </a:xfrm>
          <a:prstGeom prst="rect">
            <a:avLst/>
          </a:prstGeom>
          <a:noFill/>
        </p:spPr>
        <p:txBody>
          <a:bodyPr wrap="square" rtlCol="0">
            <a:spAutoFit/>
          </a:bodyPr>
          <a:lstStyle/>
          <a:p>
            <a:pPr algn="r"/>
            <a:r>
              <a:rPr lang="ca-ES" sz="3200" b="1" dirty="0"/>
              <a:t>Terminis i intervinents</a:t>
            </a:r>
          </a:p>
        </p:txBody>
      </p:sp>
      <p:sp>
        <p:nvSpPr>
          <p:cNvPr id="44" name="Flecha: a la derecha 43">
            <a:extLst>
              <a:ext uri="{FF2B5EF4-FFF2-40B4-BE49-F238E27FC236}">
                <a16:creationId xmlns:a16="http://schemas.microsoft.com/office/drawing/2014/main" id="{5D6CDC50-30A3-4194-99EE-76DDAC04E6A2}"/>
              </a:ext>
            </a:extLst>
          </p:cNvPr>
          <p:cNvSpPr/>
          <p:nvPr/>
        </p:nvSpPr>
        <p:spPr>
          <a:xfrm>
            <a:off x="2565610" y="3998684"/>
            <a:ext cx="6578390"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5" name="Diagrama de flujo: conector 44">
            <a:extLst>
              <a:ext uri="{FF2B5EF4-FFF2-40B4-BE49-F238E27FC236}">
                <a16:creationId xmlns:a16="http://schemas.microsoft.com/office/drawing/2014/main" id="{4F1C5F25-D57A-4A72-A29C-E8E2DADEF15F}"/>
              </a:ext>
            </a:extLst>
          </p:cNvPr>
          <p:cNvSpPr/>
          <p:nvPr/>
        </p:nvSpPr>
        <p:spPr>
          <a:xfrm>
            <a:off x="4345298" y="3764695"/>
            <a:ext cx="979711" cy="943310"/>
          </a:xfrm>
          <a:prstGeom prst="flowChartConnector">
            <a:avLst/>
          </a:prstGeom>
          <a:solidFill>
            <a:srgbClr val="009999"/>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b="1" dirty="0">
              <a:solidFill>
                <a:schemeClr val="tx1"/>
              </a:solidFill>
            </a:endParaRPr>
          </a:p>
        </p:txBody>
      </p:sp>
      <p:sp>
        <p:nvSpPr>
          <p:cNvPr id="46" name="Diagrama de flujo: conector 45">
            <a:extLst>
              <a:ext uri="{FF2B5EF4-FFF2-40B4-BE49-F238E27FC236}">
                <a16:creationId xmlns:a16="http://schemas.microsoft.com/office/drawing/2014/main" id="{4C705AD5-26D7-4F6D-A87B-E0B45580405B}"/>
              </a:ext>
            </a:extLst>
          </p:cNvPr>
          <p:cNvSpPr/>
          <p:nvPr/>
        </p:nvSpPr>
        <p:spPr>
          <a:xfrm>
            <a:off x="5472891" y="3780162"/>
            <a:ext cx="979711" cy="943310"/>
          </a:xfrm>
          <a:prstGeom prst="flowChartConnector">
            <a:avLst/>
          </a:prstGeom>
          <a:solidFill>
            <a:srgbClr val="009999"/>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b="1" dirty="0">
              <a:solidFill>
                <a:schemeClr val="tx1"/>
              </a:solidFill>
            </a:endParaRPr>
          </a:p>
        </p:txBody>
      </p:sp>
      <p:sp>
        <p:nvSpPr>
          <p:cNvPr id="47" name="Diagrama de flujo: conector 46">
            <a:extLst>
              <a:ext uri="{FF2B5EF4-FFF2-40B4-BE49-F238E27FC236}">
                <a16:creationId xmlns:a16="http://schemas.microsoft.com/office/drawing/2014/main" id="{0AA26040-5F85-44E0-A36C-13DBB84FEADE}"/>
              </a:ext>
            </a:extLst>
          </p:cNvPr>
          <p:cNvSpPr/>
          <p:nvPr/>
        </p:nvSpPr>
        <p:spPr>
          <a:xfrm>
            <a:off x="6600484" y="3779857"/>
            <a:ext cx="979711" cy="943310"/>
          </a:xfrm>
          <a:prstGeom prst="flowChartConnector">
            <a:avLst/>
          </a:prstGeom>
          <a:solidFill>
            <a:srgbClr val="009999"/>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b="1" dirty="0">
              <a:solidFill>
                <a:schemeClr val="tx1"/>
              </a:solidFill>
            </a:endParaRPr>
          </a:p>
        </p:txBody>
      </p:sp>
      <p:sp>
        <p:nvSpPr>
          <p:cNvPr id="48" name="CuadroTexto 47">
            <a:extLst>
              <a:ext uri="{FF2B5EF4-FFF2-40B4-BE49-F238E27FC236}">
                <a16:creationId xmlns:a16="http://schemas.microsoft.com/office/drawing/2014/main" id="{91D6DC62-B0DE-4BC3-B905-FD5CCF97A26A}"/>
              </a:ext>
            </a:extLst>
          </p:cNvPr>
          <p:cNvSpPr txBox="1"/>
          <p:nvPr/>
        </p:nvSpPr>
        <p:spPr>
          <a:xfrm>
            <a:off x="4368031" y="3998684"/>
            <a:ext cx="967591" cy="461665"/>
          </a:xfrm>
          <a:prstGeom prst="rect">
            <a:avLst/>
          </a:prstGeom>
          <a:noFill/>
        </p:spPr>
        <p:txBody>
          <a:bodyPr wrap="square" rtlCol="0">
            <a:spAutoFit/>
          </a:bodyPr>
          <a:lstStyle/>
          <a:p>
            <a:pPr algn="ctr"/>
            <a:r>
              <a:rPr lang="ca-ES" sz="2400" b="1" dirty="0">
                <a:solidFill>
                  <a:schemeClr val="bg1"/>
                </a:solidFill>
              </a:rPr>
              <a:t>&lt; 72 h</a:t>
            </a:r>
          </a:p>
        </p:txBody>
      </p:sp>
      <p:sp>
        <p:nvSpPr>
          <p:cNvPr id="49" name="CuadroTexto 48">
            <a:extLst>
              <a:ext uri="{FF2B5EF4-FFF2-40B4-BE49-F238E27FC236}">
                <a16:creationId xmlns:a16="http://schemas.microsoft.com/office/drawing/2014/main" id="{F9BAAAB1-B8D7-4FA6-BDF2-D68780B3B7B3}"/>
              </a:ext>
            </a:extLst>
          </p:cNvPr>
          <p:cNvSpPr txBox="1"/>
          <p:nvPr/>
        </p:nvSpPr>
        <p:spPr>
          <a:xfrm>
            <a:off x="6612604" y="4027142"/>
            <a:ext cx="967591" cy="461665"/>
          </a:xfrm>
          <a:prstGeom prst="rect">
            <a:avLst/>
          </a:prstGeom>
          <a:noFill/>
        </p:spPr>
        <p:txBody>
          <a:bodyPr wrap="square" rtlCol="0">
            <a:spAutoFit/>
          </a:bodyPr>
          <a:lstStyle/>
          <a:p>
            <a:pPr algn="ctr"/>
            <a:r>
              <a:rPr lang="ca-ES" sz="2400" b="1" dirty="0">
                <a:solidFill>
                  <a:schemeClr val="bg1"/>
                </a:solidFill>
              </a:rPr>
              <a:t>2-6 m</a:t>
            </a:r>
          </a:p>
        </p:txBody>
      </p:sp>
      <p:sp>
        <p:nvSpPr>
          <p:cNvPr id="50" name="CuadroTexto 49">
            <a:extLst>
              <a:ext uri="{FF2B5EF4-FFF2-40B4-BE49-F238E27FC236}">
                <a16:creationId xmlns:a16="http://schemas.microsoft.com/office/drawing/2014/main" id="{A246BA90-B3D6-406F-B616-0D80719E8F9C}"/>
              </a:ext>
            </a:extLst>
          </p:cNvPr>
          <p:cNvSpPr txBox="1"/>
          <p:nvPr/>
        </p:nvSpPr>
        <p:spPr>
          <a:xfrm>
            <a:off x="5483504" y="4025787"/>
            <a:ext cx="967591" cy="461665"/>
          </a:xfrm>
          <a:prstGeom prst="rect">
            <a:avLst/>
          </a:prstGeom>
          <a:noFill/>
        </p:spPr>
        <p:txBody>
          <a:bodyPr wrap="square" rtlCol="0">
            <a:spAutoFit/>
          </a:bodyPr>
          <a:lstStyle/>
          <a:p>
            <a:pPr algn="ctr"/>
            <a:r>
              <a:rPr lang="ca-ES" sz="2400" b="1" dirty="0">
                <a:solidFill>
                  <a:schemeClr val="bg1"/>
                </a:solidFill>
              </a:rPr>
              <a:t>&lt; 1 m</a:t>
            </a:r>
          </a:p>
        </p:txBody>
      </p:sp>
      <p:sp>
        <p:nvSpPr>
          <p:cNvPr id="51" name="CuadroTexto 50">
            <a:extLst>
              <a:ext uri="{FF2B5EF4-FFF2-40B4-BE49-F238E27FC236}">
                <a16:creationId xmlns:a16="http://schemas.microsoft.com/office/drawing/2014/main" id="{6B844485-B156-4ED4-85D7-492FF11B87E1}"/>
              </a:ext>
            </a:extLst>
          </p:cNvPr>
          <p:cNvSpPr txBox="1"/>
          <p:nvPr/>
        </p:nvSpPr>
        <p:spPr>
          <a:xfrm>
            <a:off x="5483504" y="4707182"/>
            <a:ext cx="2096691" cy="738664"/>
          </a:xfrm>
          <a:prstGeom prst="rect">
            <a:avLst/>
          </a:prstGeom>
          <a:noFill/>
        </p:spPr>
        <p:txBody>
          <a:bodyPr wrap="square" rtlCol="0">
            <a:spAutoFit/>
          </a:bodyPr>
          <a:lstStyle/>
          <a:p>
            <a:pPr algn="ctr"/>
            <a:r>
              <a:rPr lang="ca-ES" sz="1400" b="1" dirty="0"/>
              <a:t>Atenció primària</a:t>
            </a:r>
          </a:p>
          <a:p>
            <a:pPr algn="ctr"/>
            <a:r>
              <a:rPr lang="ca-ES" sz="1400" b="1" dirty="0"/>
              <a:t>Salut mental ambulatòria</a:t>
            </a:r>
          </a:p>
          <a:p>
            <a:pPr algn="ctr"/>
            <a:r>
              <a:rPr lang="ca-ES" sz="1400" b="1" dirty="0">
                <a:solidFill>
                  <a:schemeClr val="bg1">
                    <a:lumMod val="50000"/>
                  </a:schemeClr>
                </a:solidFill>
              </a:rPr>
              <a:t>UTCCB</a:t>
            </a:r>
          </a:p>
        </p:txBody>
      </p:sp>
      <p:sp>
        <p:nvSpPr>
          <p:cNvPr id="52" name="CuadroTexto 51">
            <a:extLst>
              <a:ext uri="{FF2B5EF4-FFF2-40B4-BE49-F238E27FC236}">
                <a16:creationId xmlns:a16="http://schemas.microsoft.com/office/drawing/2014/main" id="{899C580E-8434-4D9A-90E5-FE23C88CD687}"/>
              </a:ext>
            </a:extLst>
          </p:cNvPr>
          <p:cNvSpPr txBox="1"/>
          <p:nvPr/>
        </p:nvSpPr>
        <p:spPr>
          <a:xfrm>
            <a:off x="4332993" y="4708879"/>
            <a:ext cx="990325" cy="954107"/>
          </a:xfrm>
          <a:prstGeom prst="rect">
            <a:avLst/>
          </a:prstGeom>
          <a:noFill/>
        </p:spPr>
        <p:txBody>
          <a:bodyPr wrap="square" rtlCol="0">
            <a:spAutoFit/>
          </a:bodyPr>
          <a:lstStyle/>
          <a:p>
            <a:pPr algn="ctr"/>
            <a:r>
              <a:rPr lang="ca-ES" sz="1400" b="1" dirty="0"/>
              <a:t>AP</a:t>
            </a:r>
            <a:br>
              <a:rPr lang="ca-ES" sz="1400" b="1" dirty="0"/>
            </a:br>
            <a:r>
              <a:rPr lang="ca-ES" sz="1400" b="1" dirty="0" err="1"/>
              <a:t>SMAmb</a:t>
            </a:r>
            <a:endParaRPr lang="ca-ES" sz="1400" b="1" dirty="0"/>
          </a:p>
          <a:p>
            <a:pPr algn="ctr"/>
            <a:r>
              <a:rPr lang="ca-ES" sz="1400" b="1" dirty="0"/>
              <a:t>UTCCB</a:t>
            </a:r>
          </a:p>
          <a:p>
            <a:pPr algn="ctr"/>
            <a:r>
              <a:rPr lang="ca-ES" sz="1400" b="1" dirty="0"/>
              <a:t>HSPC</a:t>
            </a:r>
          </a:p>
        </p:txBody>
      </p:sp>
      <p:sp>
        <p:nvSpPr>
          <p:cNvPr id="53" name="Diagrama de flujo: conector 18">
            <a:extLst>
              <a:ext uri="{FF2B5EF4-FFF2-40B4-BE49-F238E27FC236}">
                <a16:creationId xmlns:a16="http://schemas.microsoft.com/office/drawing/2014/main" id="{9F89A58F-6AD8-4849-A26B-28DD3B82D2B2}"/>
              </a:ext>
            </a:extLst>
          </p:cNvPr>
          <p:cNvSpPr/>
          <p:nvPr/>
        </p:nvSpPr>
        <p:spPr>
          <a:xfrm>
            <a:off x="7760354" y="3768779"/>
            <a:ext cx="979711" cy="943310"/>
          </a:xfrm>
          <a:prstGeom prst="flowChartConnector">
            <a:avLst/>
          </a:prstGeom>
          <a:solidFill>
            <a:srgbClr val="009999"/>
          </a:solidFill>
          <a:ln w="762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700" b="1" dirty="0">
              <a:solidFill>
                <a:schemeClr val="tx1"/>
              </a:solidFill>
            </a:endParaRPr>
          </a:p>
        </p:txBody>
      </p:sp>
      <p:sp>
        <p:nvSpPr>
          <p:cNvPr id="54" name="CuadroTexto 53">
            <a:extLst>
              <a:ext uri="{FF2B5EF4-FFF2-40B4-BE49-F238E27FC236}">
                <a16:creationId xmlns:a16="http://schemas.microsoft.com/office/drawing/2014/main" id="{082B77E9-D96B-4B60-B39C-76E16B8DC54B}"/>
              </a:ext>
            </a:extLst>
          </p:cNvPr>
          <p:cNvSpPr txBox="1"/>
          <p:nvPr/>
        </p:nvSpPr>
        <p:spPr>
          <a:xfrm>
            <a:off x="5472891" y="3458339"/>
            <a:ext cx="2107304" cy="307777"/>
          </a:xfrm>
          <a:prstGeom prst="rect">
            <a:avLst/>
          </a:prstGeom>
          <a:noFill/>
        </p:spPr>
        <p:txBody>
          <a:bodyPr wrap="square" rtlCol="0">
            <a:spAutoFit/>
          </a:bodyPr>
          <a:lstStyle/>
          <a:p>
            <a:pPr algn="ctr"/>
            <a:r>
              <a:rPr lang="ca-ES" sz="1400" b="1" dirty="0"/>
              <a:t>Hospitals</a:t>
            </a:r>
          </a:p>
        </p:txBody>
      </p:sp>
      <p:sp>
        <p:nvSpPr>
          <p:cNvPr id="55" name="CuadroTexto 54">
            <a:extLst>
              <a:ext uri="{FF2B5EF4-FFF2-40B4-BE49-F238E27FC236}">
                <a16:creationId xmlns:a16="http://schemas.microsoft.com/office/drawing/2014/main" id="{123F316B-5BFA-4385-A503-3302A5AED670}"/>
              </a:ext>
            </a:extLst>
          </p:cNvPr>
          <p:cNvSpPr txBox="1"/>
          <p:nvPr/>
        </p:nvSpPr>
        <p:spPr>
          <a:xfrm>
            <a:off x="2904350" y="4029461"/>
            <a:ext cx="1242003" cy="461665"/>
          </a:xfrm>
          <a:prstGeom prst="rect">
            <a:avLst/>
          </a:prstGeom>
          <a:solidFill>
            <a:schemeClr val="bg1"/>
          </a:solidFill>
          <a:ln>
            <a:solidFill>
              <a:schemeClr val="accent1"/>
            </a:solidFill>
          </a:ln>
        </p:spPr>
        <p:txBody>
          <a:bodyPr wrap="square" rtlCol="0">
            <a:spAutoFit/>
          </a:bodyPr>
          <a:lstStyle/>
          <a:p>
            <a:pPr algn="ctr"/>
            <a:r>
              <a:rPr lang="ca-ES" sz="1200" dirty="0"/>
              <a:t>Base compartida de coneixement</a:t>
            </a:r>
          </a:p>
        </p:txBody>
      </p:sp>
      <p:sp>
        <p:nvSpPr>
          <p:cNvPr id="28" name="Flecha: a la derecha 43">
            <a:extLst>
              <a:ext uri="{FF2B5EF4-FFF2-40B4-BE49-F238E27FC236}">
                <a16:creationId xmlns:a16="http://schemas.microsoft.com/office/drawing/2014/main" id="{5D6CDC50-30A3-4194-99EE-76DDAC04E6A2}"/>
              </a:ext>
            </a:extLst>
          </p:cNvPr>
          <p:cNvSpPr/>
          <p:nvPr/>
        </p:nvSpPr>
        <p:spPr>
          <a:xfrm>
            <a:off x="2567579" y="5593767"/>
            <a:ext cx="5012616" cy="52322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Retorn progressiu a la normalitat</a:t>
            </a:r>
          </a:p>
        </p:txBody>
      </p:sp>
    </p:spTree>
    <p:extLst>
      <p:ext uri="{BB962C8B-B14F-4D97-AF65-F5344CB8AC3E}">
        <p14:creationId xmlns:p14="http://schemas.microsoft.com/office/powerpoint/2010/main" val="50852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C334F3-0B57-49D5-A07E-8757E90A541D}"/>
              </a:ext>
            </a:extLst>
          </p:cNvPr>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94288BE8-828D-4525-AEC0-C6440DE4A632}"/>
              </a:ext>
            </a:extLst>
          </p:cNvPr>
          <p:cNvSpPr>
            <a:spLocks noGrp="1"/>
          </p:cNvSpPr>
          <p:nvPr>
            <p:ph type="ftr" sz="quarter" idx="11"/>
          </p:nvPr>
        </p:nvSpPr>
        <p:spPr/>
        <p:txBody>
          <a:bodyPr/>
          <a:lstStyle/>
          <a:p>
            <a:r>
              <a:rPr lang="ca-ES"/>
              <a:t>Pla IMA BCN</a:t>
            </a:r>
          </a:p>
        </p:txBody>
      </p:sp>
      <p:sp>
        <p:nvSpPr>
          <p:cNvPr id="4" name="Marcador de número de diapositiva 3">
            <a:extLst>
              <a:ext uri="{FF2B5EF4-FFF2-40B4-BE49-F238E27FC236}">
                <a16:creationId xmlns:a16="http://schemas.microsoft.com/office/drawing/2014/main" id="{504E209B-C46F-4BA6-B0C6-803D28C006A8}"/>
              </a:ext>
            </a:extLst>
          </p:cNvPr>
          <p:cNvSpPr>
            <a:spLocks noGrp="1"/>
          </p:cNvSpPr>
          <p:nvPr>
            <p:ph type="sldNum" sz="quarter" idx="12"/>
          </p:nvPr>
        </p:nvSpPr>
        <p:spPr/>
        <p:txBody>
          <a:bodyPr/>
          <a:lstStyle/>
          <a:p>
            <a:fld id="{F91BBE58-90E6-4488-AAEA-DE68136B18E0}" type="slidenum">
              <a:rPr lang="ca-ES" smtClean="0"/>
              <a:t>7</a:t>
            </a:fld>
            <a:endParaRPr lang="ca-ES"/>
          </a:p>
        </p:txBody>
      </p:sp>
      <p:sp>
        <p:nvSpPr>
          <p:cNvPr id="5" name="CuadroTexto 4">
            <a:extLst>
              <a:ext uri="{FF2B5EF4-FFF2-40B4-BE49-F238E27FC236}">
                <a16:creationId xmlns:a16="http://schemas.microsoft.com/office/drawing/2014/main" id="{FAC60B6D-1CB4-441A-AD4B-256DD54D9C43}"/>
              </a:ext>
            </a:extLst>
          </p:cNvPr>
          <p:cNvSpPr txBox="1"/>
          <p:nvPr/>
        </p:nvSpPr>
        <p:spPr>
          <a:xfrm>
            <a:off x="457200" y="913858"/>
            <a:ext cx="8363272" cy="5693866"/>
          </a:xfrm>
          <a:prstGeom prst="rect">
            <a:avLst/>
          </a:prstGeom>
          <a:noFill/>
        </p:spPr>
        <p:txBody>
          <a:bodyPr wrap="square" rtlCol="0">
            <a:spAutoFit/>
          </a:bodyPr>
          <a:lstStyle/>
          <a:p>
            <a:r>
              <a:rPr lang="ca-ES" sz="1400" b="1" dirty="0"/>
              <a:t>Els Hospitals, </a:t>
            </a:r>
            <a:r>
              <a:rPr lang="ca-ES" sz="1400" b="1" dirty="0" err="1"/>
              <a:t>CUAPs</a:t>
            </a:r>
            <a:r>
              <a:rPr lang="ca-ES" sz="1400" b="1" dirty="0"/>
              <a:t> i l’Atenció intermèdia disposaven del seu Pla propi IMA el 17 d’agost.</a:t>
            </a:r>
            <a:endParaRPr lang="es-ES" sz="1400" b="1" dirty="0"/>
          </a:p>
          <a:p>
            <a:r>
              <a:rPr lang="ca-ES" sz="1400" b="1" dirty="0"/>
              <a:t>El mecanisme de ‘suport psicològic’ estava acordat, en la major part, però no formalitzat documentalment abans del 17 d’agost de 2017. Els participants que s’hi van adherir coneixien quin era el seu paper, qui els activava, on actuaven i fins on arribaven.</a:t>
            </a:r>
            <a:endParaRPr lang="es-ES" sz="1400" b="1" dirty="0"/>
          </a:p>
          <a:p>
            <a:r>
              <a:rPr lang="ca-ES" sz="1400" b="1" dirty="0"/>
              <a:t> </a:t>
            </a:r>
            <a:endParaRPr lang="es-ES" sz="1400" b="1" dirty="0"/>
          </a:p>
          <a:p>
            <a:r>
              <a:rPr lang="ca-ES" sz="1400" b="1" dirty="0"/>
              <a:t>La seqüència de fets formal i operatius per la resposta </a:t>
            </a:r>
            <a:r>
              <a:rPr lang="ca-ES" sz="1400" b="1" dirty="0" err="1"/>
              <a:t>postIMA</a:t>
            </a:r>
            <a:r>
              <a:rPr lang="ca-ES" sz="1400" b="1" dirty="0"/>
              <a:t> fou</a:t>
            </a:r>
            <a:endParaRPr lang="es-ES" sz="1400" b="1" dirty="0"/>
          </a:p>
          <a:p>
            <a:pPr marL="285750" lvl="0" indent="-285750">
              <a:buFont typeface="Arial" panose="020B0604020202020204" pitchFamily="34" charset="0"/>
              <a:buChar char="•"/>
            </a:pPr>
            <a:r>
              <a:rPr lang="ca-ES" sz="1400" b="1" dirty="0"/>
              <a:t>25 de maig de 2017, signatura conveni COPC-CSB</a:t>
            </a:r>
            <a:endParaRPr lang="es-ES" sz="1400" b="1" dirty="0"/>
          </a:p>
          <a:p>
            <a:pPr marL="285750" lvl="0" indent="-285750">
              <a:buFont typeface="Arial" panose="020B0604020202020204" pitchFamily="34" charset="0"/>
              <a:buChar char="•"/>
            </a:pPr>
            <a:r>
              <a:rPr lang="ca-ES" sz="1400" b="1" dirty="0">
                <a:solidFill>
                  <a:schemeClr val="accent6">
                    <a:lumMod val="75000"/>
                  </a:schemeClr>
                </a:solidFill>
              </a:rPr>
              <a:t>17 d’agost: activació pel SEM de la guàrdia de Psiquiatria dels Hospitals, CECOPAL activa CUESB</a:t>
            </a:r>
            <a:endParaRPr lang="es-ES" sz="1400" b="1" dirty="0">
              <a:solidFill>
                <a:schemeClr val="accent6">
                  <a:lumMod val="75000"/>
                </a:schemeClr>
              </a:solidFill>
            </a:endParaRPr>
          </a:p>
          <a:p>
            <a:pPr marL="285750" lvl="0" indent="-285750">
              <a:buFont typeface="Arial" panose="020B0604020202020204" pitchFamily="34" charset="0"/>
              <a:buChar char="•"/>
            </a:pPr>
            <a:r>
              <a:rPr lang="ca-ES" sz="1400" b="1" dirty="0">
                <a:solidFill>
                  <a:srgbClr val="FF0000"/>
                </a:solidFill>
              </a:rPr>
              <a:t>17 d’agost: el CSB activa el COPC</a:t>
            </a:r>
            <a:endParaRPr lang="es-ES" sz="1400" b="1" dirty="0">
              <a:solidFill>
                <a:srgbClr val="FF0000"/>
              </a:solidFill>
            </a:endParaRPr>
          </a:p>
          <a:p>
            <a:pPr marL="285750" lvl="0" indent="-285750">
              <a:buFont typeface="Arial" panose="020B0604020202020204" pitchFamily="34" charset="0"/>
              <a:buChar char="•"/>
            </a:pPr>
            <a:r>
              <a:rPr lang="ca-ES" sz="1400" b="1" dirty="0">
                <a:solidFill>
                  <a:srgbClr val="FF0000"/>
                </a:solidFill>
              </a:rPr>
              <a:t>17 i 18 d’agost: el CSB activa la UTCCB i l’Hospital Sant Pere Claver </a:t>
            </a:r>
            <a:endParaRPr lang="es-ES" sz="1400" b="1" dirty="0">
              <a:solidFill>
                <a:srgbClr val="FF0000"/>
              </a:solidFill>
            </a:endParaRPr>
          </a:p>
          <a:p>
            <a:pPr marL="285750" lvl="0" indent="-285750">
              <a:buFont typeface="Arial" panose="020B0604020202020204" pitchFamily="34" charset="0"/>
              <a:buChar char="•"/>
            </a:pPr>
            <a:r>
              <a:rPr lang="ca-ES" sz="1400" b="1" dirty="0"/>
              <a:t>23 d’agost de 2017: el CSB el Convoca el Comitè de seguiment d’Afectats: Departaments de Justícia i Interior, CME, GUB, SEM, CUESB, Creu Roja, Col·legi de Psicologia, CSB, Hospitals, Serveis socials de l’Ajuntament de Barcelona</a:t>
            </a:r>
            <a:endParaRPr lang="es-ES" sz="1400" b="1" dirty="0"/>
          </a:p>
          <a:p>
            <a:pPr marL="285750" lvl="0" indent="-285750">
              <a:buFont typeface="Arial" panose="020B0604020202020204" pitchFamily="34" charset="0"/>
              <a:buChar char="•"/>
            </a:pPr>
            <a:r>
              <a:rPr lang="ca-ES" sz="1400" b="1" dirty="0">
                <a:solidFill>
                  <a:srgbClr val="FF0000"/>
                </a:solidFill>
              </a:rPr>
              <a:t>25 agost 2017: el CSB activa el dispositiu de Salut mental ambulatòria</a:t>
            </a:r>
            <a:endParaRPr lang="es-ES" sz="1400" b="1" dirty="0">
              <a:solidFill>
                <a:srgbClr val="FF0000"/>
              </a:solidFill>
            </a:endParaRPr>
          </a:p>
          <a:p>
            <a:pPr marL="285750" lvl="0" indent="-285750">
              <a:buFont typeface="Arial" panose="020B0604020202020204" pitchFamily="34" charset="0"/>
              <a:buChar char="•"/>
            </a:pPr>
            <a:r>
              <a:rPr lang="ca-ES" sz="1400" b="1" dirty="0">
                <a:solidFill>
                  <a:srgbClr val="FF0000"/>
                </a:solidFill>
              </a:rPr>
              <a:t>6 setembre 2017: el CSB activa el dispositiu d’Atenció primària </a:t>
            </a:r>
            <a:endParaRPr lang="es-ES" sz="1400" b="1" dirty="0">
              <a:solidFill>
                <a:srgbClr val="FF0000"/>
              </a:solidFill>
            </a:endParaRPr>
          </a:p>
          <a:p>
            <a:pPr marL="285750" lvl="0" indent="-285750">
              <a:buFont typeface="Arial" panose="020B0604020202020204" pitchFamily="34" charset="0"/>
              <a:buChar char="•"/>
            </a:pPr>
            <a:r>
              <a:rPr lang="ca-ES" sz="1400" b="1" dirty="0"/>
              <a:t>7 setembre de 2017: CatSalut defineix els codis E aplicables a un IMA </a:t>
            </a:r>
            <a:endParaRPr lang="es-ES" sz="1400" b="1" dirty="0"/>
          </a:p>
          <a:p>
            <a:pPr marL="285750" lvl="0" indent="-285750">
              <a:buFont typeface="Arial" panose="020B0604020202020204" pitchFamily="34" charset="0"/>
              <a:buChar char="•"/>
            </a:pPr>
            <a:r>
              <a:rPr lang="ca-ES" sz="1400" b="1" dirty="0">
                <a:solidFill>
                  <a:srgbClr val="FF0000"/>
                </a:solidFill>
              </a:rPr>
              <a:t>15 setembre de 2017, s’incorpora el Consorci d’Educació de Barcelona </a:t>
            </a:r>
            <a:endParaRPr lang="es-ES" sz="1400" b="1" dirty="0">
              <a:solidFill>
                <a:srgbClr val="FF0000"/>
              </a:solidFill>
            </a:endParaRPr>
          </a:p>
          <a:p>
            <a:pPr marL="285750" lvl="0" indent="-285750">
              <a:buFont typeface="Arial" panose="020B0604020202020204" pitchFamily="34" charset="0"/>
              <a:buChar char="•"/>
            </a:pPr>
            <a:r>
              <a:rPr lang="ca-ES" sz="1400" b="1" dirty="0">
                <a:solidFill>
                  <a:srgbClr val="00B050"/>
                </a:solidFill>
              </a:rPr>
              <a:t>17 de setembre de 2017, es tanca el servei de reforç </a:t>
            </a:r>
            <a:r>
              <a:rPr lang="ca-ES" sz="1400" b="1" dirty="0" err="1">
                <a:solidFill>
                  <a:srgbClr val="00B050"/>
                </a:solidFill>
              </a:rPr>
              <a:t>postIMA</a:t>
            </a:r>
            <a:r>
              <a:rPr lang="ca-ES" sz="1400" b="1" dirty="0">
                <a:solidFill>
                  <a:srgbClr val="00B050"/>
                </a:solidFill>
              </a:rPr>
              <a:t> </a:t>
            </a:r>
            <a:endParaRPr lang="es-ES" sz="1400" b="1" dirty="0">
              <a:solidFill>
                <a:srgbClr val="00B050"/>
              </a:solidFill>
            </a:endParaRPr>
          </a:p>
          <a:p>
            <a:pPr marL="285750" lvl="0" indent="-285750">
              <a:buFont typeface="Arial" panose="020B0604020202020204" pitchFamily="34" charset="0"/>
              <a:buChar char="•"/>
            </a:pPr>
            <a:r>
              <a:rPr lang="ca-ES" sz="1400" b="1" dirty="0"/>
              <a:t>Tercera/quarta setmana de setembre: lliurament dels Criteris de consens TEA i TEPT: de risc (per l’Atenció primària) i de diagnòstic (per Salut mental ambulatòria).</a:t>
            </a:r>
            <a:endParaRPr lang="es-ES" sz="1400" b="1" dirty="0"/>
          </a:p>
          <a:p>
            <a:pPr marL="285750" lvl="0" indent="-285750">
              <a:buFont typeface="Arial" panose="020B0604020202020204" pitchFamily="34" charset="0"/>
              <a:buChar char="•"/>
            </a:pPr>
            <a:r>
              <a:rPr lang="ca-ES" sz="1400" b="1" dirty="0"/>
              <a:t>18 setembre de 2017, es formalitza el Mecanisme compartit IMA de Suport psicològic dels Hospitals terciaris</a:t>
            </a:r>
            <a:endParaRPr lang="es-ES" sz="1400" b="1" dirty="0"/>
          </a:p>
          <a:p>
            <a:pPr marL="285750" lvl="0" indent="-285750">
              <a:buFont typeface="Arial" panose="020B0604020202020204" pitchFamily="34" charset="0"/>
              <a:buChar char="•"/>
            </a:pPr>
            <a:r>
              <a:rPr lang="ca-ES" sz="1400" b="1" dirty="0">
                <a:solidFill>
                  <a:srgbClr val="FF0000"/>
                </a:solidFill>
              </a:rPr>
              <a:t>Reactivació: 1 d’octubre de 2017</a:t>
            </a:r>
            <a:endParaRPr lang="es-ES" sz="1400" b="1" dirty="0">
              <a:solidFill>
                <a:srgbClr val="FF0000"/>
              </a:solidFill>
            </a:endParaRPr>
          </a:p>
          <a:p>
            <a:pPr marL="285750" lvl="0" indent="-285750">
              <a:buFont typeface="Arial" panose="020B0604020202020204" pitchFamily="34" charset="0"/>
              <a:buChar char="•"/>
            </a:pPr>
            <a:r>
              <a:rPr lang="ca-ES" sz="1400" b="1" dirty="0"/>
              <a:t>6 d’octubre de 2017, es formalitza el Mecanisme compartit IMA de Treball social sanitari dels Hospitals terciaris</a:t>
            </a:r>
            <a:endParaRPr lang="es-ES" sz="1400" b="1" dirty="0"/>
          </a:p>
          <a:p>
            <a:pPr marL="285750" lvl="0" indent="-285750">
              <a:buFont typeface="Arial" panose="020B0604020202020204" pitchFamily="34" charset="0"/>
              <a:buChar char="•"/>
            </a:pPr>
            <a:r>
              <a:rPr lang="ca-ES" sz="1400" b="1" dirty="0"/>
              <a:t>6 d’octubre de 2017, s’incorpora el tema </a:t>
            </a:r>
            <a:r>
              <a:rPr lang="ca-ES" sz="1400" b="1" dirty="0" err="1"/>
              <a:t>postIMA</a:t>
            </a:r>
            <a:r>
              <a:rPr lang="ca-ES" sz="1400" b="1" dirty="0"/>
              <a:t> a la Taula de Salut mental de l’Ajuntament de Barcelona</a:t>
            </a:r>
          </a:p>
        </p:txBody>
      </p:sp>
      <p:pic>
        <p:nvPicPr>
          <p:cNvPr id="6" name="Imatge 1" descr="csb">
            <a:extLst>
              <a:ext uri="{FF2B5EF4-FFF2-40B4-BE49-F238E27FC236}">
                <a16:creationId xmlns:a16="http://schemas.microsoft.com/office/drawing/2014/main" id="{CFCD1C1E-5871-4E4A-BB58-1C0B4AD20D2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7" y="249326"/>
            <a:ext cx="2357473" cy="481327"/>
          </a:xfrm>
          <a:prstGeom prst="rect">
            <a:avLst/>
          </a:prstGeom>
          <a:noFill/>
          <a:ln>
            <a:noFill/>
          </a:ln>
        </p:spPr>
      </p:pic>
      <p:sp>
        <p:nvSpPr>
          <p:cNvPr id="7" name="CuadroTexto 6">
            <a:extLst>
              <a:ext uri="{FF2B5EF4-FFF2-40B4-BE49-F238E27FC236}">
                <a16:creationId xmlns:a16="http://schemas.microsoft.com/office/drawing/2014/main" id="{DA8AFCEE-DC87-4CF6-ADB8-198954D0C992}"/>
              </a:ext>
            </a:extLst>
          </p:cNvPr>
          <p:cNvSpPr txBox="1"/>
          <p:nvPr/>
        </p:nvSpPr>
        <p:spPr>
          <a:xfrm>
            <a:off x="3851920" y="-26098"/>
            <a:ext cx="5292080" cy="584775"/>
          </a:xfrm>
          <a:prstGeom prst="rect">
            <a:avLst/>
          </a:prstGeom>
          <a:noFill/>
        </p:spPr>
        <p:txBody>
          <a:bodyPr wrap="square" rtlCol="0">
            <a:spAutoFit/>
          </a:bodyPr>
          <a:lstStyle/>
          <a:p>
            <a:pPr algn="r"/>
            <a:r>
              <a:rPr lang="ca-ES" sz="3200" b="1" dirty="0"/>
              <a:t>Cronologia</a:t>
            </a:r>
          </a:p>
        </p:txBody>
      </p:sp>
    </p:spTree>
    <p:extLst>
      <p:ext uri="{BB962C8B-B14F-4D97-AF65-F5344CB8AC3E}">
        <p14:creationId xmlns:p14="http://schemas.microsoft.com/office/powerpoint/2010/main" val="426376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p:spPr>
        <p:txBody>
          <a:bodyPr/>
          <a:lstStyle/>
          <a:p>
            <a:fld id="{02D37D88-B991-4F1E-A7B6-DCACE5A9F4DF}" type="datetime2">
              <a:rPr lang="ca-ES" smtClean="0"/>
              <a:t>dijous, 14 desembre de 2017</a:t>
            </a:fld>
            <a:endParaRPr lang="ca-ES"/>
          </a:p>
        </p:txBody>
      </p:sp>
      <p:sp>
        <p:nvSpPr>
          <p:cNvPr id="4" name="3 CuadroTexto"/>
          <p:cNvSpPr txBox="1"/>
          <p:nvPr/>
        </p:nvSpPr>
        <p:spPr>
          <a:xfrm>
            <a:off x="3291842" y="1657555"/>
            <a:ext cx="2528553" cy="246220"/>
          </a:xfrm>
          <a:prstGeom prst="rect">
            <a:avLst/>
          </a:prstGeom>
          <a:noFill/>
          <a:ln>
            <a:noFill/>
          </a:ln>
        </p:spPr>
        <p:txBody>
          <a:bodyPr wrap="square" rtlCol="0">
            <a:spAutoFit/>
          </a:bodyPr>
          <a:lstStyle/>
          <a:p>
            <a:pPr algn="ctr"/>
            <a:r>
              <a:rPr lang="ca-ES" sz="1000" b="1" i="1" dirty="0"/>
              <a:t>Resposta </a:t>
            </a:r>
            <a:r>
              <a:rPr lang="ca-ES" sz="1000" b="1" i="1" dirty="0" err="1"/>
              <a:t>psicosanitària</a:t>
            </a:r>
            <a:endParaRPr lang="ca-ES" sz="1000" b="1" i="1" dirty="0"/>
          </a:p>
        </p:txBody>
      </p:sp>
      <p:sp>
        <p:nvSpPr>
          <p:cNvPr id="5" name="4 CuadroTexto"/>
          <p:cNvSpPr txBox="1"/>
          <p:nvPr/>
        </p:nvSpPr>
        <p:spPr>
          <a:xfrm>
            <a:off x="805891" y="1657553"/>
            <a:ext cx="2185614" cy="246221"/>
          </a:xfrm>
          <a:prstGeom prst="rect">
            <a:avLst/>
          </a:prstGeom>
          <a:noFill/>
          <a:ln>
            <a:noFill/>
          </a:ln>
        </p:spPr>
        <p:txBody>
          <a:bodyPr wrap="square" rtlCol="0">
            <a:spAutoFit/>
          </a:bodyPr>
          <a:lstStyle/>
          <a:p>
            <a:pPr algn="ctr"/>
            <a:r>
              <a:rPr lang="ca-ES" sz="1000" b="1" i="1" dirty="0">
                <a:solidFill>
                  <a:schemeClr val="accent4">
                    <a:lumMod val="75000"/>
                  </a:schemeClr>
                </a:solidFill>
              </a:rPr>
              <a:t>Resposta psicosocial</a:t>
            </a:r>
          </a:p>
        </p:txBody>
      </p:sp>
      <p:sp>
        <p:nvSpPr>
          <p:cNvPr id="6" name="5 CuadroTexto"/>
          <p:cNvSpPr txBox="1"/>
          <p:nvPr/>
        </p:nvSpPr>
        <p:spPr>
          <a:xfrm>
            <a:off x="6180698" y="1657553"/>
            <a:ext cx="2261518" cy="246222"/>
          </a:xfrm>
          <a:prstGeom prst="rect">
            <a:avLst/>
          </a:prstGeom>
          <a:noFill/>
          <a:ln w="28575">
            <a:noFill/>
          </a:ln>
        </p:spPr>
        <p:txBody>
          <a:bodyPr wrap="square" rtlCol="0">
            <a:spAutoFit/>
          </a:bodyPr>
          <a:lstStyle/>
          <a:p>
            <a:pPr algn="ctr"/>
            <a:r>
              <a:rPr lang="ca-ES" sz="1000" b="1" i="1" dirty="0">
                <a:solidFill>
                  <a:schemeClr val="accent5">
                    <a:lumMod val="75000"/>
                  </a:schemeClr>
                </a:solidFill>
              </a:rPr>
              <a:t>Resposta </a:t>
            </a:r>
            <a:r>
              <a:rPr lang="ca-ES" sz="1000" b="1" i="1" dirty="0" err="1">
                <a:solidFill>
                  <a:schemeClr val="accent5">
                    <a:lumMod val="75000"/>
                  </a:schemeClr>
                </a:solidFill>
              </a:rPr>
              <a:t>psicocomunitària</a:t>
            </a:r>
            <a:endParaRPr lang="ca-ES" sz="1000" b="1" i="1" dirty="0">
              <a:solidFill>
                <a:schemeClr val="accent5">
                  <a:lumMod val="75000"/>
                </a:schemeClr>
              </a:solidFill>
            </a:endParaRPr>
          </a:p>
        </p:txBody>
      </p:sp>
      <p:sp>
        <p:nvSpPr>
          <p:cNvPr id="7" name="6 Rectángulo"/>
          <p:cNvSpPr/>
          <p:nvPr/>
        </p:nvSpPr>
        <p:spPr>
          <a:xfrm>
            <a:off x="822393" y="1903775"/>
            <a:ext cx="2152610" cy="3653227"/>
          </a:xfrm>
          <a:prstGeom prst="rect">
            <a:avLst/>
          </a:prstGeom>
          <a:noFill/>
          <a:ln>
            <a:solidFill>
              <a:schemeClr val="accent4">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Rectángulo"/>
          <p:cNvSpPr/>
          <p:nvPr/>
        </p:nvSpPr>
        <p:spPr>
          <a:xfrm>
            <a:off x="3302872" y="1910103"/>
            <a:ext cx="2514973" cy="364689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Rectángulo"/>
          <p:cNvSpPr/>
          <p:nvPr/>
        </p:nvSpPr>
        <p:spPr>
          <a:xfrm>
            <a:off x="6183249" y="1910103"/>
            <a:ext cx="2261518" cy="3646899"/>
          </a:xfrm>
          <a:prstGeom prst="rect">
            <a:avLst/>
          </a:prstGeom>
          <a:noFill/>
          <a:ln>
            <a:solidFill>
              <a:schemeClr val="accent5">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0" name="9 Conector angular"/>
          <p:cNvCxnSpPr>
            <a:stCxn id="26" idx="3"/>
            <a:endCxn id="50" idx="1"/>
          </p:cNvCxnSpPr>
          <p:nvPr/>
        </p:nvCxnSpPr>
        <p:spPr>
          <a:xfrm flipV="1">
            <a:off x="4167959" y="3413570"/>
            <a:ext cx="2664020" cy="1806013"/>
          </a:xfrm>
          <a:prstGeom prst="bentConnector3">
            <a:avLst>
              <a:gd name="adj1" fmla="val 5525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10 Conector angular"/>
          <p:cNvCxnSpPr>
            <a:stCxn id="15" idx="3"/>
            <a:endCxn id="62" idx="0"/>
          </p:cNvCxnSpPr>
          <p:nvPr/>
        </p:nvCxnSpPr>
        <p:spPr>
          <a:xfrm>
            <a:off x="3303933" y="3237585"/>
            <a:ext cx="1708149" cy="699218"/>
          </a:xfrm>
          <a:prstGeom prst="bentConnector2">
            <a:avLst/>
          </a:prstGeom>
          <a:ln>
            <a:solidFill>
              <a:schemeClr val="accent5">
                <a:lumMod val="60000"/>
                <a:lumOff val="4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4" descr="logo Sant Pere Claver - Fundació Sanità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921" y="4059918"/>
            <a:ext cx="709142" cy="153731"/>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3" name="12 Conector angular"/>
          <p:cNvCxnSpPr>
            <a:stCxn id="18" idx="2"/>
            <a:endCxn id="12" idx="1"/>
          </p:cNvCxnSpPr>
          <p:nvPr/>
        </p:nvCxnSpPr>
        <p:spPr>
          <a:xfrm rot="16200000" flipH="1">
            <a:off x="3204827" y="3813689"/>
            <a:ext cx="221291" cy="424898"/>
          </a:xfrm>
          <a:prstGeom prst="bentConnector2">
            <a:avLst/>
          </a:prstGeom>
          <a:ln>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13 Grupo"/>
          <p:cNvGrpSpPr/>
          <p:nvPr/>
        </p:nvGrpSpPr>
        <p:grpSpPr>
          <a:xfrm>
            <a:off x="2741376" y="3105948"/>
            <a:ext cx="755337" cy="263273"/>
            <a:chOff x="3368235" y="3949827"/>
            <a:chExt cx="755337" cy="263273"/>
          </a:xfrm>
        </p:grpSpPr>
        <p:sp>
          <p:nvSpPr>
            <p:cNvPr id="15" name="14 Decisión"/>
            <p:cNvSpPr/>
            <p:nvPr/>
          </p:nvSpPr>
          <p:spPr>
            <a:xfrm>
              <a:off x="3571197" y="3949827"/>
              <a:ext cx="359595" cy="263273"/>
            </a:xfrm>
            <a:prstGeom prst="flowChartDecision">
              <a:avLst/>
            </a:prstGeom>
            <a:solidFill>
              <a:schemeClr val="accent5">
                <a:lumMod val="60000"/>
                <a:lumOff val="4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15 CuadroTexto"/>
            <p:cNvSpPr txBox="1"/>
            <p:nvPr/>
          </p:nvSpPr>
          <p:spPr>
            <a:xfrm>
              <a:off x="3368235" y="3960993"/>
              <a:ext cx="755337" cy="215444"/>
            </a:xfrm>
            <a:prstGeom prst="rect">
              <a:avLst/>
            </a:prstGeom>
            <a:noFill/>
            <a:ln>
              <a:noFill/>
              <a:prstDash val="lgDashDot"/>
            </a:ln>
          </p:spPr>
          <p:txBody>
            <a:bodyPr wrap="square" rtlCol="0">
              <a:spAutoFit/>
            </a:bodyPr>
            <a:lstStyle/>
            <a:p>
              <a:pPr algn="ctr"/>
              <a:r>
                <a:rPr lang="ca-ES" sz="800" i="1" dirty="0"/>
                <a:t>Transferència</a:t>
              </a:r>
            </a:p>
          </p:txBody>
        </p:sp>
      </p:grpSp>
      <p:grpSp>
        <p:nvGrpSpPr>
          <p:cNvPr id="17" name="16 Grupo"/>
          <p:cNvGrpSpPr/>
          <p:nvPr/>
        </p:nvGrpSpPr>
        <p:grpSpPr>
          <a:xfrm>
            <a:off x="2720263" y="3652220"/>
            <a:ext cx="755337" cy="263273"/>
            <a:chOff x="3368235" y="3949827"/>
            <a:chExt cx="755337" cy="263273"/>
          </a:xfrm>
        </p:grpSpPr>
        <p:sp>
          <p:nvSpPr>
            <p:cNvPr id="18" name="17 Decisión"/>
            <p:cNvSpPr/>
            <p:nvPr/>
          </p:nvSpPr>
          <p:spPr>
            <a:xfrm>
              <a:off x="3571197" y="3949827"/>
              <a:ext cx="359595" cy="263273"/>
            </a:xfrm>
            <a:prstGeom prst="flowChartDecision">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18 CuadroTexto"/>
            <p:cNvSpPr txBox="1"/>
            <p:nvPr/>
          </p:nvSpPr>
          <p:spPr>
            <a:xfrm>
              <a:off x="3368235" y="3991276"/>
              <a:ext cx="755337" cy="215444"/>
            </a:xfrm>
            <a:prstGeom prst="rect">
              <a:avLst/>
            </a:prstGeom>
            <a:noFill/>
            <a:ln>
              <a:noFill/>
              <a:prstDash val="lgDashDot"/>
            </a:ln>
          </p:spPr>
          <p:txBody>
            <a:bodyPr wrap="square" rtlCol="0">
              <a:spAutoFit/>
            </a:bodyPr>
            <a:lstStyle/>
            <a:p>
              <a:pPr algn="ctr"/>
              <a:r>
                <a:rPr lang="ca-ES" sz="800" i="1" dirty="0"/>
                <a:t>Transferència</a:t>
              </a:r>
            </a:p>
          </p:txBody>
        </p:sp>
      </p:grpSp>
      <p:grpSp>
        <p:nvGrpSpPr>
          <p:cNvPr id="20" name="19 Grupo"/>
          <p:cNvGrpSpPr/>
          <p:nvPr/>
        </p:nvGrpSpPr>
        <p:grpSpPr>
          <a:xfrm>
            <a:off x="2719388" y="4513123"/>
            <a:ext cx="755337" cy="263273"/>
            <a:chOff x="3358338" y="3949827"/>
            <a:chExt cx="755337" cy="263273"/>
          </a:xfrm>
        </p:grpSpPr>
        <p:sp>
          <p:nvSpPr>
            <p:cNvPr id="21" name="20 Decisión"/>
            <p:cNvSpPr/>
            <p:nvPr/>
          </p:nvSpPr>
          <p:spPr>
            <a:xfrm>
              <a:off x="3571197" y="3949827"/>
              <a:ext cx="359595" cy="263273"/>
            </a:xfrm>
            <a:prstGeom prst="flowChartDecision">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21 CuadroTexto"/>
            <p:cNvSpPr txBox="1"/>
            <p:nvPr/>
          </p:nvSpPr>
          <p:spPr>
            <a:xfrm>
              <a:off x="3358338" y="3973742"/>
              <a:ext cx="755337" cy="215444"/>
            </a:xfrm>
            <a:prstGeom prst="rect">
              <a:avLst/>
            </a:prstGeom>
            <a:noFill/>
            <a:ln>
              <a:noFill/>
              <a:prstDash val="lgDashDot"/>
            </a:ln>
          </p:spPr>
          <p:txBody>
            <a:bodyPr wrap="square" rtlCol="0">
              <a:spAutoFit/>
            </a:bodyPr>
            <a:lstStyle/>
            <a:p>
              <a:pPr algn="ctr"/>
              <a:r>
                <a:rPr lang="ca-ES" sz="800" i="1" dirty="0"/>
                <a:t>Transferència</a:t>
              </a:r>
            </a:p>
          </p:txBody>
        </p:sp>
      </p:grpSp>
      <p:grpSp>
        <p:nvGrpSpPr>
          <p:cNvPr id="23" name="22 Grupo"/>
          <p:cNvGrpSpPr/>
          <p:nvPr/>
        </p:nvGrpSpPr>
        <p:grpSpPr>
          <a:xfrm>
            <a:off x="2681709" y="5102976"/>
            <a:ext cx="863030" cy="263273"/>
            <a:chOff x="3320031" y="3949827"/>
            <a:chExt cx="863030" cy="263273"/>
          </a:xfrm>
        </p:grpSpPr>
        <p:sp>
          <p:nvSpPr>
            <p:cNvPr id="24" name="23 Decisión"/>
            <p:cNvSpPr/>
            <p:nvPr/>
          </p:nvSpPr>
          <p:spPr>
            <a:xfrm>
              <a:off x="3571197" y="3949827"/>
              <a:ext cx="359595" cy="263273"/>
            </a:xfrm>
            <a:prstGeom prst="flowChartDecision">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24 CuadroTexto"/>
            <p:cNvSpPr txBox="1"/>
            <p:nvPr/>
          </p:nvSpPr>
          <p:spPr>
            <a:xfrm>
              <a:off x="3320031" y="3973741"/>
              <a:ext cx="863030" cy="215444"/>
            </a:xfrm>
            <a:prstGeom prst="rect">
              <a:avLst/>
            </a:prstGeom>
            <a:noFill/>
            <a:ln>
              <a:noFill/>
              <a:prstDash val="lgDashDot"/>
            </a:ln>
          </p:spPr>
          <p:txBody>
            <a:bodyPr wrap="square" rtlCol="0">
              <a:spAutoFit/>
            </a:bodyPr>
            <a:lstStyle/>
            <a:p>
              <a:pPr algn="ctr"/>
              <a:r>
                <a:rPr lang="ca-ES" sz="800" i="1" dirty="0"/>
                <a:t>Transferència</a:t>
              </a:r>
            </a:p>
          </p:txBody>
        </p:sp>
      </p:grpSp>
      <p:pic>
        <p:nvPicPr>
          <p:cNvPr id="26" name="Picture 2" descr="Resultat d'imatges de UTCCB U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779" y="5084103"/>
            <a:ext cx="407180" cy="27096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26 Conector angular"/>
          <p:cNvCxnSpPr>
            <a:stCxn id="24" idx="3"/>
            <a:endCxn id="26" idx="1"/>
          </p:cNvCxnSpPr>
          <p:nvPr/>
        </p:nvCxnSpPr>
        <p:spPr>
          <a:xfrm flipV="1">
            <a:off x="3292470" y="5219583"/>
            <a:ext cx="468309" cy="15030"/>
          </a:xfrm>
          <a:prstGeom prst="bentConnector3">
            <a:avLst>
              <a:gd name="adj1" fmla="val 5000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21" idx="0"/>
            <a:endCxn id="12" idx="1"/>
          </p:cNvCxnSpPr>
          <p:nvPr/>
        </p:nvCxnSpPr>
        <p:spPr>
          <a:xfrm rot="5400000" flipH="1" flipV="1">
            <a:off x="3131814" y="4117016"/>
            <a:ext cx="376339" cy="415876"/>
          </a:xfrm>
          <a:prstGeom prst="bentConnector2">
            <a:avLst/>
          </a:prstGeom>
          <a:ln>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6681431" y="4673086"/>
            <a:ext cx="757695" cy="646331"/>
          </a:xfrm>
          <a:prstGeom prst="rect">
            <a:avLst/>
          </a:prstGeom>
          <a:solidFill>
            <a:schemeClr val="bg2">
              <a:lumMod val="90000"/>
            </a:schemeClr>
          </a:solidFill>
          <a:ln>
            <a:noFill/>
          </a:ln>
        </p:spPr>
        <p:txBody>
          <a:bodyPr vert="horz" wrap="square" rtlCol="0">
            <a:spAutoFit/>
          </a:bodyPr>
          <a:lstStyle/>
          <a:p>
            <a:r>
              <a:rPr lang="ca-ES" sz="900" b="1" dirty="0"/>
              <a:t>Seguiment</a:t>
            </a:r>
          </a:p>
          <a:p>
            <a:pPr marL="82550" indent="-82550">
              <a:buFont typeface="Arial" panose="020B0604020202020204" pitchFamily="34" charset="0"/>
              <a:buChar char="•"/>
            </a:pPr>
            <a:r>
              <a:rPr lang="ca-ES" sz="900" dirty="0"/>
              <a:t>6 mesos</a:t>
            </a:r>
          </a:p>
          <a:p>
            <a:pPr marL="82550" indent="-82550">
              <a:buFont typeface="Arial" panose="020B0604020202020204" pitchFamily="34" charset="0"/>
              <a:buChar char="•"/>
            </a:pPr>
            <a:r>
              <a:rPr lang="ca-ES" sz="900" dirty="0"/>
              <a:t>Malalts</a:t>
            </a:r>
          </a:p>
          <a:p>
            <a:pPr marL="82550" indent="-82550">
              <a:buFont typeface="Arial" panose="020B0604020202020204" pitchFamily="34" charset="0"/>
              <a:buChar char="•"/>
            </a:pPr>
            <a:r>
              <a:rPr lang="ca-ES" sz="900" dirty="0"/>
              <a:t>Risc mig</a:t>
            </a:r>
          </a:p>
        </p:txBody>
      </p:sp>
      <p:sp>
        <p:nvSpPr>
          <p:cNvPr id="30" name="29 CuadroTexto"/>
          <p:cNvSpPr txBox="1"/>
          <p:nvPr/>
        </p:nvSpPr>
        <p:spPr>
          <a:xfrm>
            <a:off x="6613591" y="1945475"/>
            <a:ext cx="1494055" cy="215444"/>
          </a:xfrm>
          <a:prstGeom prst="rect">
            <a:avLst/>
          </a:prstGeom>
          <a:noFill/>
          <a:ln>
            <a:noFill/>
          </a:ln>
        </p:spPr>
        <p:txBody>
          <a:bodyPr wrap="square" rtlCol="0">
            <a:spAutoFit/>
          </a:bodyPr>
          <a:lstStyle/>
          <a:p>
            <a:pPr algn="ctr"/>
            <a:r>
              <a:rPr lang="ca-ES" sz="800" i="1" dirty="0">
                <a:solidFill>
                  <a:srgbClr val="FF0000"/>
                </a:solidFill>
              </a:rPr>
              <a:t>Trastorn estrès posttraumàtic</a:t>
            </a:r>
          </a:p>
        </p:txBody>
      </p:sp>
      <p:sp>
        <p:nvSpPr>
          <p:cNvPr id="31" name="160 CuadroTexto"/>
          <p:cNvSpPr txBox="1"/>
          <p:nvPr/>
        </p:nvSpPr>
        <p:spPr>
          <a:xfrm>
            <a:off x="7696326" y="3672868"/>
            <a:ext cx="693584" cy="507831"/>
          </a:xfrm>
          <a:prstGeom prst="rect">
            <a:avLst/>
          </a:prstGeom>
          <a:solidFill>
            <a:schemeClr val="bg2">
              <a:lumMod val="90000"/>
            </a:schemeClr>
          </a:solidFill>
          <a:ln>
            <a:noFill/>
          </a:ln>
        </p:spPr>
        <p:txBody>
          <a:bodyPr vert="horz" wrap="square" rtlCol="0">
            <a:spAutoFit/>
          </a:bodyPr>
          <a:lstStyle/>
          <a:p>
            <a:r>
              <a:rPr lang="ca-ES" sz="900" b="1" dirty="0"/>
              <a:t>Assessoria</a:t>
            </a:r>
          </a:p>
          <a:p>
            <a:pPr marL="82550" indent="-82550">
              <a:buFont typeface="Arial" panose="020B0604020202020204" pitchFamily="34" charset="0"/>
              <a:buChar char="•"/>
            </a:pPr>
            <a:r>
              <a:rPr lang="ca-ES" sz="900" dirty="0"/>
              <a:t>6 mesos</a:t>
            </a:r>
          </a:p>
          <a:p>
            <a:pPr marL="82550" indent="-82550">
              <a:buFont typeface="Arial" panose="020B0604020202020204" pitchFamily="34" charset="0"/>
              <a:buChar char="•"/>
            </a:pPr>
            <a:r>
              <a:rPr lang="ca-ES" sz="900" dirty="0"/>
              <a:t>Alt risc</a:t>
            </a:r>
          </a:p>
        </p:txBody>
      </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6953" y="5686836"/>
            <a:ext cx="440506" cy="3722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33 CuadroTexto"/>
          <p:cNvSpPr txBox="1"/>
          <p:nvPr/>
        </p:nvSpPr>
        <p:spPr>
          <a:xfrm>
            <a:off x="2280241" y="4306205"/>
            <a:ext cx="715271" cy="338554"/>
          </a:xfrm>
          <a:prstGeom prst="rect">
            <a:avLst/>
          </a:prstGeom>
          <a:noFill/>
          <a:ln>
            <a:noFill/>
          </a:ln>
        </p:spPr>
        <p:txBody>
          <a:bodyPr wrap="square" rtlCol="0">
            <a:spAutoFit/>
          </a:bodyPr>
          <a:lstStyle/>
          <a:p>
            <a:pPr algn="ctr"/>
            <a:r>
              <a:rPr lang="ca-ES" sz="800" i="1" dirty="0">
                <a:solidFill>
                  <a:srgbClr val="FF0000"/>
                </a:solidFill>
              </a:rPr>
              <a:t>Trauma psíquic agut</a:t>
            </a:r>
          </a:p>
        </p:txBody>
      </p:sp>
      <p:sp>
        <p:nvSpPr>
          <p:cNvPr id="35" name="34 CuadroTexto"/>
          <p:cNvSpPr txBox="1"/>
          <p:nvPr/>
        </p:nvSpPr>
        <p:spPr>
          <a:xfrm>
            <a:off x="2139163" y="3032209"/>
            <a:ext cx="820113" cy="338554"/>
          </a:xfrm>
          <a:prstGeom prst="rect">
            <a:avLst/>
          </a:prstGeom>
          <a:noFill/>
          <a:ln>
            <a:noFill/>
          </a:ln>
        </p:spPr>
        <p:txBody>
          <a:bodyPr wrap="square" rtlCol="0">
            <a:spAutoFit/>
          </a:bodyPr>
          <a:lstStyle/>
          <a:p>
            <a:pPr algn="ctr"/>
            <a:r>
              <a:rPr lang="ca-ES" sz="800" i="1" dirty="0">
                <a:solidFill>
                  <a:srgbClr val="FF0000"/>
                </a:solidFill>
              </a:rPr>
              <a:t>Psicopatologia greu</a:t>
            </a:r>
          </a:p>
        </p:txBody>
      </p:sp>
      <p:sp>
        <p:nvSpPr>
          <p:cNvPr id="36" name="35 CuadroTexto"/>
          <p:cNvSpPr txBox="1"/>
          <p:nvPr/>
        </p:nvSpPr>
        <p:spPr>
          <a:xfrm>
            <a:off x="2210068" y="3588230"/>
            <a:ext cx="699045" cy="338554"/>
          </a:xfrm>
          <a:prstGeom prst="rect">
            <a:avLst/>
          </a:prstGeom>
          <a:noFill/>
          <a:ln>
            <a:noFill/>
          </a:ln>
        </p:spPr>
        <p:txBody>
          <a:bodyPr wrap="square" rtlCol="0">
            <a:spAutoFit/>
          </a:bodyPr>
          <a:lstStyle/>
          <a:p>
            <a:pPr algn="ctr"/>
            <a:r>
              <a:rPr lang="ca-ES" sz="800" i="1" dirty="0">
                <a:solidFill>
                  <a:srgbClr val="FF0000"/>
                </a:solidFill>
              </a:rPr>
              <a:t>Trauma psíquic agut</a:t>
            </a:r>
          </a:p>
        </p:txBody>
      </p:sp>
      <p:sp>
        <p:nvSpPr>
          <p:cNvPr id="37" name="36 CuadroTexto"/>
          <p:cNvSpPr txBox="1"/>
          <p:nvPr/>
        </p:nvSpPr>
        <p:spPr>
          <a:xfrm>
            <a:off x="2230594" y="4880492"/>
            <a:ext cx="772340" cy="338554"/>
          </a:xfrm>
          <a:prstGeom prst="rect">
            <a:avLst/>
          </a:prstGeom>
          <a:noFill/>
          <a:ln>
            <a:noFill/>
          </a:ln>
        </p:spPr>
        <p:txBody>
          <a:bodyPr wrap="square" rtlCol="0">
            <a:spAutoFit/>
          </a:bodyPr>
          <a:lstStyle/>
          <a:p>
            <a:pPr algn="ctr"/>
            <a:r>
              <a:rPr lang="ca-ES" sz="800" i="1" dirty="0">
                <a:solidFill>
                  <a:srgbClr val="FF0000"/>
                </a:solidFill>
              </a:rPr>
              <a:t>Estrès posttraumàtic</a:t>
            </a:r>
          </a:p>
        </p:txBody>
      </p:sp>
      <p:pic>
        <p:nvPicPr>
          <p:cNvPr id="3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27" y="3166595"/>
            <a:ext cx="409662" cy="26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980" y="4594375"/>
            <a:ext cx="409662" cy="26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2636847" y="5792655"/>
            <a:ext cx="355037" cy="215444"/>
          </a:xfrm>
          <a:prstGeom prst="rect">
            <a:avLst/>
          </a:prstGeom>
          <a:noFill/>
        </p:spPr>
        <p:txBody>
          <a:bodyPr wrap="square" rtlCol="0">
            <a:spAutoFit/>
          </a:bodyPr>
          <a:lstStyle/>
          <a:p>
            <a:r>
              <a:rPr lang="ca-ES" sz="800" dirty="0"/>
              <a:t>CAT</a:t>
            </a:r>
          </a:p>
        </p:txBody>
      </p:sp>
      <p:sp>
        <p:nvSpPr>
          <p:cNvPr id="41" name="40 CuadroTexto"/>
          <p:cNvSpPr txBox="1"/>
          <p:nvPr/>
        </p:nvSpPr>
        <p:spPr>
          <a:xfrm>
            <a:off x="2109414" y="5581329"/>
            <a:ext cx="243695" cy="369332"/>
          </a:xfrm>
          <a:prstGeom prst="rect">
            <a:avLst/>
          </a:prstGeom>
          <a:noFill/>
        </p:spPr>
        <p:txBody>
          <a:bodyPr wrap="square" rtlCol="0">
            <a:spAutoFit/>
          </a:bodyPr>
          <a:lstStyle/>
          <a:p>
            <a:r>
              <a:rPr lang="ca-ES" dirty="0"/>
              <a:t>*</a:t>
            </a:r>
          </a:p>
        </p:txBody>
      </p:sp>
      <p:pic>
        <p:nvPicPr>
          <p:cNvPr id="4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759" y="5011220"/>
            <a:ext cx="444809" cy="24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7180" y="5020049"/>
            <a:ext cx="252087" cy="25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221 Conector angular"/>
          <p:cNvCxnSpPr>
            <a:cxnSpLocks/>
            <a:stCxn id="47" idx="3"/>
            <a:endCxn id="73" idx="1"/>
          </p:cNvCxnSpPr>
          <p:nvPr/>
        </p:nvCxnSpPr>
        <p:spPr>
          <a:xfrm>
            <a:off x="2614635" y="2300578"/>
            <a:ext cx="3232175" cy="242097"/>
          </a:xfrm>
          <a:prstGeom prst="bentConnector3">
            <a:avLst>
              <a:gd name="adj1" fmla="val 7083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6" name="Agrupa 228"/>
          <p:cNvGrpSpPr/>
          <p:nvPr/>
        </p:nvGrpSpPr>
        <p:grpSpPr>
          <a:xfrm>
            <a:off x="1619094" y="2146972"/>
            <a:ext cx="995541" cy="369332"/>
            <a:chOff x="2187364" y="3173480"/>
            <a:chExt cx="995541" cy="369332"/>
          </a:xfrm>
        </p:grpSpPr>
        <p:pic>
          <p:nvPicPr>
            <p:cNvPr id="4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985" y="3216626"/>
              <a:ext cx="220920" cy="22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QuadreDeText 12"/>
            <p:cNvSpPr txBox="1"/>
            <p:nvPr/>
          </p:nvSpPr>
          <p:spPr>
            <a:xfrm>
              <a:off x="2187364" y="3173480"/>
              <a:ext cx="864096" cy="369332"/>
            </a:xfrm>
            <a:prstGeom prst="rect">
              <a:avLst/>
            </a:prstGeom>
            <a:noFill/>
          </p:spPr>
          <p:txBody>
            <a:bodyPr wrap="square" rtlCol="0">
              <a:spAutoFit/>
            </a:bodyPr>
            <a:lstStyle/>
            <a:p>
              <a:pPr algn="ctr"/>
              <a:r>
                <a:rPr lang="ca-ES" sz="900" dirty="0"/>
                <a:t>Departament Justícia</a:t>
              </a:r>
            </a:p>
          </p:txBody>
        </p:sp>
      </p:grpSp>
      <p:sp>
        <p:nvSpPr>
          <p:cNvPr id="49" name="48 CuadroTexto"/>
          <p:cNvSpPr txBox="1"/>
          <p:nvPr/>
        </p:nvSpPr>
        <p:spPr>
          <a:xfrm>
            <a:off x="6729063" y="4254889"/>
            <a:ext cx="854601" cy="369332"/>
          </a:xfrm>
          <a:prstGeom prst="rect">
            <a:avLst/>
          </a:prstGeom>
          <a:noFill/>
          <a:ln>
            <a:solidFill>
              <a:schemeClr val="tx1"/>
            </a:solidFill>
          </a:ln>
        </p:spPr>
        <p:txBody>
          <a:bodyPr wrap="square" rtlCol="0">
            <a:spAutoFit/>
          </a:bodyPr>
          <a:lstStyle/>
          <a:p>
            <a:pPr algn="ctr"/>
            <a:r>
              <a:rPr lang="ca-ES" sz="900" dirty="0"/>
              <a:t>Salut mental ambulatòria</a:t>
            </a:r>
          </a:p>
        </p:txBody>
      </p:sp>
      <p:sp>
        <p:nvSpPr>
          <p:cNvPr id="50" name="49 CuadroTexto"/>
          <p:cNvSpPr txBox="1"/>
          <p:nvPr/>
        </p:nvSpPr>
        <p:spPr>
          <a:xfrm>
            <a:off x="6831979" y="3228904"/>
            <a:ext cx="624824" cy="369332"/>
          </a:xfrm>
          <a:prstGeom prst="rect">
            <a:avLst/>
          </a:prstGeom>
          <a:noFill/>
          <a:ln>
            <a:solidFill>
              <a:schemeClr val="tx1"/>
            </a:solidFill>
          </a:ln>
        </p:spPr>
        <p:txBody>
          <a:bodyPr wrap="square" rtlCol="0">
            <a:spAutoFit/>
          </a:bodyPr>
          <a:lstStyle/>
          <a:p>
            <a:pPr algn="ctr"/>
            <a:r>
              <a:rPr lang="ca-ES" sz="900" dirty="0"/>
              <a:t>Atenció primària</a:t>
            </a:r>
          </a:p>
        </p:txBody>
      </p:sp>
      <p:pic>
        <p:nvPicPr>
          <p:cNvPr id="51"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5727" y="2603777"/>
            <a:ext cx="298642" cy="22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 name="51 Conector angular"/>
          <p:cNvCxnSpPr>
            <a:cxnSpLocks/>
            <a:stCxn id="51" idx="3"/>
            <a:endCxn id="73" idx="1"/>
          </p:cNvCxnSpPr>
          <p:nvPr/>
        </p:nvCxnSpPr>
        <p:spPr>
          <a:xfrm flipV="1">
            <a:off x="3964369" y="2542675"/>
            <a:ext cx="1882441" cy="173961"/>
          </a:xfrm>
          <a:prstGeom prst="bentConnector3">
            <a:avLst>
              <a:gd name="adj1" fmla="val 5000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7175632" y="2514951"/>
            <a:ext cx="1048633" cy="507831"/>
          </a:xfrm>
          <a:prstGeom prst="rect">
            <a:avLst/>
          </a:prstGeom>
          <a:solidFill>
            <a:schemeClr val="bg2">
              <a:lumMod val="90000"/>
            </a:schemeClr>
          </a:solidFill>
          <a:ln>
            <a:noFill/>
          </a:ln>
        </p:spPr>
        <p:txBody>
          <a:bodyPr vert="horz" wrap="square" rtlCol="0">
            <a:spAutoFit/>
          </a:bodyPr>
          <a:lstStyle/>
          <a:p>
            <a:r>
              <a:rPr lang="ca-ES" sz="900" b="1" dirty="0"/>
              <a:t>Continuïtat</a:t>
            </a:r>
          </a:p>
          <a:p>
            <a:pPr marL="82550" indent="-82550">
              <a:buFont typeface="Arial" panose="020B0604020202020204" pitchFamily="34" charset="0"/>
              <a:buChar char="•"/>
            </a:pPr>
            <a:r>
              <a:rPr lang="ca-ES" sz="900" dirty="0"/>
              <a:t>Població general</a:t>
            </a:r>
          </a:p>
          <a:p>
            <a:pPr marL="82550" indent="-82550">
              <a:buFont typeface="Arial" panose="020B0604020202020204" pitchFamily="34" charset="0"/>
              <a:buChar char="•"/>
            </a:pPr>
            <a:r>
              <a:rPr lang="ca-ES" sz="900" dirty="0"/>
              <a:t>Triatge: baix risc</a:t>
            </a:r>
          </a:p>
        </p:txBody>
      </p:sp>
      <p:cxnSp>
        <p:nvCxnSpPr>
          <p:cNvPr id="54" name="53 Conector angular"/>
          <p:cNvCxnSpPr>
            <a:cxnSpLocks/>
            <a:stCxn id="62" idx="3"/>
            <a:endCxn id="49" idx="1"/>
          </p:cNvCxnSpPr>
          <p:nvPr/>
        </p:nvCxnSpPr>
        <p:spPr>
          <a:xfrm>
            <a:off x="5195219" y="4119941"/>
            <a:ext cx="1533844" cy="319614"/>
          </a:xfrm>
          <a:prstGeom prst="bentConnector3">
            <a:avLst>
              <a:gd name="adj1" fmla="val 53276"/>
            </a:avLst>
          </a:prstGeom>
          <a:ln>
            <a:solidFill>
              <a:schemeClr val="tx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54 Conector angular"/>
          <p:cNvCxnSpPr>
            <a:stCxn id="62" idx="3"/>
            <a:endCxn id="50" idx="1"/>
          </p:cNvCxnSpPr>
          <p:nvPr/>
        </p:nvCxnSpPr>
        <p:spPr>
          <a:xfrm flipV="1">
            <a:off x="5195219" y="3413570"/>
            <a:ext cx="1636760" cy="706371"/>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55 Conector angular"/>
          <p:cNvCxnSpPr>
            <a:stCxn id="50" idx="2"/>
            <a:endCxn id="49" idx="0"/>
          </p:cNvCxnSpPr>
          <p:nvPr/>
        </p:nvCxnSpPr>
        <p:spPr>
          <a:xfrm rot="16200000" flipH="1">
            <a:off x="6822051" y="3920575"/>
            <a:ext cx="656653" cy="11973"/>
          </a:xfrm>
          <a:prstGeom prst="bentConnector3">
            <a:avLst>
              <a:gd name="adj1" fmla="val 50000"/>
            </a:avLst>
          </a:prstGeom>
          <a:ln>
            <a:solidFill>
              <a:schemeClr val="tx1"/>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 name="Picture 2" descr="Resultat d'imatges de UTCCB U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465" y="3929737"/>
            <a:ext cx="407180" cy="27096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7994" y="3076388"/>
            <a:ext cx="219982" cy="23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3591" y="3743774"/>
            <a:ext cx="259885" cy="2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descr="http://www.e-debat.cat/FCIS_HCC/imgs/logo_cliente_3b.gif"/>
          <p:cNvPicPr>
            <a:picLocks noChangeAspect="1" noChangeArrowheads="1"/>
          </p:cNvPicPr>
          <p:nvPr/>
        </p:nvPicPr>
        <p:blipFill>
          <a:blip r:embed="rId12" cstate="print"/>
          <a:srcRect/>
          <a:stretch>
            <a:fillRect/>
          </a:stretch>
        </p:blipFill>
        <p:spPr bwMode="auto">
          <a:xfrm>
            <a:off x="5171424" y="3606405"/>
            <a:ext cx="295365" cy="222393"/>
          </a:xfrm>
          <a:prstGeom prst="rect">
            <a:avLst/>
          </a:prstGeom>
          <a:noFill/>
        </p:spPr>
      </p:pic>
      <p:pic>
        <p:nvPicPr>
          <p:cNvPr id="62"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8944" y="3936803"/>
            <a:ext cx="366275" cy="36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148 Conector angular"/>
          <p:cNvCxnSpPr>
            <a:cxnSpLocks/>
            <a:stCxn id="123" idx="3"/>
            <a:endCxn id="62" idx="1"/>
          </p:cNvCxnSpPr>
          <p:nvPr/>
        </p:nvCxnSpPr>
        <p:spPr>
          <a:xfrm>
            <a:off x="4076525" y="3712437"/>
            <a:ext cx="752419" cy="407504"/>
          </a:xfrm>
          <a:prstGeom prst="bentConnector3">
            <a:avLst>
              <a:gd name="adj1" fmla="val 50000"/>
            </a:avLst>
          </a:prstGeom>
          <a:ln>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161 CuadroTexto"/>
          <p:cNvSpPr txBox="1"/>
          <p:nvPr/>
        </p:nvSpPr>
        <p:spPr>
          <a:xfrm>
            <a:off x="1242209" y="4391505"/>
            <a:ext cx="1187644" cy="584775"/>
          </a:xfrm>
          <a:prstGeom prst="rect">
            <a:avLst/>
          </a:prstGeom>
          <a:solidFill>
            <a:schemeClr val="bg2">
              <a:lumMod val="90000"/>
            </a:schemeClr>
          </a:solidFill>
          <a:ln>
            <a:noFill/>
            <a:prstDash val="solid"/>
          </a:ln>
        </p:spPr>
        <p:txBody>
          <a:bodyPr vert="horz" wrap="square" rtlCol="0">
            <a:spAutoFit/>
          </a:bodyPr>
          <a:lstStyle/>
          <a:p>
            <a:r>
              <a:rPr lang="ca-ES" sz="800" b="1" dirty="0" err="1"/>
              <a:t>Postincident</a:t>
            </a:r>
            <a:endParaRPr lang="ca-ES" sz="800" b="1" dirty="0"/>
          </a:p>
          <a:p>
            <a:pPr marL="85725" indent="-85725">
              <a:buFont typeface="Arial" panose="020B0604020202020204" pitchFamily="34" charset="0"/>
              <a:buChar char="•"/>
            </a:pPr>
            <a:r>
              <a:rPr lang="ca-ES" sz="800" dirty="0"/>
              <a:t>&lt;24 – 72  h</a:t>
            </a:r>
          </a:p>
          <a:p>
            <a:pPr marL="82550" indent="-82550">
              <a:buFont typeface="Arial" panose="020B0604020202020204" pitchFamily="34" charset="0"/>
              <a:buChar char="•"/>
            </a:pPr>
            <a:r>
              <a:rPr lang="ca-ES" sz="800" dirty="0"/>
              <a:t>Afectats i intervinents</a:t>
            </a:r>
          </a:p>
          <a:p>
            <a:pPr marL="82550" indent="-82550">
              <a:buFont typeface="Arial" panose="020B0604020202020204" pitchFamily="34" charset="0"/>
              <a:buChar char="•"/>
            </a:pPr>
            <a:r>
              <a:rPr lang="ca-ES" sz="800" dirty="0"/>
              <a:t>Detecció individual</a:t>
            </a:r>
          </a:p>
        </p:txBody>
      </p:sp>
      <p:sp>
        <p:nvSpPr>
          <p:cNvPr id="65" name="123 CuadroTexto"/>
          <p:cNvSpPr txBox="1"/>
          <p:nvPr/>
        </p:nvSpPr>
        <p:spPr>
          <a:xfrm>
            <a:off x="1248522" y="3224075"/>
            <a:ext cx="972388" cy="584775"/>
          </a:xfrm>
          <a:prstGeom prst="rect">
            <a:avLst/>
          </a:prstGeom>
          <a:solidFill>
            <a:schemeClr val="bg2">
              <a:lumMod val="90000"/>
            </a:schemeClr>
          </a:solidFill>
          <a:ln>
            <a:noFill/>
          </a:ln>
        </p:spPr>
        <p:txBody>
          <a:bodyPr vert="horz" wrap="square" rtlCol="0">
            <a:spAutoFit/>
          </a:bodyPr>
          <a:lstStyle/>
          <a:p>
            <a:r>
              <a:rPr lang="ca-ES" sz="800" b="1" dirty="0"/>
              <a:t>Incident*</a:t>
            </a:r>
          </a:p>
          <a:p>
            <a:pPr marL="82550" indent="-82550">
              <a:buFont typeface="Arial" panose="020B0604020202020204" pitchFamily="34" charset="0"/>
              <a:buChar char="•"/>
            </a:pPr>
            <a:r>
              <a:rPr lang="ca-ES" sz="800" dirty="0"/>
              <a:t>START verds</a:t>
            </a:r>
          </a:p>
          <a:p>
            <a:pPr marL="82550" indent="-82550">
              <a:buFont typeface="Arial" panose="020B0604020202020204" pitchFamily="34" charset="0"/>
              <a:buChar char="•"/>
            </a:pPr>
            <a:r>
              <a:rPr lang="ca-ES" sz="800" dirty="0"/>
              <a:t>Sala familiars</a:t>
            </a:r>
          </a:p>
          <a:p>
            <a:pPr marL="82550" indent="-82550">
              <a:buFont typeface="Arial" panose="020B0604020202020204" pitchFamily="34" charset="0"/>
              <a:buChar char="•"/>
            </a:pPr>
            <a:r>
              <a:rPr lang="ca-ES" sz="800" dirty="0"/>
              <a:t>Terreny</a:t>
            </a:r>
          </a:p>
        </p:txBody>
      </p:sp>
      <p:pic>
        <p:nvPicPr>
          <p:cNvPr id="6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9928" y="3471927"/>
            <a:ext cx="237259" cy="17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024" y="3693942"/>
            <a:ext cx="332215" cy="170883"/>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69" name="234 CuadroTexto"/>
          <p:cNvSpPr txBox="1"/>
          <p:nvPr/>
        </p:nvSpPr>
        <p:spPr>
          <a:xfrm>
            <a:off x="3488939" y="5356060"/>
            <a:ext cx="863030" cy="215444"/>
          </a:xfrm>
          <a:prstGeom prst="rect">
            <a:avLst/>
          </a:prstGeom>
          <a:noFill/>
        </p:spPr>
        <p:txBody>
          <a:bodyPr wrap="square" rtlCol="0">
            <a:spAutoFit/>
          </a:bodyPr>
          <a:lstStyle/>
          <a:p>
            <a:pPr algn="ctr"/>
            <a:r>
              <a:rPr lang="ca-ES" sz="800" dirty="0">
                <a:solidFill>
                  <a:srgbClr val="FF0000"/>
                </a:solidFill>
              </a:rPr>
              <a:t>72 hores- 1 mes</a:t>
            </a:r>
          </a:p>
        </p:txBody>
      </p:sp>
      <p:pic>
        <p:nvPicPr>
          <p:cNvPr id="70"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4115" y="4335631"/>
            <a:ext cx="332215" cy="170883"/>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71" name="70 CuadroTexto"/>
          <p:cNvSpPr txBox="1"/>
          <p:nvPr/>
        </p:nvSpPr>
        <p:spPr>
          <a:xfrm>
            <a:off x="4527747" y="4299808"/>
            <a:ext cx="477597" cy="230832"/>
          </a:xfrm>
          <a:prstGeom prst="rect">
            <a:avLst/>
          </a:prstGeom>
          <a:solidFill>
            <a:schemeClr val="tx2">
              <a:lumMod val="60000"/>
              <a:lumOff val="40000"/>
            </a:schemeClr>
          </a:solidFill>
          <a:ln>
            <a:noFill/>
          </a:ln>
        </p:spPr>
        <p:txBody>
          <a:bodyPr wrap="square" rtlCol="0">
            <a:spAutoFit/>
          </a:bodyPr>
          <a:lstStyle/>
          <a:p>
            <a:pPr algn="ctr"/>
            <a:r>
              <a:rPr lang="ca-ES" sz="900" dirty="0"/>
              <a:t>CUAP</a:t>
            </a:r>
          </a:p>
        </p:txBody>
      </p:sp>
      <p:grpSp>
        <p:nvGrpSpPr>
          <p:cNvPr id="72" name="71 Grupo"/>
          <p:cNvGrpSpPr/>
          <p:nvPr/>
        </p:nvGrpSpPr>
        <p:grpSpPr>
          <a:xfrm>
            <a:off x="5577157" y="2411038"/>
            <a:ext cx="863030" cy="263273"/>
            <a:chOff x="3301544" y="3949827"/>
            <a:chExt cx="863030" cy="263273"/>
          </a:xfrm>
        </p:grpSpPr>
        <p:sp>
          <p:nvSpPr>
            <p:cNvPr id="73" name="72 Decisión"/>
            <p:cNvSpPr/>
            <p:nvPr/>
          </p:nvSpPr>
          <p:spPr>
            <a:xfrm>
              <a:off x="3571197" y="3949827"/>
              <a:ext cx="359595" cy="263273"/>
            </a:xfrm>
            <a:prstGeom prst="flowChartDecision">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4" name="73 CuadroTexto"/>
            <p:cNvSpPr txBox="1"/>
            <p:nvPr/>
          </p:nvSpPr>
          <p:spPr>
            <a:xfrm>
              <a:off x="3301544" y="3955752"/>
              <a:ext cx="863030" cy="215444"/>
            </a:xfrm>
            <a:prstGeom prst="rect">
              <a:avLst/>
            </a:prstGeom>
            <a:noFill/>
            <a:ln>
              <a:noFill/>
              <a:prstDash val="lgDashDot"/>
            </a:ln>
          </p:spPr>
          <p:txBody>
            <a:bodyPr wrap="square" rtlCol="0">
              <a:spAutoFit/>
            </a:bodyPr>
            <a:lstStyle/>
            <a:p>
              <a:pPr algn="ctr"/>
              <a:r>
                <a:rPr lang="ca-ES" sz="800" i="1" dirty="0"/>
                <a:t>Continuïtat</a:t>
              </a:r>
            </a:p>
          </p:txBody>
        </p:sp>
      </p:grpSp>
      <p:grpSp>
        <p:nvGrpSpPr>
          <p:cNvPr id="75" name="74 Grupo"/>
          <p:cNvGrpSpPr/>
          <p:nvPr/>
        </p:nvGrpSpPr>
        <p:grpSpPr>
          <a:xfrm>
            <a:off x="5589211" y="3786742"/>
            <a:ext cx="863030" cy="263273"/>
            <a:chOff x="3301544" y="3949827"/>
            <a:chExt cx="863030" cy="263273"/>
          </a:xfrm>
        </p:grpSpPr>
        <p:sp>
          <p:nvSpPr>
            <p:cNvPr id="76" name="75 Decisión"/>
            <p:cNvSpPr/>
            <p:nvPr/>
          </p:nvSpPr>
          <p:spPr>
            <a:xfrm>
              <a:off x="3571197" y="3949827"/>
              <a:ext cx="359595" cy="263273"/>
            </a:xfrm>
            <a:prstGeom prst="flowChartDecision">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7" name="76 CuadroTexto"/>
            <p:cNvSpPr txBox="1"/>
            <p:nvPr/>
          </p:nvSpPr>
          <p:spPr>
            <a:xfrm>
              <a:off x="3301544" y="3975952"/>
              <a:ext cx="863030" cy="215444"/>
            </a:xfrm>
            <a:prstGeom prst="rect">
              <a:avLst/>
            </a:prstGeom>
            <a:noFill/>
            <a:ln>
              <a:noFill/>
              <a:prstDash val="lgDashDot"/>
            </a:ln>
          </p:spPr>
          <p:txBody>
            <a:bodyPr wrap="square" rtlCol="0">
              <a:spAutoFit/>
            </a:bodyPr>
            <a:lstStyle/>
            <a:p>
              <a:pPr algn="ctr"/>
              <a:r>
                <a:rPr lang="ca-ES" sz="800" i="1" dirty="0"/>
                <a:t>Continuïtat</a:t>
              </a:r>
            </a:p>
          </p:txBody>
        </p:sp>
      </p:grpSp>
      <p:pic>
        <p:nvPicPr>
          <p:cNvPr id="7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3128" y="2754010"/>
            <a:ext cx="219982" cy="23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40890" y="6317966"/>
            <a:ext cx="159943" cy="17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23 CuadroTexto"/>
          <p:cNvSpPr txBox="1"/>
          <p:nvPr/>
        </p:nvSpPr>
        <p:spPr>
          <a:xfrm>
            <a:off x="5528300" y="6326858"/>
            <a:ext cx="2359387" cy="215444"/>
          </a:xfrm>
          <a:prstGeom prst="rect">
            <a:avLst/>
          </a:prstGeom>
          <a:noFill/>
          <a:ln>
            <a:noFill/>
          </a:ln>
        </p:spPr>
        <p:txBody>
          <a:bodyPr wrap="square" rtlCol="0">
            <a:spAutoFit/>
          </a:bodyPr>
          <a:lstStyle/>
          <a:p>
            <a:r>
              <a:rPr lang="ca-ES" sz="800" dirty="0"/>
              <a:t>Qüestionari de Criteris de comportament TEA i TEPT</a:t>
            </a:r>
          </a:p>
        </p:txBody>
      </p:sp>
      <p:pic>
        <p:nvPicPr>
          <p:cNvPr id="8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11867" y="6519641"/>
            <a:ext cx="232865" cy="23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23 CuadroTexto"/>
          <p:cNvSpPr txBox="1"/>
          <p:nvPr/>
        </p:nvSpPr>
        <p:spPr>
          <a:xfrm>
            <a:off x="5545611" y="6566554"/>
            <a:ext cx="2359387" cy="215444"/>
          </a:xfrm>
          <a:prstGeom prst="rect">
            <a:avLst/>
          </a:prstGeom>
          <a:noFill/>
          <a:ln>
            <a:noFill/>
          </a:ln>
        </p:spPr>
        <p:txBody>
          <a:bodyPr wrap="square" rtlCol="0">
            <a:spAutoFit/>
          </a:bodyPr>
          <a:lstStyle/>
          <a:p>
            <a:r>
              <a:rPr lang="ca-ES" sz="800" dirty="0"/>
              <a:t>Criteris TEPT crònic</a:t>
            </a:r>
          </a:p>
        </p:txBody>
      </p:sp>
      <p:grpSp>
        <p:nvGrpSpPr>
          <p:cNvPr id="85" name="Agrupa 52"/>
          <p:cNvGrpSpPr/>
          <p:nvPr/>
        </p:nvGrpSpPr>
        <p:grpSpPr>
          <a:xfrm>
            <a:off x="4304595" y="5780209"/>
            <a:ext cx="366480" cy="654371"/>
            <a:chOff x="3456902" y="5289030"/>
            <a:chExt cx="366480" cy="654371"/>
          </a:xfrm>
        </p:grpSpPr>
        <p:pic>
          <p:nvPicPr>
            <p:cNvPr id="86" name="Picture 2" descr="Resultat d'imatges de institut municipal de serveis social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56902" y="5704714"/>
              <a:ext cx="360393" cy="238687"/>
            </a:xfrm>
            <a:prstGeom prst="rect">
              <a:avLst/>
            </a:prstGeom>
            <a:noFill/>
            <a:extLst>
              <a:ext uri="{909E8E84-426E-40DD-AFC4-6F175D3DCCD1}">
                <a14:hiddenFill xmlns:a14="http://schemas.microsoft.com/office/drawing/2010/main">
                  <a:solidFill>
                    <a:srgbClr val="FFFFFF"/>
                  </a:solidFill>
                </a14:hiddenFill>
              </a:ext>
            </a:extLst>
          </p:spPr>
        </p:pic>
        <p:sp>
          <p:nvSpPr>
            <p:cNvPr id="88" name="88 Decisión"/>
            <p:cNvSpPr/>
            <p:nvPr/>
          </p:nvSpPr>
          <p:spPr>
            <a:xfrm>
              <a:off x="3463787" y="5289030"/>
              <a:ext cx="359595" cy="263273"/>
            </a:xfrm>
            <a:prstGeom prst="flowChartDecision">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90" name="90 CuadroTexto"/>
          <p:cNvSpPr txBox="1"/>
          <p:nvPr/>
        </p:nvSpPr>
        <p:spPr>
          <a:xfrm>
            <a:off x="277411" y="287225"/>
            <a:ext cx="6650566" cy="338554"/>
          </a:xfrm>
          <a:prstGeom prst="rect">
            <a:avLst/>
          </a:prstGeom>
          <a:noFill/>
          <a:ln>
            <a:solidFill>
              <a:srgbClr val="FFFF00"/>
            </a:solidFill>
          </a:ln>
        </p:spPr>
        <p:txBody>
          <a:bodyPr wrap="square" rtlCol="0">
            <a:spAutoFit/>
          </a:bodyPr>
          <a:lstStyle/>
          <a:p>
            <a:pPr algn="ctr"/>
            <a:r>
              <a:rPr lang="ca-ES" sz="1600" b="1" dirty="0"/>
              <a:t>Intervenció psicològica IMA i </a:t>
            </a:r>
            <a:r>
              <a:rPr lang="ca-ES" sz="1600" b="1" dirty="0" err="1"/>
              <a:t>postIMA</a:t>
            </a:r>
            <a:r>
              <a:rPr lang="ca-ES" sz="1600" b="1" dirty="0"/>
              <a:t>, diagrama de resposta curt, mig, llarg</a:t>
            </a:r>
          </a:p>
        </p:txBody>
      </p:sp>
      <p:pic>
        <p:nvPicPr>
          <p:cNvPr id="91" name="Picture 2" descr="C:\Users\Delfí\Downloads\Logo IMV_BCN.jpg"/>
          <p:cNvPicPr/>
          <p:nvPr/>
        </p:nvPicPr>
        <p:blipFill>
          <a:blip r:embed="rId18" cstate="print"/>
          <a:srcRect/>
          <a:stretch>
            <a:fillRect/>
          </a:stretch>
        </p:blipFill>
        <p:spPr bwMode="auto">
          <a:xfrm>
            <a:off x="858110" y="1971569"/>
            <a:ext cx="433115" cy="395175"/>
          </a:xfrm>
          <a:prstGeom prst="rect">
            <a:avLst/>
          </a:prstGeom>
          <a:noFill/>
        </p:spPr>
      </p:pic>
      <p:sp>
        <p:nvSpPr>
          <p:cNvPr id="92" name="QuadreDeText 122"/>
          <p:cNvSpPr txBox="1"/>
          <p:nvPr/>
        </p:nvSpPr>
        <p:spPr>
          <a:xfrm>
            <a:off x="7156363" y="283006"/>
            <a:ext cx="1728192" cy="307777"/>
          </a:xfrm>
          <a:prstGeom prst="rect">
            <a:avLst/>
          </a:prstGeom>
          <a:noFill/>
          <a:ln>
            <a:solidFill>
              <a:srgbClr val="FFFF00"/>
            </a:solidFill>
          </a:ln>
        </p:spPr>
        <p:txBody>
          <a:bodyPr wrap="square" rtlCol="0">
            <a:spAutoFit/>
          </a:bodyPr>
          <a:lstStyle/>
          <a:p>
            <a:pPr algn="ctr"/>
            <a:r>
              <a:rPr lang="ca-ES" sz="1400" b="1" dirty="0"/>
              <a:t>‘Gran’ i ‘petit’ IMA</a:t>
            </a:r>
          </a:p>
        </p:txBody>
      </p:sp>
      <p:sp>
        <p:nvSpPr>
          <p:cNvPr id="94" name="94 Rectángulo redondeado"/>
          <p:cNvSpPr/>
          <p:nvPr/>
        </p:nvSpPr>
        <p:spPr>
          <a:xfrm>
            <a:off x="6469822" y="2104802"/>
            <a:ext cx="1768761" cy="26870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b="1" dirty="0">
                <a:solidFill>
                  <a:schemeClr val="tx1"/>
                </a:solidFill>
              </a:rPr>
              <a:t>Dispositiu IMV comunitari</a:t>
            </a:r>
          </a:p>
        </p:txBody>
      </p:sp>
      <p:pic>
        <p:nvPicPr>
          <p:cNvPr id="9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18554" y="3799049"/>
            <a:ext cx="202050" cy="2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91990" y="6341306"/>
            <a:ext cx="718687" cy="11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 descr="http://identitatcorporativa.gencat.cat/web/sites/identitatcorporativa/.content/Documentacio/descarregues/dpt/COLOR/Salut/em_v.jpg"/>
          <p:cNvPicPr>
            <a:picLocks noChangeAspect="1" noChangeArrowheads="1"/>
          </p:cNvPicPr>
          <p:nvPr/>
        </p:nvPicPr>
        <p:blipFill>
          <a:blip r:embed="rId21" cstate="print"/>
          <a:srcRect/>
          <a:stretch>
            <a:fillRect/>
          </a:stretch>
        </p:blipFill>
        <p:spPr bwMode="auto">
          <a:xfrm>
            <a:off x="6138263" y="1062577"/>
            <a:ext cx="476957" cy="235268"/>
          </a:xfrm>
          <a:prstGeom prst="rect">
            <a:avLst/>
          </a:prstGeom>
          <a:noFill/>
        </p:spPr>
      </p:pic>
      <p:pic>
        <p:nvPicPr>
          <p:cNvPr id="102"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36859" y="1373916"/>
            <a:ext cx="232599" cy="23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59367" y="1267324"/>
            <a:ext cx="1068642" cy="2331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261 CuadroTexto"/>
          <p:cNvSpPr txBox="1"/>
          <p:nvPr/>
        </p:nvSpPr>
        <p:spPr>
          <a:xfrm>
            <a:off x="819022" y="1141801"/>
            <a:ext cx="1015242" cy="507831"/>
          </a:xfrm>
          <a:prstGeom prst="rect">
            <a:avLst/>
          </a:prstGeom>
          <a:solidFill>
            <a:schemeClr val="bg2">
              <a:lumMod val="90000"/>
            </a:schemeClr>
          </a:solidFill>
          <a:ln>
            <a:solidFill>
              <a:schemeClr val="bg2">
                <a:lumMod val="90000"/>
              </a:schemeClr>
            </a:solidFill>
          </a:ln>
        </p:spPr>
        <p:txBody>
          <a:bodyPr wrap="square" rtlCol="0">
            <a:spAutoFit/>
          </a:bodyPr>
          <a:lstStyle/>
          <a:p>
            <a:r>
              <a:rPr lang="ca-ES" sz="900" b="1" dirty="0"/>
              <a:t>Anticipació</a:t>
            </a:r>
          </a:p>
          <a:p>
            <a:pPr marL="92075" indent="-92075">
              <a:buFont typeface="Arial" panose="020B0604020202020204" pitchFamily="34" charset="0"/>
              <a:buChar char="•"/>
            </a:pPr>
            <a:r>
              <a:rPr lang="ca-ES" sz="900" dirty="0"/>
              <a:t>Població general</a:t>
            </a:r>
          </a:p>
        </p:txBody>
      </p:sp>
      <p:sp>
        <p:nvSpPr>
          <p:cNvPr id="107" name="147 CuadroTexto"/>
          <p:cNvSpPr txBox="1"/>
          <p:nvPr/>
        </p:nvSpPr>
        <p:spPr>
          <a:xfrm>
            <a:off x="6708648" y="944158"/>
            <a:ext cx="1259777" cy="646331"/>
          </a:xfrm>
          <a:prstGeom prst="rect">
            <a:avLst/>
          </a:prstGeom>
          <a:solidFill>
            <a:schemeClr val="bg2">
              <a:lumMod val="90000"/>
            </a:schemeClr>
          </a:solidFill>
          <a:ln>
            <a:solidFill>
              <a:schemeClr val="bg2">
                <a:lumMod val="90000"/>
              </a:schemeClr>
            </a:solidFill>
          </a:ln>
        </p:spPr>
        <p:txBody>
          <a:bodyPr vert="horz" wrap="square" rtlCol="0">
            <a:spAutoFit/>
          </a:bodyPr>
          <a:lstStyle/>
          <a:p>
            <a:r>
              <a:rPr lang="ca-ES" sz="900" b="1" dirty="0"/>
              <a:t>Autoprotecció</a:t>
            </a:r>
          </a:p>
          <a:p>
            <a:pPr marL="171450" indent="-171450">
              <a:buFont typeface="Arial" panose="020B0604020202020204" pitchFamily="34" charset="0"/>
              <a:buChar char="•"/>
            </a:pPr>
            <a:r>
              <a:rPr lang="ca-ES" sz="900" dirty="0"/>
              <a:t>Població general</a:t>
            </a:r>
          </a:p>
          <a:p>
            <a:pPr marL="171450" indent="-171450">
              <a:buFont typeface="Arial" panose="020B0604020202020204" pitchFamily="34" charset="0"/>
              <a:buChar char="•"/>
            </a:pPr>
            <a:r>
              <a:rPr lang="ca-ES" sz="900" dirty="0"/>
              <a:t>Consell SEMES</a:t>
            </a:r>
          </a:p>
          <a:p>
            <a:pPr marL="171450" indent="-171450">
              <a:buFont typeface="Arial" panose="020B0604020202020204" pitchFamily="34" charset="0"/>
              <a:buChar char="•"/>
            </a:pPr>
            <a:r>
              <a:rPr lang="ca-ES" sz="900" dirty="0"/>
              <a:t>Consens </a:t>
            </a:r>
            <a:r>
              <a:rPr lang="ca-ES" sz="900" dirty="0" err="1"/>
              <a:t>Hattford</a:t>
            </a:r>
            <a:endParaRPr lang="ca-ES" sz="900" dirty="0"/>
          </a:p>
        </p:txBody>
      </p:sp>
      <p:pic>
        <p:nvPicPr>
          <p:cNvPr id="108"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19877" y="1330430"/>
            <a:ext cx="292130" cy="29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1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56184" y="1204694"/>
            <a:ext cx="239615" cy="3067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4 CuadroTexto"/>
          <p:cNvSpPr txBox="1"/>
          <p:nvPr/>
        </p:nvSpPr>
        <p:spPr>
          <a:xfrm>
            <a:off x="82772" y="6139315"/>
            <a:ext cx="1080120" cy="219651"/>
          </a:xfrm>
          <a:prstGeom prst="rect">
            <a:avLst/>
          </a:prstGeom>
          <a:solidFill>
            <a:schemeClr val="bg1">
              <a:lumMod val="85000"/>
            </a:schemeClr>
          </a:solidFill>
        </p:spPr>
        <p:txBody>
          <a:bodyPr wrap="square" rtlCol="0">
            <a:spAutoFit/>
          </a:bodyPr>
          <a:lstStyle/>
          <a:p>
            <a:pPr algn="ctr"/>
            <a:r>
              <a:rPr lang="ca-ES" sz="800" dirty="0"/>
              <a:t>Taula de Salut mental</a:t>
            </a:r>
          </a:p>
        </p:txBody>
      </p:sp>
      <p:pic>
        <p:nvPicPr>
          <p:cNvPr id="118" name="Picture 4" descr="Resultat d'imatges de ajuntament de barcelona"/>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78300" y="6080949"/>
            <a:ext cx="254126" cy="3302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48 Conector angular">
            <a:extLst>
              <a:ext uri="{FF2B5EF4-FFF2-40B4-BE49-F238E27FC236}">
                <a16:creationId xmlns:a16="http://schemas.microsoft.com/office/drawing/2014/main" id="{B21493B9-87B2-4758-AC6C-0F95440D4CAC}"/>
              </a:ext>
            </a:extLst>
          </p:cNvPr>
          <p:cNvCxnSpPr>
            <a:cxnSpLocks/>
            <a:stCxn id="12" idx="0"/>
            <a:endCxn id="123" idx="2"/>
          </p:cNvCxnSpPr>
          <p:nvPr/>
        </p:nvCxnSpPr>
        <p:spPr>
          <a:xfrm rot="5400000" flipH="1" flipV="1">
            <a:off x="3781688" y="3944878"/>
            <a:ext cx="215845" cy="14236"/>
          </a:xfrm>
          <a:prstGeom prst="bentConnector3">
            <a:avLst>
              <a:gd name="adj1" fmla="val 50000"/>
            </a:avLst>
          </a:prstGeom>
          <a:ln>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CuadroTexto 119">
            <a:extLst>
              <a:ext uri="{FF2B5EF4-FFF2-40B4-BE49-F238E27FC236}">
                <a16:creationId xmlns:a16="http://schemas.microsoft.com/office/drawing/2014/main" id="{710EF55F-FA26-4811-9BA6-44C184044B11}"/>
              </a:ext>
            </a:extLst>
          </p:cNvPr>
          <p:cNvSpPr txBox="1"/>
          <p:nvPr/>
        </p:nvSpPr>
        <p:spPr>
          <a:xfrm>
            <a:off x="3554863" y="4806339"/>
            <a:ext cx="743437" cy="338554"/>
          </a:xfrm>
          <a:prstGeom prst="rect">
            <a:avLst/>
          </a:prstGeom>
          <a:noFill/>
        </p:spPr>
        <p:txBody>
          <a:bodyPr wrap="square" rtlCol="0">
            <a:spAutoFit/>
          </a:bodyPr>
          <a:lstStyle/>
          <a:p>
            <a:pPr algn="ctr"/>
            <a:r>
              <a:rPr lang="ca-ES" sz="800" dirty="0"/>
              <a:t>Suport assistencial</a:t>
            </a:r>
          </a:p>
        </p:txBody>
      </p:sp>
      <p:sp>
        <p:nvSpPr>
          <p:cNvPr id="121" name="CuadroTexto 120">
            <a:extLst>
              <a:ext uri="{FF2B5EF4-FFF2-40B4-BE49-F238E27FC236}">
                <a16:creationId xmlns:a16="http://schemas.microsoft.com/office/drawing/2014/main" id="{A849E93E-49FD-41FB-9B86-729A659CD083}"/>
              </a:ext>
            </a:extLst>
          </p:cNvPr>
          <p:cNvSpPr txBox="1"/>
          <p:nvPr/>
        </p:nvSpPr>
        <p:spPr>
          <a:xfrm>
            <a:off x="7192490" y="3595799"/>
            <a:ext cx="512683" cy="338554"/>
          </a:xfrm>
          <a:prstGeom prst="rect">
            <a:avLst/>
          </a:prstGeom>
          <a:noFill/>
        </p:spPr>
        <p:txBody>
          <a:bodyPr wrap="square" rtlCol="0">
            <a:spAutoFit/>
          </a:bodyPr>
          <a:lstStyle/>
          <a:p>
            <a:pPr algn="ctr"/>
            <a:r>
              <a:rPr lang="ca-ES" sz="800" dirty="0"/>
              <a:t>Suport expert</a:t>
            </a:r>
          </a:p>
        </p:txBody>
      </p:sp>
      <p:grpSp>
        <p:nvGrpSpPr>
          <p:cNvPr id="122" name="19 Grupo">
            <a:extLst>
              <a:ext uri="{FF2B5EF4-FFF2-40B4-BE49-F238E27FC236}">
                <a16:creationId xmlns:a16="http://schemas.microsoft.com/office/drawing/2014/main" id="{9A5DA6C3-9CDD-47C8-8D7A-8479515811AA}"/>
              </a:ext>
            </a:extLst>
          </p:cNvPr>
          <p:cNvGrpSpPr/>
          <p:nvPr/>
        </p:nvGrpSpPr>
        <p:grpSpPr>
          <a:xfrm>
            <a:off x="3514049" y="3580800"/>
            <a:ext cx="755337" cy="263273"/>
            <a:chOff x="3368316" y="3949827"/>
            <a:chExt cx="755337" cy="263273"/>
          </a:xfrm>
        </p:grpSpPr>
        <p:sp>
          <p:nvSpPr>
            <p:cNvPr id="123" name="20 Decisión">
              <a:extLst>
                <a:ext uri="{FF2B5EF4-FFF2-40B4-BE49-F238E27FC236}">
                  <a16:creationId xmlns:a16="http://schemas.microsoft.com/office/drawing/2014/main" id="{92EF47DC-4E61-4FD5-B140-D601FA2EB851}"/>
                </a:ext>
              </a:extLst>
            </p:cNvPr>
            <p:cNvSpPr/>
            <p:nvPr/>
          </p:nvSpPr>
          <p:spPr>
            <a:xfrm>
              <a:off x="3571197" y="3949827"/>
              <a:ext cx="359595" cy="263273"/>
            </a:xfrm>
            <a:prstGeom prst="flowChartDecision">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4" name="21 CuadroTexto">
              <a:extLst>
                <a:ext uri="{FF2B5EF4-FFF2-40B4-BE49-F238E27FC236}">
                  <a16:creationId xmlns:a16="http://schemas.microsoft.com/office/drawing/2014/main" id="{3EC3B29D-9969-4B69-BA2E-B111ECA61A54}"/>
                </a:ext>
              </a:extLst>
            </p:cNvPr>
            <p:cNvSpPr txBox="1"/>
            <p:nvPr/>
          </p:nvSpPr>
          <p:spPr>
            <a:xfrm>
              <a:off x="3368316" y="3983465"/>
              <a:ext cx="755337" cy="215444"/>
            </a:xfrm>
            <a:prstGeom prst="rect">
              <a:avLst/>
            </a:prstGeom>
            <a:noFill/>
            <a:ln>
              <a:noFill/>
              <a:prstDash val="lgDashDot"/>
            </a:ln>
          </p:spPr>
          <p:txBody>
            <a:bodyPr wrap="square" rtlCol="0">
              <a:spAutoFit/>
            </a:bodyPr>
            <a:lstStyle/>
            <a:p>
              <a:pPr algn="ctr"/>
              <a:r>
                <a:rPr lang="ca-ES" sz="800" i="1" dirty="0"/>
                <a:t>Continuïtat</a:t>
              </a:r>
            </a:p>
          </p:txBody>
        </p:sp>
      </p:grpSp>
      <p:cxnSp>
        <p:nvCxnSpPr>
          <p:cNvPr id="126" name="148 Conector angular">
            <a:extLst>
              <a:ext uri="{FF2B5EF4-FFF2-40B4-BE49-F238E27FC236}">
                <a16:creationId xmlns:a16="http://schemas.microsoft.com/office/drawing/2014/main" id="{F00E7BD5-ACBE-4EF9-BD10-AC7BC433B113}"/>
              </a:ext>
            </a:extLst>
          </p:cNvPr>
          <p:cNvCxnSpPr>
            <a:cxnSpLocks/>
            <a:stCxn id="123" idx="0"/>
            <a:endCxn id="50" idx="1"/>
          </p:cNvCxnSpPr>
          <p:nvPr/>
        </p:nvCxnSpPr>
        <p:spPr>
          <a:xfrm rot="5400000" flipH="1" flipV="1">
            <a:off x="5280738" y="2029560"/>
            <a:ext cx="167230" cy="2935251"/>
          </a:xfrm>
          <a:prstGeom prst="bentConnector2">
            <a:avLst/>
          </a:prstGeom>
          <a:ln>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221 Conector angular">
            <a:extLst>
              <a:ext uri="{FF2B5EF4-FFF2-40B4-BE49-F238E27FC236}">
                <a16:creationId xmlns:a16="http://schemas.microsoft.com/office/drawing/2014/main" id="{7B99FA66-5311-40A2-B64C-009EE502E71E}"/>
              </a:ext>
            </a:extLst>
          </p:cNvPr>
          <p:cNvCxnSpPr>
            <a:cxnSpLocks/>
            <a:stCxn id="73" idx="3"/>
            <a:endCxn id="50" idx="0"/>
          </p:cNvCxnSpPr>
          <p:nvPr/>
        </p:nvCxnSpPr>
        <p:spPr>
          <a:xfrm>
            <a:off x="6206405" y="2542675"/>
            <a:ext cx="937986" cy="686229"/>
          </a:xfrm>
          <a:prstGeom prst="bentConnector2">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5" name="Imagen 144">
            <a:extLst>
              <a:ext uri="{FF2B5EF4-FFF2-40B4-BE49-F238E27FC236}">
                <a16:creationId xmlns:a16="http://schemas.microsoft.com/office/drawing/2014/main" id="{CAD6A3F1-4E8E-4705-A6AA-42D95F672743}"/>
              </a:ext>
            </a:extLst>
          </p:cNvPr>
          <p:cNvPicPr>
            <a:picLocks noChangeAspect="1"/>
          </p:cNvPicPr>
          <p:nvPr/>
        </p:nvPicPr>
        <p:blipFill>
          <a:blip r:embed="rId27"/>
          <a:stretch>
            <a:fillRect/>
          </a:stretch>
        </p:blipFill>
        <p:spPr>
          <a:xfrm>
            <a:off x="7962900" y="5031283"/>
            <a:ext cx="393569" cy="391630"/>
          </a:xfrm>
          <a:prstGeom prst="rect">
            <a:avLst/>
          </a:prstGeom>
          <a:ln>
            <a:noFill/>
          </a:ln>
        </p:spPr>
      </p:pic>
      <p:pic>
        <p:nvPicPr>
          <p:cNvPr id="146" name="Imagen 145">
            <a:extLst>
              <a:ext uri="{FF2B5EF4-FFF2-40B4-BE49-F238E27FC236}">
                <a16:creationId xmlns:a16="http://schemas.microsoft.com/office/drawing/2014/main" id="{FDF170B9-08E8-4637-849D-D3F440AB3851}"/>
              </a:ext>
            </a:extLst>
          </p:cNvPr>
          <p:cNvPicPr>
            <a:picLocks noChangeAspect="1"/>
          </p:cNvPicPr>
          <p:nvPr/>
        </p:nvPicPr>
        <p:blipFill>
          <a:blip r:embed="rId27"/>
          <a:stretch>
            <a:fillRect/>
          </a:stretch>
        </p:blipFill>
        <p:spPr>
          <a:xfrm>
            <a:off x="4224985" y="4752482"/>
            <a:ext cx="393569" cy="391630"/>
          </a:xfrm>
          <a:prstGeom prst="rect">
            <a:avLst/>
          </a:prstGeom>
          <a:ln>
            <a:noFill/>
          </a:ln>
        </p:spPr>
      </p:pic>
      <p:pic>
        <p:nvPicPr>
          <p:cNvPr id="147" name="Picture 2" descr="C:\Users\Delfí\Downloads\Logo IMV_BCN.jpg">
            <a:extLst>
              <a:ext uri="{FF2B5EF4-FFF2-40B4-BE49-F238E27FC236}">
                <a16:creationId xmlns:a16="http://schemas.microsoft.com/office/drawing/2014/main" id="{84036BB6-9999-478F-8E52-10CDAF90BBA5}"/>
              </a:ext>
            </a:extLst>
          </p:cNvPr>
          <p:cNvPicPr/>
          <p:nvPr/>
        </p:nvPicPr>
        <p:blipFill>
          <a:blip r:embed="rId18" cstate="print"/>
          <a:srcRect/>
          <a:stretch>
            <a:fillRect/>
          </a:stretch>
        </p:blipFill>
        <p:spPr bwMode="auto">
          <a:xfrm>
            <a:off x="5066854" y="2734738"/>
            <a:ext cx="433115" cy="395175"/>
          </a:xfrm>
          <a:prstGeom prst="rect">
            <a:avLst/>
          </a:prstGeom>
          <a:noFill/>
        </p:spPr>
      </p:pic>
      <p:cxnSp>
        <p:nvCxnSpPr>
          <p:cNvPr id="112" name="51 Conector angular">
            <a:extLst>
              <a:ext uri="{FF2B5EF4-FFF2-40B4-BE49-F238E27FC236}">
                <a16:creationId xmlns:a16="http://schemas.microsoft.com/office/drawing/2014/main" id="{E9E5FCAD-2378-4B3D-83B5-C0AA5846F861}"/>
              </a:ext>
            </a:extLst>
          </p:cNvPr>
          <p:cNvCxnSpPr>
            <a:cxnSpLocks/>
            <a:stCxn id="9" idx="2"/>
            <a:endCxn id="86" idx="0"/>
          </p:cNvCxnSpPr>
          <p:nvPr/>
        </p:nvCxnSpPr>
        <p:spPr>
          <a:xfrm rot="5400000">
            <a:off x="5579955" y="4461839"/>
            <a:ext cx="638891" cy="2829216"/>
          </a:xfrm>
          <a:prstGeom prst="bentConnector3">
            <a:avLst>
              <a:gd name="adj1" fmla="val 5000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51 Conector angular">
            <a:extLst>
              <a:ext uri="{FF2B5EF4-FFF2-40B4-BE49-F238E27FC236}">
                <a16:creationId xmlns:a16="http://schemas.microsoft.com/office/drawing/2014/main" id="{CA21EC71-1457-4D0A-9538-70B8CF3655AF}"/>
              </a:ext>
            </a:extLst>
          </p:cNvPr>
          <p:cNvCxnSpPr>
            <a:cxnSpLocks/>
            <a:stCxn id="7" idx="2"/>
            <a:endCxn id="86" idx="0"/>
          </p:cNvCxnSpPr>
          <p:nvPr/>
        </p:nvCxnSpPr>
        <p:spPr>
          <a:xfrm rot="16200000" flipH="1">
            <a:off x="2872300" y="4583400"/>
            <a:ext cx="638891" cy="2586094"/>
          </a:xfrm>
          <a:prstGeom prst="bentConnector3">
            <a:avLst>
              <a:gd name="adj1" fmla="val 5000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51 Conector angular">
            <a:extLst>
              <a:ext uri="{FF2B5EF4-FFF2-40B4-BE49-F238E27FC236}">
                <a16:creationId xmlns:a16="http://schemas.microsoft.com/office/drawing/2014/main" id="{8F331683-C7EC-4944-BBC0-1BBD7807EAC6}"/>
              </a:ext>
            </a:extLst>
          </p:cNvPr>
          <p:cNvCxnSpPr>
            <a:cxnSpLocks/>
            <a:stCxn id="8" idx="2"/>
            <a:endCxn id="86" idx="0"/>
          </p:cNvCxnSpPr>
          <p:nvPr/>
        </p:nvCxnSpPr>
        <p:spPr>
          <a:xfrm rot="5400000">
            <a:off x="4203131" y="5838664"/>
            <a:ext cx="638891" cy="75567"/>
          </a:xfrm>
          <a:prstGeom prst="bentConnector3">
            <a:avLst>
              <a:gd name="adj1" fmla="val 50000"/>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89 CuadroTexto">
            <a:extLst>
              <a:ext uri="{FF2B5EF4-FFF2-40B4-BE49-F238E27FC236}">
                <a16:creationId xmlns:a16="http://schemas.microsoft.com/office/drawing/2014/main" id="{EC9ED30A-BC74-4970-9F2B-5A8868F5275E}"/>
              </a:ext>
            </a:extLst>
          </p:cNvPr>
          <p:cNvSpPr txBox="1"/>
          <p:nvPr/>
        </p:nvSpPr>
        <p:spPr>
          <a:xfrm>
            <a:off x="4121075" y="5742568"/>
            <a:ext cx="740404" cy="338554"/>
          </a:xfrm>
          <a:prstGeom prst="rect">
            <a:avLst/>
          </a:prstGeom>
          <a:noFill/>
          <a:ln>
            <a:noFill/>
            <a:prstDash val="lgDashDot"/>
          </a:ln>
        </p:spPr>
        <p:txBody>
          <a:bodyPr wrap="square" rtlCol="0">
            <a:spAutoFit/>
          </a:bodyPr>
          <a:lstStyle/>
          <a:p>
            <a:pPr algn="ctr"/>
            <a:r>
              <a:rPr lang="ca-ES" sz="800" i="1" dirty="0"/>
              <a:t>Continuïtat social</a:t>
            </a:r>
          </a:p>
        </p:txBody>
      </p:sp>
      <p:pic>
        <p:nvPicPr>
          <p:cNvPr id="1026" name="Picture 2" descr="Resultat d'imatges de consorci d'educació">
            <a:extLst>
              <a:ext uri="{FF2B5EF4-FFF2-40B4-BE49-F238E27FC236}">
                <a16:creationId xmlns:a16="http://schemas.microsoft.com/office/drawing/2014/main" id="{F636041D-4B5C-4E6F-A6C6-E06363FB269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76008" y="2804412"/>
            <a:ext cx="516064" cy="36915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14" name="53 Conector angular">
            <a:extLst>
              <a:ext uri="{FF2B5EF4-FFF2-40B4-BE49-F238E27FC236}">
                <a16:creationId xmlns:a16="http://schemas.microsoft.com/office/drawing/2014/main" id="{DA4245EC-7D8D-4D21-BB5E-65401261D341}"/>
              </a:ext>
            </a:extLst>
          </p:cNvPr>
          <p:cNvCxnSpPr>
            <a:cxnSpLocks/>
            <a:stCxn id="1026" idx="2"/>
            <a:endCxn id="49" idx="3"/>
          </p:cNvCxnSpPr>
          <p:nvPr/>
        </p:nvCxnSpPr>
        <p:spPr>
          <a:xfrm rot="5400000">
            <a:off x="7525859" y="3231373"/>
            <a:ext cx="1265987" cy="1150376"/>
          </a:xfrm>
          <a:prstGeom prst="bentConnector2">
            <a:avLst/>
          </a:prstGeom>
          <a:ln>
            <a:solidFill>
              <a:schemeClr val="tx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37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0E7621-4E0B-4386-8D55-49F62F597F02}"/>
              </a:ext>
            </a:extLst>
          </p:cNvPr>
          <p:cNvSpPr>
            <a:spLocks noGrp="1"/>
          </p:cNvSpPr>
          <p:nvPr>
            <p:ph type="dt" sz="half" idx="10"/>
          </p:nvPr>
        </p:nvSpPr>
        <p:spPr/>
        <p:txBody>
          <a:bodyPr/>
          <a:lstStyle/>
          <a:p>
            <a:fld id="{86A40B5A-F374-42F6-9BC1-ABBD3CCF98C5}" type="datetime2">
              <a:rPr lang="ca-ES" smtClean="0"/>
              <a:t>dijous, 14 desembre de 2017</a:t>
            </a:fld>
            <a:endParaRPr lang="ca-ES"/>
          </a:p>
        </p:txBody>
      </p:sp>
      <p:sp>
        <p:nvSpPr>
          <p:cNvPr id="3" name="Marcador de pie de página 2">
            <a:extLst>
              <a:ext uri="{FF2B5EF4-FFF2-40B4-BE49-F238E27FC236}">
                <a16:creationId xmlns:a16="http://schemas.microsoft.com/office/drawing/2014/main" id="{767784E9-EA3B-40AD-A59D-F1362CD9E204}"/>
              </a:ext>
            </a:extLst>
          </p:cNvPr>
          <p:cNvSpPr>
            <a:spLocks noGrp="1"/>
          </p:cNvSpPr>
          <p:nvPr>
            <p:ph type="ftr" sz="quarter" idx="11"/>
          </p:nvPr>
        </p:nvSpPr>
        <p:spPr/>
        <p:txBody>
          <a:bodyPr/>
          <a:lstStyle/>
          <a:p>
            <a:r>
              <a:rPr lang="ca-ES"/>
              <a:t>Pla IMA BCN</a:t>
            </a:r>
          </a:p>
        </p:txBody>
      </p:sp>
      <p:sp>
        <p:nvSpPr>
          <p:cNvPr id="4" name="Marcador de número de diapositiva 3">
            <a:extLst>
              <a:ext uri="{FF2B5EF4-FFF2-40B4-BE49-F238E27FC236}">
                <a16:creationId xmlns:a16="http://schemas.microsoft.com/office/drawing/2014/main" id="{16843838-1403-4E85-84D6-E3FD1EBFBB33}"/>
              </a:ext>
            </a:extLst>
          </p:cNvPr>
          <p:cNvSpPr>
            <a:spLocks noGrp="1"/>
          </p:cNvSpPr>
          <p:nvPr>
            <p:ph type="sldNum" sz="quarter" idx="12"/>
          </p:nvPr>
        </p:nvSpPr>
        <p:spPr/>
        <p:txBody>
          <a:bodyPr/>
          <a:lstStyle/>
          <a:p>
            <a:fld id="{F91BBE58-90E6-4488-AAEA-DE68136B18E0}" type="slidenum">
              <a:rPr lang="ca-ES" smtClean="0"/>
              <a:t>9</a:t>
            </a:fld>
            <a:endParaRPr lang="ca-ES"/>
          </a:p>
        </p:txBody>
      </p:sp>
      <p:sp>
        <p:nvSpPr>
          <p:cNvPr id="5" name="QuadreDeText 1">
            <a:extLst>
              <a:ext uri="{FF2B5EF4-FFF2-40B4-BE49-F238E27FC236}">
                <a16:creationId xmlns:a16="http://schemas.microsoft.com/office/drawing/2014/main" id="{A191D6D0-DF92-48AE-A935-9ADEE7311965}"/>
              </a:ext>
            </a:extLst>
          </p:cNvPr>
          <p:cNvSpPr txBox="1"/>
          <p:nvPr/>
        </p:nvSpPr>
        <p:spPr>
          <a:xfrm>
            <a:off x="2753666" y="67910"/>
            <a:ext cx="5808321" cy="584775"/>
          </a:xfrm>
          <a:prstGeom prst="rect">
            <a:avLst/>
          </a:prstGeom>
          <a:noFill/>
        </p:spPr>
        <p:txBody>
          <a:bodyPr wrap="none" rtlCol="0">
            <a:spAutoFit/>
          </a:bodyPr>
          <a:lstStyle/>
          <a:p>
            <a:pPr algn="r"/>
            <a:r>
              <a:rPr lang="ca-ES" sz="3200" b="1" dirty="0"/>
              <a:t>Mecanisme resposta psicològica</a:t>
            </a:r>
          </a:p>
        </p:txBody>
      </p:sp>
      <p:pic>
        <p:nvPicPr>
          <p:cNvPr id="6" name="Imatge 1" descr="csb">
            <a:extLst>
              <a:ext uri="{FF2B5EF4-FFF2-40B4-BE49-F238E27FC236}">
                <a16:creationId xmlns:a16="http://schemas.microsoft.com/office/drawing/2014/main" id="{23F47110-7FF7-4B1E-8F96-3BFB0A4579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27" y="360298"/>
            <a:ext cx="2357473" cy="481327"/>
          </a:xfrm>
          <a:prstGeom prst="rect">
            <a:avLst/>
          </a:prstGeom>
          <a:noFill/>
          <a:ln>
            <a:noFill/>
          </a:ln>
        </p:spPr>
      </p:pic>
      <p:pic>
        <p:nvPicPr>
          <p:cNvPr id="7" name="Imagen 6">
            <a:extLst>
              <a:ext uri="{FF2B5EF4-FFF2-40B4-BE49-F238E27FC236}">
                <a16:creationId xmlns:a16="http://schemas.microsoft.com/office/drawing/2014/main" id="{6C26D5E2-DB68-4615-81F1-B245392BA104}"/>
              </a:ext>
            </a:extLst>
          </p:cNvPr>
          <p:cNvPicPr>
            <a:picLocks noChangeAspect="1"/>
          </p:cNvPicPr>
          <p:nvPr/>
        </p:nvPicPr>
        <p:blipFill>
          <a:blip r:embed="rId3"/>
          <a:stretch>
            <a:fillRect/>
          </a:stretch>
        </p:blipFill>
        <p:spPr>
          <a:xfrm>
            <a:off x="8469272" y="27048"/>
            <a:ext cx="674728" cy="671404"/>
          </a:xfrm>
          <a:prstGeom prst="rect">
            <a:avLst/>
          </a:prstGeom>
          <a:ln>
            <a:noFill/>
          </a:ln>
        </p:spPr>
      </p:pic>
      <p:sp>
        <p:nvSpPr>
          <p:cNvPr id="8" name="CuadroTexto 7">
            <a:extLst>
              <a:ext uri="{FF2B5EF4-FFF2-40B4-BE49-F238E27FC236}">
                <a16:creationId xmlns:a16="http://schemas.microsoft.com/office/drawing/2014/main" id="{DCDD7EE2-24B3-48F5-97CC-367E215FA143}"/>
              </a:ext>
            </a:extLst>
          </p:cNvPr>
          <p:cNvSpPr txBox="1"/>
          <p:nvPr/>
        </p:nvSpPr>
        <p:spPr>
          <a:xfrm>
            <a:off x="726740" y="1268675"/>
            <a:ext cx="1594520" cy="83099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ca-ES" sz="1600" dirty="0"/>
              <a:t>No s’incorporen</a:t>
            </a:r>
          </a:p>
          <a:p>
            <a:pPr marL="285750" indent="-285750">
              <a:buFont typeface="Arial" panose="020B0604020202020204" pitchFamily="34" charset="0"/>
              <a:buChar char="•"/>
            </a:pPr>
            <a:r>
              <a:rPr lang="ca-ES" sz="1600" dirty="0"/>
              <a:t>Creu Roja</a:t>
            </a:r>
          </a:p>
          <a:p>
            <a:pPr marL="285750" indent="-285750">
              <a:buFont typeface="Arial" panose="020B0604020202020204" pitchFamily="34" charset="0"/>
              <a:buChar char="•"/>
            </a:pPr>
            <a:r>
              <a:rPr lang="ca-ES" sz="1600" dirty="0" err="1"/>
              <a:t>ColTSCat</a:t>
            </a:r>
            <a:endParaRPr lang="ca-ES" sz="1600" dirty="0"/>
          </a:p>
        </p:txBody>
      </p:sp>
      <p:pic>
        <p:nvPicPr>
          <p:cNvPr id="9" name="Imagen 8">
            <a:extLst>
              <a:ext uri="{FF2B5EF4-FFF2-40B4-BE49-F238E27FC236}">
                <a16:creationId xmlns:a16="http://schemas.microsoft.com/office/drawing/2014/main" id="{3B343842-04F3-4319-BAB6-89CC0CF6BE70}"/>
              </a:ext>
            </a:extLst>
          </p:cNvPr>
          <p:cNvPicPr>
            <a:picLocks noChangeAspect="1"/>
          </p:cNvPicPr>
          <p:nvPr/>
        </p:nvPicPr>
        <p:blipFill>
          <a:blip r:embed="rId4"/>
          <a:stretch>
            <a:fillRect/>
          </a:stretch>
        </p:blipFill>
        <p:spPr>
          <a:xfrm>
            <a:off x="356101" y="1124744"/>
            <a:ext cx="8500813" cy="4985741"/>
          </a:xfrm>
          <a:prstGeom prst="rect">
            <a:avLst/>
          </a:prstGeom>
        </p:spPr>
      </p:pic>
    </p:spTree>
    <p:extLst>
      <p:ext uri="{BB962C8B-B14F-4D97-AF65-F5344CB8AC3E}">
        <p14:creationId xmlns:p14="http://schemas.microsoft.com/office/powerpoint/2010/main" val="258010692"/>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928</Words>
  <Application>Microsoft Office PowerPoint</Application>
  <PresentationFormat>Presentación en pantalla (4:3)</PresentationFormat>
  <Paragraphs>251</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Black</vt:lpstr>
      <vt:lpstr>Calibri</vt:lpstr>
      <vt:lpstr>Times New Roman</vt:lpstr>
      <vt:lpstr>Webdings</vt: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a</dc:creator>
  <cp:lastModifiedBy>Delfi Cosialls Pueyo</cp:lastModifiedBy>
  <cp:revision>255</cp:revision>
  <cp:lastPrinted>2017-12-01T10:09:38Z</cp:lastPrinted>
  <dcterms:created xsi:type="dcterms:W3CDTF">2017-11-14T11:13:07Z</dcterms:created>
  <dcterms:modified xsi:type="dcterms:W3CDTF">2017-12-14T15:25:23Z</dcterms:modified>
</cp:coreProperties>
</file>