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2" r:id="rId2"/>
    <p:sldId id="329" r:id="rId3"/>
    <p:sldId id="341" r:id="rId4"/>
    <p:sldId id="342" r:id="rId5"/>
    <p:sldId id="335" r:id="rId6"/>
    <p:sldId id="279" r:id="rId7"/>
    <p:sldId id="331" r:id="rId8"/>
    <p:sldId id="287" r:id="rId9"/>
    <p:sldId id="337" r:id="rId10"/>
    <p:sldId id="338" r:id="rId11"/>
    <p:sldId id="281" r:id="rId12"/>
    <p:sldId id="275" r:id="rId13"/>
    <p:sldId id="319" r:id="rId14"/>
    <p:sldId id="339" r:id="rId15"/>
    <p:sldId id="320" r:id="rId16"/>
    <p:sldId id="321" r:id="rId17"/>
    <p:sldId id="322" r:id="rId18"/>
    <p:sldId id="340" r:id="rId19"/>
    <p:sldId id="344" r:id="rId20"/>
    <p:sldId id="296" r:id="rId21"/>
    <p:sldId id="318" r:id="rId22"/>
    <p:sldId id="343" r:id="rId23"/>
    <p:sldId id="334" r:id="rId24"/>
    <p:sldId id="294" r:id="rId25"/>
    <p:sldId id="333" r:id="rId26"/>
    <p:sldId id="332" r:id="rId27"/>
    <p:sldId id="301" r:id="rId28"/>
  </p:sldIdLst>
  <p:sldSz cx="12192000" cy="6858000"/>
  <p:notesSz cx="6808788" cy="99409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76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78"/>
      </p:cViewPr>
      <p:guideLst>
        <p:guide orient="horz" pos="2160"/>
        <p:guide pos="3840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-32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CC97A-473C-4319-A87F-B7B48BE469B6}" type="datetimeFigureOut">
              <a:rPr lang="ca-ES" smtClean="0"/>
              <a:t>11/3/2019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505E9-D4C9-4AF0-9199-423FD97B00C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60768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0672E4-A384-4CC8-8DF1-A629FDC5E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2C3013-38C4-45F9-9B27-4A4F44943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C4188C-DC06-4012-8EA9-BF792B50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493FD-EC58-4CD0-9FE0-F6C543D80E45}" type="datetime2">
              <a:rPr lang="ca-ES" smtClean="0"/>
              <a:t>dilluns, 11 març de 2019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C11BA3-CA19-46B0-840D-C910C0A7A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Model BCN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45A37A-47E2-4479-96C9-645D639DB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41FE-1E26-4942-B4D7-1D81C6F16BF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0796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1E98DF-1FF2-4AFE-B329-48A4146A0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F973BA3-99D1-436A-8805-2CD4EC77C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A7DE9A-70AF-467F-8F23-CD526FFC5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55CD-32A1-4839-BDC9-4349B19500F9}" type="datetime2">
              <a:rPr lang="ca-ES" smtClean="0"/>
              <a:t>dilluns, 11 març de 2019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4845C0-1281-417C-AB89-4990809A0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Model BCN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E52EB9-5FC2-4AAF-B1C5-56C46CE4F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41FE-1E26-4942-B4D7-1D81C6F16BF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83377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4420916-908D-46DD-BCF0-969A25C111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85C65BE-8DCD-4D13-A2B7-D2F958024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54F8B8-4190-4328-A924-76F020A13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0AE7-7376-4D5D-AA3A-8E7ED3DAE7C6}" type="datetime2">
              <a:rPr lang="ca-ES" smtClean="0"/>
              <a:t>dilluns, 11 març de 2019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2B240B-8E74-4E04-9953-748CA5BE0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Model BCN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364E66-EAB2-4ECD-9C7A-3C98ECAB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41FE-1E26-4942-B4D7-1D81C6F16BF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2896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891BF1-38A4-4658-9D3A-A1EBE309E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EB8D9A-8239-4266-8C6B-6B5FD527F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8F9DF6-301A-4D39-83A5-47792892B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61B1-E0F7-4057-84BB-7831B10BCA87}" type="datetime2">
              <a:rPr lang="ca-ES" smtClean="0"/>
              <a:t>dilluns, 11 març de 2019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3DDECF-A8B0-48F2-9F46-C4846466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Model BCN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02B1A6-6A8F-4A08-B1CC-86D2ADA49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41FE-1E26-4942-B4D7-1D81C6F16BF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086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BF5322-852A-4E98-A886-80632DE73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1CD6AD-182A-48FF-91AE-AADC35B8F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547B3C-7D4C-44F3-AC04-0C5421953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AF3A-674F-4E5F-81B0-4E6C8B20F979}" type="datetime2">
              <a:rPr lang="ca-ES" smtClean="0"/>
              <a:t>dilluns, 11 març de 2019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21CBE5-A2B7-4FBD-9902-D3E377D92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Model BCN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3049C8-3A11-433F-8C52-52C067355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41FE-1E26-4942-B4D7-1D81C6F16BF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5784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BB39C-58BB-4E9F-AE6C-040684ACD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A972F2-8180-410A-8F5A-FEE0418E1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E4B266-8D4D-4C23-A5F8-53EC024DF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D4285B-4295-4717-8F40-5D497980C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9B80-5A6B-4AD4-BB8C-2F26BAE8018E}" type="datetime2">
              <a:rPr lang="ca-ES" smtClean="0"/>
              <a:t>dilluns, 11 març de 2019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E90189-1F08-4C77-BE9F-5E273DDD9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Model BCN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1E850B-90A5-47F2-A547-F0880C2CF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41FE-1E26-4942-B4D7-1D81C6F16BF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48016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9F3E9A-138A-4CFD-8397-604596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15EED2-B708-4F37-AA45-E51DECF63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224D19-DC47-4ED7-8DC2-BABBF51B8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9EE8BE-C300-4749-ADEA-82696CF423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E759698-64B8-41EF-972F-D4A2F1B01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19A6797-4EFF-4064-B118-6F46FF004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0102-52D4-4B80-9AEE-586DC2A27E2A}" type="datetime2">
              <a:rPr lang="ca-ES" smtClean="0"/>
              <a:t>dilluns, 11 març de 2019</a:t>
            </a:fld>
            <a:endParaRPr lang="ca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C1AFE51-8E90-4D79-85C5-A065AACCC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Model BCN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673F77A-B4CE-44FB-8379-746711639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41FE-1E26-4942-B4D7-1D81C6F16BF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0498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CFA1CD-5C91-46B5-9EBB-2607FA21F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BB3FF86-9283-43BD-88E4-2316979AB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EB68-14B2-4544-B338-4FB80F413FA4}" type="datetime2">
              <a:rPr lang="ca-ES" smtClean="0"/>
              <a:t>dilluns, 11 març de 2019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04FC983-D90C-4896-8E91-33F347BA3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Model BCN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679ED9-E540-428B-848D-A8BCAFB04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41FE-1E26-4942-B4D7-1D81C6F16BF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32062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EDA045F-F977-4557-AFE6-0D06DEBA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BA6A-3369-482F-B88B-6FE665D64CE7}" type="datetime2">
              <a:rPr lang="ca-ES" smtClean="0"/>
              <a:t>dilluns, 11 març de 2019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27F361D-B836-4BBD-A5AD-E49B53EC3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Model BCN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BF1D628-DE5B-468B-B8B6-4422F4836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41FE-1E26-4942-B4D7-1D81C6F16BF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9556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8AD10C-A5BA-4504-AABE-C3C8F4F0C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3189C7-23D9-4902-A48B-F14E5942E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6092832-119F-41A0-8138-767360A01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9CA918-A18A-42F0-B4FE-6FFB92B29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1784-BC91-4EF0-91A3-4864B50EA8D7}" type="datetime2">
              <a:rPr lang="ca-ES" smtClean="0"/>
              <a:t>dilluns, 11 març de 2019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B43986-A1DF-45D0-B47A-2A4053F00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Model BCN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7C5E94-99B0-4BAA-8DB6-52B0F3C52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41FE-1E26-4942-B4D7-1D81C6F16BF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6809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BE413F-56D8-4B66-95DB-3788116BB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98C5E24-0974-42D5-8894-D73AAABC12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28BFDD-A3CD-4365-AB49-2BA8FFB25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5CC3C8-5D05-413C-877C-FC38F3050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25A4-E57D-469E-97BC-764E4F127233}" type="datetime2">
              <a:rPr lang="ca-ES" smtClean="0"/>
              <a:t>dilluns, 11 març de 2019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184BE6-B62D-4912-96CA-6880BC3F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Model BCN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B60562-01BC-4C6D-A5F4-995244746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41FE-1E26-4942-B4D7-1D81C6F16BF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9080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79D96AD-C137-4360-BEE4-AA0111B1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98F54E-BBDE-4900-97DD-178FE5CE0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B7A15F-7C31-453B-9A9A-5B78498D63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C8AA1-AD24-4E80-9A73-1E9EB8C9A48C}" type="datetime2">
              <a:rPr lang="ca-ES" smtClean="0"/>
              <a:t>dilluns, 11 març de 2019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FC6615-8100-487E-8FDA-6C1550314A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a-ES"/>
              <a:t>Model BCN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5221BC-484C-473C-8DC6-A44AA0FCC3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141FE-1E26-4942-B4D7-1D81C6F16BF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0576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17" Type="http://schemas.openxmlformats.org/officeDocument/2006/relationships/image" Target="../media/image2.png"/><Relationship Id="rId2" Type="http://schemas.openxmlformats.org/officeDocument/2006/relationships/image" Target="../media/image18.png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0.jpe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8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3.jpeg"/><Relationship Id="rId3" Type="http://schemas.openxmlformats.org/officeDocument/2006/relationships/image" Target="../media/image29.emf"/><Relationship Id="rId7" Type="http://schemas.openxmlformats.org/officeDocument/2006/relationships/image" Target="../media/image35.png"/><Relationship Id="rId12" Type="http://schemas.openxmlformats.org/officeDocument/2006/relationships/image" Target="../media/image37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8.png"/><Relationship Id="rId5" Type="http://schemas.openxmlformats.org/officeDocument/2006/relationships/image" Target="../media/image10.jpeg"/><Relationship Id="rId15" Type="http://schemas.openxmlformats.org/officeDocument/2006/relationships/image" Target="../media/image39.png"/><Relationship Id="rId10" Type="http://schemas.openxmlformats.org/officeDocument/2006/relationships/image" Target="../media/image32.jpeg"/><Relationship Id="rId4" Type="http://schemas.openxmlformats.org/officeDocument/2006/relationships/image" Target="../media/image15.jpeg"/><Relationship Id="rId9" Type="http://schemas.openxmlformats.org/officeDocument/2006/relationships/image" Target="../media/image36.png"/><Relationship Id="rId1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9.emf"/><Relationship Id="rId7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10.jpeg"/><Relationship Id="rId4" Type="http://schemas.openxmlformats.org/officeDocument/2006/relationships/image" Target="../media/image15.jpeg"/><Relationship Id="rId9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.png"/><Relationship Id="rId3" Type="http://schemas.openxmlformats.org/officeDocument/2006/relationships/image" Target="../media/image29.emf"/><Relationship Id="rId7" Type="http://schemas.openxmlformats.org/officeDocument/2006/relationships/image" Target="../media/image41.gif"/><Relationship Id="rId12" Type="http://schemas.openxmlformats.org/officeDocument/2006/relationships/image" Target="../media/image44.jpeg"/><Relationship Id="rId2" Type="http://schemas.openxmlformats.org/officeDocument/2006/relationships/image" Target="../media/image21.png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6.png"/><Relationship Id="rId5" Type="http://schemas.openxmlformats.org/officeDocument/2006/relationships/image" Target="../media/image40.png"/><Relationship Id="rId15" Type="http://schemas.openxmlformats.org/officeDocument/2006/relationships/image" Target="../media/image45.jpeg"/><Relationship Id="rId10" Type="http://schemas.openxmlformats.org/officeDocument/2006/relationships/image" Target="../media/image43.png"/><Relationship Id="rId4" Type="http://schemas.openxmlformats.org/officeDocument/2006/relationships/image" Target="../media/image17.jpeg"/><Relationship Id="rId9" Type="http://schemas.openxmlformats.org/officeDocument/2006/relationships/image" Target="../media/image42.png"/><Relationship Id="rId1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2.png"/><Relationship Id="rId7" Type="http://schemas.openxmlformats.org/officeDocument/2006/relationships/image" Target="../media/image4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3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image" Target="../media/image56.gif"/><Relationship Id="rId10" Type="http://schemas.openxmlformats.org/officeDocument/2006/relationships/image" Target="../media/image1.jpeg"/><Relationship Id="rId4" Type="http://schemas.openxmlformats.org/officeDocument/2006/relationships/image" Target="../media/image55.gif"/><Relationship Id="rId9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68.emf"/><Relationship Id="rId18" Type="http://schemas.openxmlformats.org/officeDocument/2006/relationships/image" Target="../media/image3.jpeg"/><Relationship Id="rId3" Type="http://schemas.openxmlformats.org/officeDocument/2006/relationships/image" Target="../media/image61.png"/><Relationship Id="rId21" Type="http://schemas.openxmlformats.org/officeDocument/2006/relationships/image" Target="../media/image31.jpeg"/><Relationship Id="rId7" Type="http://schemas.openxmlformats.org/officeDocument/2006/relationships/image" Target="../media/image63.png"/><Relationship Id="rId12" Type="http://schemas.openxmlformats.org/officeDocument/2006/relationships/image" Target="../media/image67.emf"/><Relationship Id="rId17" Type="http://schemas.openxmlformats.org/officeDocument/2006/relationships/image" Target="../media/image72.emf"/><Relationship Id="rId2" Type="http://schemas.openxmlformats.org/officeDocument/2006/relationships/image" Target="../media/image60.png"/><Relationship Id="rId16" Type="http://schemas.openxmlformats.org/officeDocument/2006/relationships/image" Target="../media/image71.emf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11" Type="http://schemas.openxmlformats.org/officeDocument/2006/relationships/image" Target="../media/image66.emf"/><Relationship Id="rId5" Type="http://schemas.openxmlformats.org/officeDocument/2006/relationships/image" Target="../media/image21.png"/><Relationship Id="rId15" Type="http://schemas.openxmlformats.org/officeDocument/2006/relationships/image" Target="../media/image70.png"/><Relationship Id="rId23" Type="http://schemas.openxmlformats.org/officeDocument/2006/relationships/image" Target="../media/image27.png"/><Relationship Id="rId10" Type="http://schemas.openxmlformats.org/officeDocument/2006/relationships/image" Target="../media/image65.emf"/><Relationship Id="rId19" Type="http://schemas.openxmlformats.org/officeDocument/2006/relationships/image" Target="../media/image73.png"/><Relationship Id="rId4" Type="http://schemas.openxmlformats.org/officeDocument/2006/relationships/image" Target="../media/image62.emf"/><Relationship Id="rId9" Type="http://schemas.openxmlformats.org/officeDocument/2006/relationships/image" Target="../media/image64.png"/><Relationship Id="rId14" Type="http://schemas.openxmlformats.org/officeDocument/2006/relationships/image" Target="../media/image69.png"/><Relationship Id="rId22" Type="http://schemas.openxmlformats.org/officeDocument/2006/relationships/image" Target="../media/image7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interior.gencat.cat/web/.content/home/030_arees_dactuacio/proteccio_civil/plans_de_proteccio_civil/plans_de_proteccio_civil_a_catalunya/documents/procicat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hyperlink" Target="http://ajuntament.barcelona.cat/bombers/es/prevencio_emergenciamunicipal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atsalut.gencat.cat/ca/coneix-catsalut/25-anys/ambits/siscat/" TargetMode="External"/><Relationship Id="rId2" Type="http://schemas.openxmlformats.org/officeDocument/2006/relationships/hyperlink" Target="http://www.aisbcn.cat/2018/01/26/pla-ima-bcn-i-postima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emf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0" descr="IMA logo">
            <a:extLst>
              <a:ext uri="{FF2B5EF4-FFF2-40B4-BE49-F238E27FC236}">
                <a16:creationId xmlns:a16="http://schemas.microsoft.com/office/drawing/2014/main" id="{8AF7DCF6-C172-42BA-89B5-67EA5B11501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946" y="2369258"/>
            <a:ext cx="1061561" cy="1057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E0ECE9C-85AA-4018-B7BC-9EDDBC7ED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6507" y="2369258"/>
            <a:ext cx="1056631" cy="1051426"/>
          </a:xfrm>
          <a:prstGeom prst="rect">
            <a:avLst/>
          </a:prstGeom>
          <a:ln>
            <a:noFill/>
          </a:ln>
        </p:spPr>
      </p:pic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8F593467-7614-4E1A-A6E6-24157B27C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64B8-C4F4-406F-9950-30735A027065}" type="datetime2">
              <a:rPr lang="ca-ES" smtClean="0"/>
              <a:t>dilluns, 11 març de 2019</a:t>
            </a:fld>
            <a:endParaRPr lang="ca-ES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28131162-5314-4BA8-A8F8-8C6097409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dirty="0"/>
              <a:t>Model BCN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CF571E07-7F08-45BC-AC92-99E82DF16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41FE-1E26-4942-B4D7-1D81C6F16BF5}" type="slidenum">
              <a:rPr lang="ca-ES" smtClean="0"/>
              <a:t>1</a:t>
            </a:fld>
            <a:endParaRPr lang="ca-ES" dirty="0"/>
          </a:p>
        </p:txBody>
      </p:sp>
      <p:pic>
        <p:nvPicPr>
          <p:cNvPr id="6146" name="Picture 2" descr="Resultat d'imatges de consorci d'educació de barcelona">
            <a:extLst>
              <a:ext uri="{FF2B5EF4-FFF2-40B4-BE49-F238E27FC236}">
                <a16:creationId xmlns:a16="http://schemas.microsoft.com/office/drawing/2014/main" id="{E946BD03-5FFF-457B-BFD8-C1FD42E55E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" t="30162" r="6759" b="28465"/>
          <a:stretch/>
        </p:blipFill>
        <p:spPr bwMode="auto">
          <a:xfrm>
            <a:off x="397043" y="418628"/>
            <a:ext cx="2662657" cy="7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EA64D6F-C531-4827-8B40-5FCFAC289F43}"/>
              </a:ext>
            </a:extLst>
          </p:cNvPr>
          <p:cNvSpPr txBox="1"/>
          <p:nvPr/>
        </p:nvSpPr>
        <p:spPr>
          <a:xfrm>
            <a:off x="397043" y="5929745"/>
            <a:ext cx="266265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dirty="0">
                <a:latin typeface="Arial Black" panose="020B0A04020102020204" pitchFamily="34" charset="0"/>
              </a:rPr>
              <a:t>Resum executiu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2358E99-285F-4BA3-A757-E3F599560855}"/>
              </a:ext>
            </a:extLst>
          </p:cNvPr>
          <p:cNvSpPr/>
          <p:nvPr/>
        </p:nvSpPr>
        <p:spPr>
          <a:xfrm>
            <a:off x="1870364" y="2421075"/>
            <a:ext cx="7010399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ca-ES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Estratègia territorial d’ordenació i cooperació. intersectorial en la resposta sanitària.</a:t>
            </a:r>
            <a:endParaRPr lang="ca-ES" sz="2800" b="1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C8036E-B20D-4856-92A5-9011AB6DDE82}"/>
              </a:ext>
            </a:extLst>
          </p:cNvPr>
          <p:cNvSpPr/>
          <p:nvPr/>
        </p:nvSpPr>
        <p:spPr>
          <a:xfrm>
            <a:off x="3350395" y="3490954"/>
            <a:ext cx="4733732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a-E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Planificació operativa del dispositiu assistencial de Barcelona.</a:t>
            </a:r>
            <a:endParaRPr lang="ca-ES" sz="24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7FD237E-B9E2-4CC2-8E9A-B6341E5ABB6E}"/>
              </a:ext>
            </a:extLst>
          </p:cNvPr>
          <p:cNvSpPr/>
          <p:nvPr/>
        </p:nvSpPr>
        <p:spPr>
          <a:xfrm>
            <a:off x="5351053" y="6011583"/>
            <a:ext cx="6816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a-ES" dirty="0"/>
              <a:t>http://www.aisbcn.cat/imv-pla-incidents-amb-multiples-victimes/</a:t>
            </a:r>
          </a:p>
        </p:txBody>
      </p:sp>
    </p:spTree>
    <p:extLst>
      <p:ext uri="{BB962C8B-B14F-4D97-AF65-F5344CB8AC3E}">
        <p14:creationId xmlns:p14="http://schemas.microsoft.com/office/powerpoint/2010/main" val="241358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AB5F955-A239-49CE-A318-BDA06CAD8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BA6A-3369-482F-B88B-6FE665D64CE7}" type="datetime2">
              <a:rPr lang="ca-ES" smtClean="0"/>
              <a:t>dilluns, 11 març de 2019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4755A7F-1E0C-48DD-9EEF-86CF04F38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Model BCN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B42342A-BE49-4E66-ABF2-447BDFDB2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41FE-1E26-4942-B4D7-1D81C6F16BF5}" type="slidenum">
              <a:rPr lang="ca-ES" smtClean="0"/>
              <a:t>10</a:t>
            </a:fld>
            <a:endParaRPr lang="ca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1E5445-43A4-4156-9AA1-8109FFE11F17}"/>
              </a:ext>
            </a:extLst>
          </p:cNvPr>
          <p:cNvSpPr txBox="1"/>
          <p:nvPr/>
        </p:nvSpPr>
        <p:spPr>
          <a:xfrm>
            <a:off x="1184564" y="1443841"/>
            <a:ext cx="10238509" cy="397031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es-ES" dirty="0"/>
              <a:t>El </a:t>
            </a:r>
            <a:r>
              <a:rPr lang="es-ES" dirty="0" err="1"/>
              <a:t>Consorci</a:t>
            </a:r>
            <a:r>
              <a:rPr lang="es-ES" dirty="0"/>
              <a:t> </a:t>
            </a:r>
            <a:r>
              <a:rPr lang="es-ES" dirty="0" err="1"/>
              <a:t>Sanitari</a:t>
            </a:r>
            <a:r>
              <a:rPr lang="es-ES" dirty="0"/>
              <a:t> de Barcelona (CSB), </a:t>
            </a:r>
            <a:r>
              <a:rPr lang="es-ES" dirty="0" err="1"/>
              <a:t>ens</a:t>
            </a:r>
            <a:r>
              <a:rPr lang="es-ES" dirty="0"/>
              <a:t> </a:t>
            </a:r>
            <a:r>
              <a:rPr lang="es-ES" dirty="0" err="1"/>
              <a:t>públic</a:t>
            </a:r>
            <a:r>
              <a:rPr lang="es-ES" dirty="0"/>
              <a:t> </a:t>
            </a:r>
            <a:r>
              <a:rPr lang="es-ES" dirty="0" err="1"/>
              <a:t>constituït</a:t>
            </a:r>
            <a:r>
              <a:rPr lang="es-ES" dirty="0"/>
              <a:t> per la Generalitat de Catalunya (60%) i </a:t>
            </a:r>
            <a:r>
              <a:rPr lang="es-ES" dirty="0" err="1"/>
              <a:t>l’Ajuntament</a:t>
            </a:r>
            <a:r>
              <a:rPr lang="es-ES" dirty="0"/>
              <a:t> de Barcelona (40%), </a:t>
            </a:r>
            <a:r>
              <a:rPr lang="es-ES" dirty="0" err="1"/>
              <a:t>adscrit</a:t>
            </a:r>
            <a:r>
              <a:rPr lang="es-ES" dirty="0"/>
              <a:t> al </a:t>
            </a:r>
            <a:r>
              <a:rPr lang="es-ES" dirty="0" err="1"/>
              <a:t>Servei</a:t>
            </a:r>
            <a:r>
              <a:rPr lang="es-ES" dirty="0"/>
              <a:t> </a:t>
            </a:r>
            <a:r>
              <a:rPr lang="es-ES" dirty="0" err="1"/>
              <a:t>Català</a:t>
            </a:r>
            <a:r>
              <a:rPr lang="es-ES" dirty="0"/>
              <a:t> de la </a:t>
            </a:r>
            <a:r>
              <a:rPr lang="es-ES" dirty="0" err="1"/>
              <a:t>Salut</a:t>
            </a:r>
            <a:r>
              <a:rPr lang="es-ES" dirty="0"/>
              <a:t>, </a:t>
            </a:r>
            <a:r>
              <a:rPr lang="es-ES" dirty="0" err="1"/>
              <a:t>exerceix</a:t>
            </a:r>
            <a:r>
              <a:rPr lang="es-ES" dirty="0"/>
              <a:t> les </a:t>
            </a:r>
            <a:r>
              <a:rPr lang="es-ES" dirty="0" err="1"/>
              <a:t>funcions</a:t>
            </a:r>
            <a:r>
              <a:rPr lang="es-ES" dirty="0"/>
              <a:t> de </a:t>
            </a:r>
            <a:r>
              <a:rPr lang="es-ES" dirty="0" err="1"/>
              <a:t>Regió</a:t>
            </a:r>
            <a:r>
              <a:rPr lang="es-ES" dirty="0"/>
              <a:t> </a:t>
            </a:r>
            <a:r>
              <a:rPr lang="es-ES" dirty="0" err="1"/>
              <a:t>sanitària</a:t>
            </a:r>
            <a:r>
              <a:rPr lang="es-ES" dirty="0"/>
              <a:t> a la </a:t>
            </a:r>
            <a:r>
              <a:rPr lang="es-ES" dirty="0" err="1"/>
              <a:t>ciutat</a:t>
            </a:r>
            <a:r>
              <a:rPr lang="es-ES" dirty="0"/>
              <a:t> de Barcelona; per </a:t>
            </a:r>
            <a:r>
              <a:rPr lang="es-ES" dirty="0" err="1"/>
              <a:t>tant</a:t>
            </a:r>
            <a:r>
              <a:rPr lang="es-ES" dirty="0"/>
              <a:t>, </a:t>
            </a:r>
            <a:r>
              <a:rPr lang="es-ES" dirty="0" err="1"/>
              <a:t>assumeix</a:t>
            </a:r>
            <a:r>
              <a:rPr lang="es-ES" dirty="0"/>
              <a:t> les </a:t>
            </a:r>
            <a:r>
              <a:rPr lang="es-ES" dirty="0" err="1"/>
              <a:t>relatives</a:t>
            </a:r>
            <a:r>
              <a:rPr lang="es-ES" dirty="0"/>
              <a:t> a </a:t>
            </a:r>
            <a:r>
              <a:rPr lang="es-ES" dirty="0" err="1"/>
              <a:t>l’ordenació</a:t>
            </a:r>
            <a:r>
              <a:rPr lang="es-ES" dirty="0"/>
              <a:t>, </a:t>
            </a:r>
            <a:r>
              <a:rPr lang="es-ES" dirty="0" err="1"/>
              <a:t>planificació</a:t>
            </a:r>
            <a:r>
              <a:rPr lang="es-ES" dirty="0"/>
              <a:t>, </a:t>
            </a:r>
            <a:r>
              <a:rPr lang="es-ES" dirty="0" err="1"/>
              <a:t>direcció</a:t>
            </a:r>
            <a:r>
              <a:rPr lang="es-ES" dirty="0"/>
              <a:t> i </a:t>
            </a:r>
            <a:r>
              <a:rPr lang="es-ES" dirty="0" err="1"/>
              <a:t>coordinació</a:t>
            </a:r>
            <a:r>
              <a:rPr lang="es-ES" dirty="0"/>
              <a:t> de la </a:t>
            </a:r>
            <a:r>
              <a:rPr lang="es-ES" dirty="0" err="1"/>
              <a:t>gestió</a:t>
            </a:r>
            <a:r>
              <a:rPr lang="es-ES" dirty="0"/>
              <a:t> </a:t>
            </a:r>
            <a:r>
              <a:rPr lang="es-ES" dirty="0" err="1"/>
              <a:t>dels</a:t>
            </a:r>
            <a:r>
              <a:rPr lang="es-ES" dirty="0"/>
              <a:t> centres,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serveis</a:t>
            </a:r>
            <a:r>
              <a:rPr lang="es-ES" dirty="0"/>
              <a:t> i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establiments</a:t>
            </a:r>
            <a:r>
              <a:rPr lang="es-ES" dirty="0"/>
              <a:t> </a:t>
            </a:r>
            <a:r>
              <a:rPr lang="es-ES" dirty="0" err="1"/>
              <a:t>d’atenció</a:t>
            </a:r>
            <a:r>
              <a:rPr lang="es-ES" dirty="0"/>
              <a:t> </a:t>
            </a:r>
            <a:r>
              <a:rPr lang="es-ES" dirty="0" err="1"/>
              <a:t>sanitària</a:t>
            </a:r>
            <a:r>
              <a:rPr lang="es-ES" dirty="0"/>
              <a:t>, </a:t>
            </a:r>
            <a:r>
              <a:rPr lang="es-ES" dirty="0" err="1"/>
              <a:t>sociosanitària</a:t>
            </a:r>
            <a:r>
              <a:rPr lang="es-ES" dirty="0"/>
              <a:t> i de </a:t>
            </a:r>
            <a:r>
              <a:rPr lang="es-ES" dirty="0" err="1"/>
              <a:t>salut</a:t>
            </a:r>
            <a:r>
              <a:rPr lang="es-ES" dirty="0"/>
              <a:t> pública de </a:t>
            </a:r>
            <a:r>
              <a:rPr lang="es-ES" dirty="0" err="1"/>
              <a:t>l’àmbit</a:t>
            </a:r>
            <a:r>
              <a:rPr lang="es-ES" dirty="0"/>
              <a:t> territorial de la </a:t>
            </a:r>
            <a:r>
              <a:rPr lang="es-ES" dirty="0" err="1"/>
              <a:t>ciutat</a:t>
            </a:r>
            <a:r>
              <a:rPr lang="es-ES" dirty="0"/>
              <a:t> de Barcelona.</a:t>
            </a:r>
          </a:p>
          <a:p>
            <a:pPr fontAlgn="base"/>
            <a:endParaRPr lang="es-ES" dirty="0"/>
          </a:p>
          <a:p>
            <a:pPr fontAlgn="base"/>
            <a:r>
              <a:rPr lang="es-ES" dirty="0" err="1"/>
              <a:t>L’objectiu</a:t>
            </a:r>
            <a:r>
              <a:rPr lang="es-ES" dirty="0"/>
              <a:t> </a:t>
            </a:r>
            <a:r>
              <a:rPr lang="es-ES" dirty="0" err="1"/>
              <a:t>fonamental</a:t>
            </a:r>
            <a:r>
              <a:rPr lang="es-ES" dirty="0"/>
              <a:t> del </a:t>
            </a:r>
            <a:r>
              <a:rPr lang="es-ES" dirty="0" err="1"/>
              <a:t>conjunt</a:t>
            </a:r>
            <a:r>
              <a:rPr lang="es-ES" dirty="0"/>
              <a:t> de </a:t>
            </a:r>
            <a:r>
              <a:rPr lang="es-ES" dirty="0" err="1"/>
              <a:t>l’organització</a:t>
            </a:r>
            <a:r>
              <a:rPr lang="es-ES" dirty="0"/>
              <a:t> i </a:t>
            </a:r>
            <a:r>
              <a:rPr lang="es-ES" dirty="0" err="1"/>
              <a:t>dels</a:t>
            </a:r>
            <a:r>
              <a:rPr lang="es-ES" dirty="0"/>
              <a:t> </a:t>
            </a:r>
            <a:r>
              <a:rPr lang="es-ES" dirty="0" err="1"/>
              <a:t>professionals</a:t>
            </a:r>
            <a:r>
              <a:rPr lang="es-ES" dirty="0"/>
              <a:t> que hi </a:t>
            </a:r>
            <a:r>
              <a:rPr lang="es-ES" dirty="0" err="1"/>
              <a:t>treballen</a:t>
            </a:r>
            <a:r>
              <a:rPr lang="es-ES" dirty="0"/>
              <a:t> </a:t>
            </a:r>
            <a:r>
              <a:rPr lang="es-ES" dirty="0" err="1"/>
              <a:t>és</a:t>
            </a:r>
            <a:r>
              <a:rPr lang="es-ES" dirty="0"/>
              <a:t> </a:t>
            </a:r>
            <a:r>
              <a:rPr lang="es-ES" dirty="0" err="1"/>
              <a:t>aconseguir</a:t>
            </a:r>
            <a:r>
              <a:rPr lang="es-ES" dirty="0"/>
              <a:t> </a:t>
            </a:r>
            <a:r>
              <a:rPr lang="es-ES" dirty="0" err="1"/>
              <a:t>oferir</a:t>
            </a:r>
            <a:r>
              <a:rPr lang="es-ES" dirty="0"/>
              <a:t> </a:t>
            </a:r>
            <a:r>
              <a:rPr lang="es-ES" dirty="0" err="1"/>
              <a:t>uns</a:t>
            </a:r>
            <a:r>
              <a:rPr lang="es-ES" dirty="0"/>
              <a:t> </a:t>
            </a:r>
            <a:r>
              <a:rPr lang="es-ES" dirty="0" err="1"/>
              <a:t>serveis</a:t>
            </a:r>
            <a:r>
              <a:rPr lang="es-ES" dirty="0"/>
              <a:t> de </a:t>
            </a:r>
            <a:r>
              <a:rPr lang="es-ES" dirty="0" err="1"/>
              <a:t>salut</a:t>
            </a:r>
            <a:r>
              <a:rPr lang="es-ES" dirty="0"/>
              <a:t> de </a:t>
            </a:r>
            <a:r>
              <a:rPr lang="es-ES" dirty="0" err="1"/>
              <a:t>qualitat</a:t>
            </a:r>
            <a:r>
              <a:rPr lang="es-ES" dirty="0"/>
              <a:t>, per a </a:t>
            </a:r>
            <a:r>
              <a:rPr lang="es-ES" dirty="0" err="1"/>
              <a:t>tots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ciutadans</a:t>
            </a:r>
            <a:r>
              <a:rPr lang="es-ES" dirty="0"/>
              <a:t>, </a:t>
            </a:r>
            <a:r>
              <a:rPr lang="es-ES" dirty="0" err="1"/>
              <a:t>adaptats</a:t>
            </a:r>
            <a:r>
              <a:rPr lang="es-ES" dirty="0"/>
              <a:t> a les </a:t>
            </a:r>
            <a:r>
              <a:rPr lang="es-ES" dirty="0" err="1"/>
              <a:t>seves</a:t>
            </a:r>
            <a:r>
              <a:rPr lang="es-ES" dirty="0"/>
              <a:t> </a:t>
            </a:r>
            <a:r>
              <a:rPr lang="es-ES" dirty="0" err="1"/>
              <a:t>necessitats</a:t>
            </a:r>
            <a:r>
              <a:rPr lang="es-ES" dirty="0"/>
              <a:t>, </a:t>
            </a:r>
            <a:r>
              <a:rPr lang="es-ES" dirty="0" err="1"/>
              <a:t>vetllant</a:t>
            </a:r>
            <a:r>
              <a:rPr lang="es-ES" dirty="0"/>
              <a:t> per la </a:t>
            </a:r>
            <a:r>
              <a:rPr lang="es-ES" dirty="0" err="1"/>
              <a:t>correcció</a:t>
            </a:r>
            <a:r>
              <a:rPr lang="es-ES" dirty="0"/>
              <a:t> de les </a:t>
            </a:r>
            <a:r>
              <a:rPr lang="es-ES" dirty="0" err="1"/>
              <a:t>desigualtats</a:t>
            </a:r>
            <a:r>
              <a:rPr lang="es-ES" dirty="0"/>
              <a:t> i per la </a:t>
            </a:r>
            <a:r>
              <a:rPr lang="es-ES" dirty="0" err="1"/>
              <a:t>incorporació</a:t>
            </a:r>
            <a:r>
              <a:rPr lang="es-ES" dirty="0"/>
              <a:t> </a:t>
            </a:r>
            <a:r>
              <a:rPr lang="es-ES" dirty="0" err="1"/>
              <a:t>dels</a:t>
            </a:r>
            <a:r>
              <a:rPr lang="es-ES" dirty="0"/>
              <a:t> </a:t>
            </a:r>
            <a:r>
              <a:rPr lang="es-ES" dirty="0" err="1"/>
              <a:t>serveis</a:t>
            </a:r>
            <a:r>
              <a:rPr lang="es-ES" dirty="0"/>
              <a:t> que </a:t>
            </a:r>
            <a:r>
              <a:rPr lang="es-ES" dirty="0" err="1"/>
              <a:t>donin</a:t>
            </a:r>
            <a:r>
              <a:rPr lang="es-ES" dirty="0"/>
              <a:t> </a:t>
            </a:r>
            <a:r>
              <a:rPr lang="es-ES" dirty="0" err="1"/>
              <a:t>resposta</a:t>
            </a:r>
            <a:r>
              <a:rPr lang="es-ES" dirty="0"/>
              <a:t> a les noves </a:t>
            </a:r>
            <a:r>
              <a:rPr lang="es-ES" dirty="0" err="1"/>
              <a:t>necessitats</a:t>
            </a:r>
            <a:r>
              <a:rPr lang="es-ES" dirty="0"/>
              <a:t> de </a:t>
            </a:r>
            <a:r>
              <a:rPr lang="es-ES" dirty="0" err="1"/>
              <a:t>salut</a:t>
            </a:r>
            <a:r>
              <a:rPr lang="es-ES" dirty="0"/>
              <a:t> de la </a:t>
            </a:r>
            <a:r>
              <a:rPr lang="es-ES" dirty="0" err="1"/>
              <a:t>nostra</a:t>
            </a:r>
            <a:r>
              <a:rPr lang="es-ES" dirty="0"/>
              <a:t> </a:t>
            </a:r>
            <a:r>
              <a:rPr lang="es-ES" dirty="0" err="1"/>
              <a:t>població</a:t>
            </a:r>
            <a:r>
              <a:rPr lang="es-ES" dirty="0"/>
              <a:t>, </a:t>
            </a:r>
            <a:r>
              <a:rPr lang="es-ES" dirty="0" err="1"/>
              <a:t>amb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 recursos </a:t>
            </a:r>
            <a:r>
              <a:rPr lang="es-ES" dirty="0" err="1"/>
              <a:t>adequats</a:t>
            </a:r>
            <a:r>
              <a:rPr lang="es-ES" dirty="0"/>
              <a:t> i </a:t>
            </a:r>
            <a:r>
              <a:rPr lang="es-ES" dirty="0" err="1"/>
              <a:t>emmarcats</a:t>
            </a:r>
            <a:r>
              <a:rPr lang="es-ES" dirty="0"/>
              <a:t> </a:t>
            </a:r>
            <a:r>
              <a:rPr lang="es-ES" dirty="0" err="1"/>
              <a:t>dins</a:t>
            </a:r>
            <a:r>
              <a:rPr lang="es-ES" dirty="0"/>
              <a:t> </a:t>
            </a:r>
            <a:r>
              <a:rPr lang="es-ES" dirty="0" err="1"/>
              <a:t>dels</a:t>
            </a:r>
            <a:r>
              <a:rPr lang="es-ES" dirty="0"/>
              <a:t> </a:t>
            </a:r>
            <a:r>
              <a:rPr lang="es-ES" dirty="0" err="1"/>
              <a:t>objectius</a:t>
            </a:r>
            <a:r>
              <a:rPr lang="es-ES" dirty="0"/>
              <a:t> </a:t>
            </a:r>
            <a:r>
              <a:rPr lang="es-ES" dirty="0" err="1"/>
              <a:t>establerts</a:t>
            </a:r>
            <a:r>
              <a:rPr lang="es-ES" dirty="0"/>
              <a:t> en el </a:t>
            </a:r>
            <a:r>
              <a:rPr lang="es-ES" dirty="0" err="1"/>
              <a:t>pla</a:t>
            </a:r>
            <a:r>
              <a:rPr lang="es-ES" dirty="0"/>
              <a:t> de </a:t>
            </a:r>
            <a:r>
              <a:rPr lang="es-ES" dirty="0" err="1"/>
              <a:t>salut</a:t>
            </a:r>
            <a:r>
              <a:rPr lang="es-ES" dirty="0"/>
              <a:t>. </a:t>
            </a:r>
            <a:r>
              <a:rPr lang="es-ES" dirty="0" err="1"/>
              <a:t>Qualitat</a:t>
            </a:r>
            <a:r>
              <a:rPr lang="es-ES" dirty="0"/>
              <a:t>, </a:t>
            </a:r>
            <a:r>
              <a:rPr lang="es-ES" dirty="0" err="1"/>
              <a:t>equitat</a:t>
            </a:r>
            <a:r>
              <a:rPr lang="es-ES" dirty="0"/>
              <a:t> i </a:t>
            </a:r>
            <a:r>
              <a:rPr lang="es-ES" dirty="0" err="1"/>
              <a:t>eficiència</a:t>
            </a:r>
            <a:r>
              <a:rPr lang="es-ES" dirty="0"/>
              <a:t> </a:t>
            </a:r>
            <a:r>
              <a:rPr lang="es-ES" dirty="0" err="1"/>
              <a:t>són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conceptes</a:t>
            </a:r>
            <a:r>
              <a:rPr lang="es-ES" dirty="0"/>
              <a:t> </a:t>
            </a:r>
            <a:r>
              <a:rPr lang="es-ES" dirty="0" err="1"/>
              <a:t>clau</a:t>
            </a:r>
            <a:r>
              <a:rPr lang="es-ES" dirty="0"/>
              <a:t> que </a:t>
            </a:r>
            <a:r>
              <a:rPr lang="es-ES" dirty="0" err="1"/>
              <a:t>guien</a:t>
            </a:r>
            <a:r>
              <a:rPr lang="es-ES" dirty="0"/>
              <a:t> les </a:t>
            </a:r>
            <a:r>
              <a:rPr lang="es-ES" dirty="0" err="1"/>
              <a:t>actuacions</a:t>
            </a:r>
            <a:r>
              <a:rPr lang="es-ES" dirty="0"/>
              <a:t> del </a:t>
            </a:r>
            <a:r>
              <a:rPr lang="es-ES" dirty="0" err="1"/>
              <a:t>Consorci</a:t>
            </a:r>
            <a:r>
              <a:rPr lang="es-ES" dirty="0"/>
              <a:t>.</a:t>
            </a:r>
          </a:p>
          <a:p>
            <a:pPr fontAlgn="base"/>
            <a:r>
              <a:rPr lang="es-ES" dirty="0"/>
              <a:t>Per </a:t>
            </a:r>
            <a:r>
              <a:rPr lang="es-ES" dirty="0" err="1"/>
              <a:t>fer</a:t>
            </a:r>
            <a:r>
              <a:rPr lang="es-ES" dirty="0"/>
              <a:t> </a:t>
            </a:r>
            <a:r>
              <a:rPr lang="es-ES" dirty="0" err="1"/>
              <a:t>efectius</a:t>
            </a:r>
            <a:r>
              <a:rPr lang="es-ES" dirty="0"/>
              <a:t> </a:t>
            </a:r>
            <a:r>
              <a:rPr lang="es-ES" dirty="0" err="1"/>
              <a:t>aquests</a:t>
            </a:r>
            <a:r>
              <a:rPr lang="es-ES" dirty="0"/>
              <a:t> </a:t>
            </a:r>
            <a:r>
              <a:rPr lang="es-ES" dirty="0" err="1"/>
              <a:t>objectius</a:t>
            </a:r>
            <a:r>
              <a:rPr lang="es-ES" dirty="0"/>
              <a:t>, el CSB impulsa </a:t>
            </a:r>
            <a:r>
              <a:rPr lang="es-ES" dirty="0" err="1"/>
              <a:t>diverses</a:t>
            </a:r>
            <a:r>
              <a:rPr lang="es-ES" dirty="0"/>
              <a:t> </a:t>
            </a:r>
            <a:r>
              <a:rPr lang="es-ES" dirty="0" err="1"/>
              <a:t>actuacions</a:t>
            </a:r>
            <a:r>
              <a:rPr lang="es-ES" dirty="0"/>
              <a:t> </a:t>
            </a:r>
            <a:r>
              <a:rPr lang="es-ES" dirty="0" err="1"/>
              <a:t>estratègiques</a:t>
            </a:r>
            <a:r>
              <a:rPr lang="es-ES" dirty="0"/>
              <a:t> </a:t>
            </a:r>
            <a:r>
              <a:rPr lang="es-ES" dirty="0" err="1"/>
              <a:t>com</a:t>
            </a:r>
            <a:r>
              <a:rPr lang="es-ES" dirty="0"/>
              <a:t> ara la </a:t>
            </a:r>
            <a:r>
              <a:rPr lang="es-ES" dirty="0" err="1"/>
              <a:t>coordinació</a:t>
            </a:r>
            <a:r>
              <a:rPr lang="es-ES" dirty="0"/>
              <a:t> efectiva entre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diferents</a:t>
            </a:r>
            <a:r>
              <a:rPr lang="es-ES" dirty="0"/>
              <a:t> </a:t>
            </a:r>
            <a:r>
              <a:rPr lang="es-ES" dirty="0" err="1"/>
              <a:t>dispositius</a:t>
            </a:r>
            <a:r>
              <a:rPr lang="es-ES" dirty="0"/>
              <a:t> del sistema </a:t>
            </a:r>
            <a:r>
              <a:rPr lang="es-ES" dirty="0" err="1"/>
              <a:t>sanitari</a:t>
            </a:r>
            <a:r>
              <a:rPr lang="es-ES" dirty="0"/>
              <a:t> que ha de </a:t>
            </a:r>
            <a:r>
              <a:rPr lang="es-ES" dirty="0" err="1"/>
              <a:t>permetre</a:t>
            </a:r>
            <a:r>
              <a:rPr lang="es-ES" dirty="0"/>
              <a:t> un </a:t>
            </a:r>
            <a:r>
              <a:rPr lang="es-ES" dirty="0" err="1"/>
              <a:t>abordatge</a:t>
            </a:r>
            <a:r>
              <a:rPr lang="es-ES" dirty="0"/>
              <a:t> </a:t>
            </a:r>
            <a:r>
              <a:rPr lang="es-ES" dirty="0" err="1"/>
              <a:t>més</a:t>
            </a:r>
            <a:r>
              <a:rPr lang="es-ES" dirty="0"/>
              <a:t> integral de </a:t>
            </a:r>
            <a:r>
              <a:rPr lang="es-ES" dirty="0" err="1"/>
              <a:t>l’atenció</a:t>
            </a:r>
            <a:r>
              <a:rPr lang="es-ES" dirty="0"/>
              <a:t> que </a:t>
            </a:r>
            <a:r>
              <a:rPr lang="es-ES" dirty="0" err="1"/>
              <a:t>rep</a:t>
            </a:r>
            <a:r>
              <a:rPr lang="es-ES" dirty="0"/>
              <a:t> el </a:t>
            </a:r>
            <a:r>
              <a:rPr lang="es-ES" dirty="0" err="1"/>
              <a:t>ciutadà</a:t>
            </a:r>
            <a:r>
              <a:rPr lang="es-ES" dirty="0"/>
              <a:t>.</a:t>
            </a:r>
            <a:endParaRPr lang="ca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DA2E4E0-77EB-47C7-BB58-9FE72DFB00BA}"/>
              </a:ext>
            </a:extLst>
          </p:cNvPr>
          <p:cNvSpPr/>
          <p:nvPr/>
        </p:nvSpPr>
        <p:spPr>
          <a:xfrm>
            <a:off x="1184564" y="940182"/>
            <a:ext cx="2541473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s-ES" sz="2800" b="1" dirty="0" err="1">
                <a:solidFill>
                  <a:srgbClr val="000000"/>
                </a:solidFill>
              </a:rPr>
              <a:t>Què</a:t>
            </a:r>
            <a:r>
              <a:rPr lang="es-ES" sz="2800" b="1" dirty="0">
                <a:solidFill>
                  <a:srgbClr val="000000"/>
                </a:solidFill>
              </a:rPr>
              <a:t> </a:t>
            </a:r>
            <a:r>
              <a:rPr lang="es-ES" sz="2800" b="1" dirty="0" err="1">
                <a:solidFill>
                  <a:srgbClr val="000000"/>
                </a:solidFill>
              </a:rPr>
              <a:t>és</a:t>
            </a:r>
            <a:r>
              <a:rPr lang="es-ES" sz="2800" b="1" dirty="0">
                <a:solidFill>
                  <a:srgbClr val="000000"/>
                </a:solidFill>
              </a:rPr>
              <a:t> el CSB ?</a:t>
            </a:r>
            <a:endParaRPr lang="ca-ES" sz="2800" b="1" dirty="0"/>
          </a:p>
        </p:txBody>
      </p:sp>
    </p:spTree>
    <p:extLst>
      <p:ext uri="{BB962C8B-B14F-4D97-AF65-F5344CB8AC3E}">
        <p14:creationId xmlns:p14="http://schemas.microsoft.com/office/powerpoint/2010/main" val="2403700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0EB8F1F-056A-4FCE-BBBE-C91FDB29F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9B7E-D1D5-426C-BEA8-5E178D3C9DDB}" type="datetime2">
              <a:rPr lang="ca-ES" smtClean="0"/>
              <a:t>dilluns, 11 març de 2019</a:t>
            </a:fld>
            <a:endParaRPr lang="ca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A7A263F-67B0-44D8-93DE-D7C3E4502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dirty="0"/>
              <a:t>Model BCN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43AC5F-AC71-49DD-B15C-50427355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41FE-1E26-4942-B4D7-1D81C6F16BF5}" type="slidenum">
              <a:rPr lang="ca-ES" smtClean="0"/>
              <a:t>11</a:t>
            </a:fld>
            <a:endParaRPr lang="ca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C3996D5-C2F2-4691-9C12-992D04B077D2}"/>
              </a:ext>
            </a:extLst>
          </p:cNvPr>
          <p:cNvSpPr/>
          <p:nvPr/>
        </p:nvSpPr>
        <p:spPr>
          <a:xfrm>
            <a:off x="2471221" y="435873"/>
            <a:ext cx="1468583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ca-ES" sz="2800" b="1" dirty="0">
                <a:solidFill>
                  <a:srgbClr val="000000"/>
                </a:solidFill>
              </a:rPr>
              <a:t>Principis</a:t>
            </a:r>
            <a:endParaRPr lang="ca-ES" sz="2800" b="1" dirty="0"/>
          </a:p>
        </p:txBody>
      </p:sp>
      <p:sp>
        <p:nvSpPr>
          <p:cNvPr id="6" name="QuadreDeText 5"/>
          <p:cNvSpPr txBox="1"/>
          <p:nvPr/>
        </p:nvSpPr>
        <p:spPr>
          <a:xfrm>
            <a:off x="2471221" y="959093"/>
            <a:ext cx="7510979" cy="2631490"/>
          </a:xfrm>
          <a:prstGeom prst="rect">
            <a:avLst/>
          </a:prstGeom>
          <a:solidFill>
            <a:schemeClr val="bg1"/>
          </a:solidFill>
          <a:ln w="31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ca-ES" sz="1500" dirty="0"/>
              <a:t>L’estratègia i la planificació operativa de la resposta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500" dirty="0"/>
              <a:t>es basa en el Sistema públic: salut, social, justícia, seguretat...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a-ES" sz="1500" dirty="0"/>
              <a:t>fixa els terminis d’atenció de la intervenció: immediata i de la </a:t>
            </a:r>
            <a:r>
              <a:rPr lang="ca-ES" sz="1500" dirty="0" err="1"/>
              <a:t>postintervenció</a:t>
            </a:r>
            <a:r>
              <a:rPr lang="ca-ES" sz="1500" dirty="0"/>
              <a:t> inferiors a 72 hores.</a:t>
            </a:r>
          </a:p>
          <a:p>
            <a:pPr lvl="0"/>
            <a:r>
              <a:rPr lang="ca-ES" sz="1500" dirty="0"/>
              <a:t>L’estratègia fixa un model de </a:t>
            </a:r>
            <a:r>
              <a:rPr lang="ca-ES" sz="1500" dirty="0" err="1"/>
              <a:t>governança</a:t>
            </a:r>
            <a:r>
              <a:rPr lang="ca-ES" sz="1500" dirty="0"/>
              <a:t> 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500" dirty="0"/>
              <a:t>el comandament i el sistema de relacions del IMA es global, vertical i jeràrquica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500" dirty="0"/>
              <a:t>la coordinació i el sistema de relacions </a:t>
            </a:r>
            <a:r>
              <a:rPr lang="ca-ES" sz="1500" dirty="0" err="1"/>
              <a:t>postIMA</a:t>
            </a:r>
            <a:r>
              <a:rPr lang="ca-ES" sz="1500" dirty="0"/>
              <a:t> és territorial, lateral i </a:t>
            </a:r>
            <a:r>
              <a:rPr lang="ca-ES" sz="1500" dirty="0" err="1"/>
              <a:t>col·laborativa</a:t>
            </a:r>
            <a:endParaRPr lang="ca-ES" sz="1500" dirty="0"/>
          </a:p>
          <a:p>
            <a:pPr lvl="0"/>
            <a:r>
              <a:rPr lang="ca-ES" sz="1500" dirty="0"/>
              <a:t>L’estratègia te tres perspectives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500" dirty="0"/>
              <a:t>assistencial: intervenció i atenció IMA, continuïtat, detecció i tancament </a:t>
            </a:r>
            <a:r>
              <a:rPr lang="ca-ES" sz="1500" dirty="0" err="1"/>
              <a:t>postIMA</a:t>
            </a:r>
            <a:endParaRPr lang="ca-ES" sz="15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500" dirty="0"/>
              <a:t>poblacional: promoció de la salut i prevenció de la malaltia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500" dirty="0"/>
              <a:t>professional: intervinents: salut laboral IMA i </a:t>
            </a:r>
            <a:r>
              <a:rPr lang="ca-ES" sz="1500" dirty="0" err="1"/>
              <a:t>postIMA</a:t>
            </a:r>
            <a:endParaRPr lang="ca-ES" sz="1500" dirty="0"/>
          </a:p>
        </p:txBody>
      </p:sp>
      <p:sp>
        <p:nvSpPr>
          <p:cNvPr id="7" name="QuadreDeText 5">
            <a:extLst>
              <a:ext uri="{FF2B5EF4-FFF2-40B4-BE49-F238E27FC236}">
                <a16:creationId xmlns:a16="http://schemas.microsoft.com/office/drawing/2014/main" id="{EA905CEA-69AF-4F45-9EC2-8A155C91D661}"/>
              </a:ext>
            </a:extLst>
          </p:cNvPr>
          <p:cNvSpPr txBox="1"/>
          <p:nvPr/>
        </p:nvSpPr>
        <p:spPr>
          <a:xfrm>
            <a:off x="2471221" y="3724860"/>
            <a:ext cx="7510979" cy="2400657"/>
          </a:xfrm>
          <a:prstGeom prst="rect">
            <a:avLst/>
          </a:prstGeom>
          <a:solidFill>
            <a:schemeClr val="bg1"/>
          </a:solidFill>
          <a:ln w="31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ca-ES" sz="1500" dirty="0"/>
              <a:t>L’estratègia segueix els principis d’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500" dirty="0"/>
              <a:t>equitat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500" dirty="0"/>
              <a:t>continuïtat assistencial i </a:t>
            </a:r>
            <a:r>
              <a:rPr lang="ca-ES" sz="1500" dirty="0" err="1"/>
              <a:t>informacional</a:t>
            </a:r>
            <a:endParaRPr lang="ca-ES" sz="15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500" dirty="0"/>
              <a:t>sostenibilitat: no genera cap dispositiu ni nou ni </a:t>
            </a:r>
            <a:r>
              <a:rPr lang="ca-ES" sz="1500" i="1" dirty="0"/>
              <a:t>ad hoc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500" dirty="0"/>
              <a:t>proximitat i retorn a la normalitat</a:t>
            </a:r>
          </a:p>
          <a:p>
            <a:pPr lvl="0"/>
            <a:r>
              <a:rPr lang="ca-ES" sz="1500" dirty="0"/>
              <a:t>Des del punt de vista sanitari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500" dirty="0"/>
              <a:t>SISCAT sense distincions i sense renuncies assegura la resposta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500" dirty="0"/>
              <a:t>la resposta es la suma dels Plans de Centre i del Pla de ciutat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a-ES" sz="1500" dirty="0"/>
              <a:t>el nucli de la resposta es la Xarxa territorial de salut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500" dirty="0"/>
              <a:t>les entitats privades poden ser incorporades, si cal, en condicions SISCAT</a:t>
            </a:r>
          </a:p>
        </p:txBody>
      </p:sp>
    </p:spTree>
    <p:extLst>
      <p:ext uri="{BB962C8B-B14F-4D97-AF65-F5344CB8AC3E}">
        <p14:creationId xmlns:p14="http://schemas.microsoft.com/office/powerpoint/2010/main" val="73650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fecha 12">
            <a:extLst>
              <a:ext uri="{FF2B5EF4-FFF2-40B4-BE49-F238E27FC236}">
                <a16:creationId xmlns:a16="http://schemas.microsoft.com/office/drawing/2014/main" id="{5A64418F-79FC-43EC-A5A9-B10EA9E5E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5E3D-EA88-4B7C-872C-7CECF0F94BA0}" type="datetime2">
              <a:rPr lang="ca-ES" smtClean="0"/>
              <a:t>dilluns, 11 març de 2019</a:t>
            </a:fld>
            <a:endParaRPr lang="ca-ES"/>
          </a:p>
        </p:txBody>
      </p:sp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EFE079EE-9E1D-4D04-83AA-2F44FA957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B75FF-F902-476A-902D-C08DB5CEBDCB}" type="slidenum">
              <a:rPr lang="ca-ES" smtClean="0"/>
              <a:t>12</a:t>
            </a:fld>
            <a:endParaRPr lang="ca-ES"/>
          </a:p>
        </p:txBody>
      </p:sp>
      <p:sp>
        <p:nvSpPr>
          <p:cNvPr id="54" name="Cometes angulars 4">
            <a:extLst>
              <a:ext uri="{FF2B5EF4-FFF2-40B4-BE49-F238E27FC236}">
                <a16:creationId xmlns:a16="http://schemas.microsoft.com/office/drawing/2014/main" id="{F9AED712-F728-4EBC-BCA2-9CFB5231818A}"/>
              </a:ext>
            </a:extLst>
          </p:cNvPr>
          <p:cNvSpPr/>
          <p:nvPr/>
        </p:nvSpPr>
        <p:spPr>
          <a:xfrm>
            <a:off x="4892315" y="3045050"/>
            <a:ext cx="1008249" cy="196847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400" dirty="0">
                <a:solidFill>
                  <a:schemeClr val="tx1"/>
                </a:solidFill>
              </a:rPr>
              <a:t>Accés</a:t>
            </a:r>
          </a:p>
        </p:txBody>
      </p:sp>
      <p:sp>
        <p:nvSpPr>
          <p:cNvPr id="55" name="QuadreDeText 13">
            <a:extLst>
              <a:ext uri="{FF2B5EF4-FFF2-40B4-BE49-F238E27FC236}">
                <a16:creationId xmlns:a16="http://schemas.microsoft.com/office/drawing/2014/main" id="{D73EC9FE-7219-4AFE-A97A-CE06BAE954F8}"/>
              </a:ext>
            </a:extLst>
          </p:cNvPr>
          <p:cNvSpPr txBox="1"/>
          <p:nvPr/>
        </p:nvSpPr>
        <p:spPr>
          <a:xfrm>
            <a:off x="5878340" y="2807286"/>
            <a:ext cx="1681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100" dirty="0"/>
              <a:t>Expansió, mobilització</a:t>
            </a:r>
          </a:p>
        </p:txBody>
      </p:sp>
      <p:grpSp>
        <p:nvGrpSpPr>
          <p:cNvPr id="56" name="Grupo 55">
            <a:extLst>
              <a:ext uri="{FF2B5EF4-FFF2-40B4-BE49-F238E27FC236}">
                <a16:creationId xmlns:a16="http://schemas.microsoft.com/office/drawing/2014/main" id="{B50B6D3B-A557-4738-B057-6838EBA766F4}"/>
              </a:ext>
            </a:extLst>
          </p:cNvPr>
          <p:cNvGrpSpPr/>
          <p:nvPr/>
        </p:nvGrpSpPr>
        <p:grpSpPr>
          <a:xfrm rot="19316819">
            <a:off x="6865326" y="2277783"/>
            <a:ext cx="782330" cy="307777"/>
            <a:chOff x="8026917" y="893774"/>
            <a:chExt cx="782330" cy="307777"/>
          </a:xfrm>
        </p:grpSpPr>
        <p:sp>
          <p:nvSpPr>
            <p:cNvPr id="57" name="Pentàgon 11">
              <a:extLst>
                <a:ext uri="{FF2B5EF4-FFF2-40B4-BE49-F238E27FC236}">
                  <a16:creationId xmlns:a16="http://schemas.microsoft.com/office/drawing/2014/main" id="{831DA33C-E3A7-480D-9A38-8FADCA2F8131}"/>
                </a:ext>
              </a:extLst>
            </p:cNvPr>
            <p:cNvSpPr/>
            <p:nvPr/>
          </p:nvSpPr>
          <p:spPr>
            <a:xfrm rot="10800000">
              <a:off x="8026917" y="953486"/>
              <a:ext cx="747040" cy="225550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400" dirty="0">
                <a:solidFill>
                  <a:schemeClr val="tx1"/>
                </a:solidFill>
              </a:endParaRPr>
            </a:p>
          </p:txBody>
        </p:sp>
        <p:sp>
          <p:nvSpPr>
            <p:cNvPr id="61" name="QuadreDeText 16">
              <a:extLst>
                <a:ext uri="{FF2B5EF4-FFF2-40B4-BE49-F238E27FC236}">
                  <a16:creationId xmlns:a16="http://schemas.microsoft.com/office/drawing/2014/main" id="{693BB276-C574-4013-9C88-CD1D7B0DF86F}"/>
                </a:ext>
              </a:extLst>
            </p:cNvPr>
            <p:cNvSpPr txBox="1"/>
            <p:nvPr/>
          </p:nvSpPr>
          <p:spPr>
            <a:xfrm>
              <a:off x="8029530" y="893774"/>
              <a:ext cx="7797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1400" dirty="0"/>
                <a:t>Suport</a:t>
              </a:r>
            </a:p>
          </p:txBody>
        </p:sp>
      </p:grpSp>
      <p:sp>
        <p:nvSpPr>
          <p:cNvPr id="64" name="Cometes angulars 18">
            <a:extLst>
              <a:ext uri="{FF2B5EF4-FFF2-40B4-BE49-F238E27FC236}">
                <a16:creationId xmlns:a16="http://schemas.microsoft.com/office/drawing/2014/main" id="{95AC10AA-B18C-4F56-B4EC-4CB177EBE003}"/>
              </a:ext>
            </a:extLst>
          </p:cNvPr>
          <p:cNvSpPr/>
          <p:nvPr/>
        </p:nvSpPr>
        <p:spPr>
          <a:xfrm>
            <a:off x="3703733" y="3045050"/>
            <a:ext cx="1230914" cy="196847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400" dirty="0">
                <a:solidFill>
                  <a:schemeClr val="tx1"/>
                </a:solidFill>
              </a:rPr>
              <a:t>Evacuació</a:t>
            </a:r>
          </a:p>
        </p:txBody>
      </p:sp>
      <p:sp>
        <p:nvSpPr>
          <p:cNvPr id="67" name="Pentàgon 21">
            <a:extLst>
              <a:ext uri="{FF2B5EF4-FFF2-40B4-BE49-F238E27FC236}">
                <a16:creationId xmlns:a16="http://schemas.microsoft.com/office/drawing/2014/main" id="{B2B914D2-F5C9-47D4-B7D4-94B805C83ACD}"/>
              </a:ext>
            </a:extLst>
          </p:cNvPr>
          <p:cNvSpPr/>
          <p:nvPr/>
        </p:nvSpPr>
        <p:spPr>
          <a:xfrm>
            <a:off x="2047399" y="3040865"/>
            <a:ext cx="1691319" cy="196847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400" dirty="0">
                <a:solidFill>
                  <a:schemeClr val="tx1"/>
                </a:solidFill>
              </a:rPr>
              <a:t>Atenció </a:t>
            </a:r>
            <a:r>
              <a:rPr lang="ca-ES" sz="1400" i="1" dirty="0">
                <a:solidFill>
                  <a:schemeClr val="tx1"/>
                </a:solidFill>
              </a:rPr>
              <a:t>in situ</a:t>
            </a:r>
          </a:p>
        </p:txBody>
      </p:sp>
      <p:sp>
        <p:nvSpPr>
          <p:cNvPr id="69" name="Pentàgon 30">
            <a:extLst>
              <a:ext uri="{FF2B5EF4-FFF2-40B4-BE49-F238E27FC236}">
                <a16:creationId xmlns:a16="http://schemas.microsoft.com/office/drawing/2014/main" id="{E80E9C48-C870-428D-8A00-1E8768D015E9}"/>
              </a:ext>
            </a:extLst>
          </p:cNvPr>
          <p:cNvSpPr/>
          <p:nvPr/>
        </p:nvSpPr>
        <p:spPr>
          <a:xfrm rot="16200000">
            <a:off x="5896758" y="2157304"/>
            <a:ext cx="1016671" cy="227907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400" dirty="0">
                <a:solidFill>
                  <a:schemeClr val="tx1"/>
                </a:solidFill>
              </a:rPr>
              <a:t>Buidatge</a:t>
            </a:r>
          </a:p>
        </p:txBody>
      </p:sp>
      <p:sp>
        <p:nvSpPr>
          <p:cNvPr id="73" name="QuadreDeText 39">
            <a:extLst>
              <a:ext uri="{FF2B5EF4-FFF2-40B4-BE49-F238E27FC236}">
                <a16:creationId xmlns:a16="http://schemas.microsoft.com/office/drawing/2014/main" id="{8D7EDECA-0A27-4D9E-B7B2-870AB7E148D2}"/>
              </a:ext>
            </a:extLst>
          </p:cNvPr>
          <p:cNvSpPr txBox="1"/>
          <p:nvPr/>
        </p:nvSpPr>
        <p:spPr>
          <a:xfrm>
            <a:off x="6032711" y="4398629"/>
            <a:ext cx="29888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dirty="0"/>
              <a:t>Salut mental comunitària (Nuclis Territorials)</a:t>
            </a:r>
          </a:p>
        </p:txBody>
      </p:sp>
      <p:sp>
        <p:nvSpPr>
          <p:cNvPr id="74" name="QuadreDeText 43">
            <a:extLst>
              <a:ext uri="{FF2B5EF4-FFF2-40B4-BE49-F238E27FC236}">
                <a16:creationId xmlns:a16="http://schemas.microsoft.com/office/drawing/2014/main" id="{0AD5EEBE-14E5-4888-B9BD-4304BCF4CE44}"/>
              </a:ext>
            </a:extLst>
          </p:cNvPr>
          <p:cNvSpPr txBox="1"/>
          <p:nvPr/>
        </p:nvSpPr>
        <p:spPr>
          <a:xfrm>
            <a:off x="7547095" y="2778281"/>
            <a:ext cx="152983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100" dirty="0"/>
              <a:t>Retorn a la normalitat</a:t>
            </a:r>
          </a:p>
        </p:txBody>
      </p:sp>
      <p:sp>
        <p:nvSpPr>
          <p:cNvPr id="75" name="Pentàgon 45">
            <a:extLst>
              <a:ext uri="{FF2B5EF4-FFF2-40B4-BE49-F238E27FC236}">
                <a16:creationId xmlns:a16="http://schemas.microsoft.com/office/drawing/2014/main" id="{067C38D6-1523-4B94-8F4B-D28F6D064807}"/>
              </a:ext>
            </a:extLst>
          </p:cNvPr>
          <p:cNvSpPr/>
          <p:nvPr/>
        </p:nvSpPr>
        <p:spPr>
          <a:xfrm rot="5400000">
            <a:off x="6099319" y="1233328"/>
            <a:ext cx="1087477" cy="316657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tx1"/>
                </a:solidFill>
              </a:rPr>
              <a:t>Transport </a:t>
            </a:r>
            <a:r>
              <a:rPr lang="ca-ES" sz="1200" dirty="0" err="1">
                <a:solidFill>
                  <a:schemeClr val="tx1"/>
                </a:solidFill>
              </a:rPr>
              <a:t>intercentres</a:t>
            </a:r>
            <a:endParaRPr lang="ca-ES" sz="1200" dirty="0">
              <a:solidFill>
                <a:schemeClr val="tx1"/>
              </a:solidFill>
            </a:endParaRPr>
          </a:p>
        </p:txBody>
      </p:sp>
      <p:sp>
        <p:nvSpPr>
          <p:cNvPr id="76" name="QuadreDeText 16">
            <a:extLst>
              <a:ext uri="{FF2B5EF4-FFF2-40B4-BE49-F238E27FC236}">
                <a16:creationId xmlns:a16="http://schemas.microsoft.com/office/drawing/2014/main" id="{C0FAAE65-0900-450D-925D-9E3819FA952A}"/>
              </a:ext>
            </a:extLst>
          </p:cNvPr>
          <p:cNvSpPr txBox="1"/>
          <p:nvPr/>
        </p:nvSpPr>
        <p:spPr>
          <a:xfrm>
            <a:off x="7281908" y="2370322"/>
            <a:ext cx="11136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100" dirty="0"/>
              <a:t>At intermèdia</a:t>
            </a:r>
          </a:p>
        </p:txBody>
      </p:sp>
      <p:pic>
        <p:nvPicPr>
          <p:cNvPr id="77" name="Imagen 76">
            <a:extLst>
              <a:ext uri="{FF2B5EF4-FFF2-40B4-BE49-F238E27FC236}">
                <a16:creationId xmlns:a16="http://schemas.microsoft.com/office/drawing/2014/main" id="{DA15C04D-A245-4695-8387-8BA17A953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725" y="2682715"/>
            <a:ext cx="633428" cy="312755"/>
          </a:xfrm>
          <a:prstGeom prst="rect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:a16="http://schemas.microsoft.com/office/drawing/2014/main" id="{7A5B456B-C250-40C5-9E62-95864FDC8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986" y="2776231"/>
            <a:ext cx="437991" cy="216258"/>
          </a:xfrm>
          <a:prstGeom prst="rect">
            <a:avLst/>
          </a:prstGeom>
        </p:spPr>
      </p:pic>
      <p:pic>
        <p:nvPicPr>
          <p:cNvPr id="79" name="Imagen 78">
            <a:extLst>
              <a:ext uri="{FF2B5EF4-FFF2-40B4-BE49-F238E27FC236}">
                <a16:creationId xmlns:a16="http://schemas.microsoft.com/office/drawing/2014/main" id="{C305C5F3-6388-4A2C-911B-94F070CAF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425" y="953527"/>
            <a:ext cx="437991" cy="216258"/>
          </a:xfrm>
          <a:prstGeom prst="rect">
            <a:avLst/>
          </a:prstGeom>
        </p:spPr>
      </p:pic>
      <p:pic>
        <p:nvPicPr>
          <p:cNvPr id="80" name="Imagen 79">
            <a:extLst>
              <a:ext uri="{FF2B5EF4-FFF2-40B4-BE49-F238E27FC236}">
                <a16:creationId xmlns:a16="http://schemas.microsoft.com/office/drawing/2014/main" id="{4F69502D-1740-485F-B5E4-7C2F0313F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409" y="5150841"/>
            <a:ext cx="249588" cy="270153"/>
          </a:xfrm>
          <a:prstGeom prst="rect">
            <a:avLst/>
          </a:prstGeom>
        </p:spPr>
      </p:pic>
      <p:pic>
        <p:nvPicPr>
          <p:cNvPr id="81" name="Imagen 80">
            <a:extLst>
              <a:ext uri="{FF2B5EF4-FFF2-40B4-BE49-F238E27FC236}">
                <a16:creationId xmlns:a16="http://schemas.microsoft.com/office/drawing/2014/main" id="{B95D8162-D475-455F-AD93-4A2C09555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1605" y="2632984"/>
            <a:ext cx="306959" cy="306959"/>
          </a:xfrm>
          <a:prstGeom prst="rect">
            <a:avLst/>
          </a:prstGeom>
        </p:spPr>
      </p:pic>
      <p:pic>
        <p:nvPicPr>
          <p:cNvPr id="82" name="Imagen 81">
            <a:extLst>
              <a:ext uri="{FF2B5EF4-FFF2-40B4-BE49-F238E27FC236}">
                <a16:creationId xmlns:a16="http://schemas.microsoft.com/office/drawing/2014/main" id="{B2E42525-C18E-4D67-BB5B-F28BCADA2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292" y="2128618"/>
            <a:ext cx="306959" cy="306959"/>
          </a:xfrm>
          <a:prstGeom prst="rect">
            <a:avLst/>
          </a:prstGeom>
        </p:spPr>
      </p:pic>
      <p:pic>
        <p:nvPicPr>
          <p:cNvPr id="83" name="Imagen 82">
            <a:extLst>
              <a:ext uri="{FF2B5EF4-FFF2-40B4-BE49-F238E27FC236}">
                <a16:creationId xmlns:a16="http://schemas.microsoft.com/office/drawing/2014/main" id="{C6B80676-7C75-4DA8-98BA-1986557ACF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7194" y="5749332"/>
            <a:ext cx="505490" cy="164221"/>
          </a:xfrm>
          <a:prstGeom prst="rect">
            <a:avLst/>
          </a:prstGeom>
        </p:spPr>
      </p:pic>
      <p:pic>
        <p:nvPicPr>
          <p:cNvPr id="84" name="Imagen 83">
            <a:extLst>
              <a:ext uri="{FF2B5EF4-FFF2-40B4-BE49-F238E27FC236}">
                <a16:creationId xmlns:a16="http://schemas.microsoft.com/office/drawing/2014/main" id="{79D22C0D-8F08-42E3-86F7-53ECACB6C9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3210" y="5708615"/>
            <a:ext cx="730806" cy="272687"/>
          </a:xfrm>
          <a:prstGeom prst="rect">
            <a:avLst/>
          </a:prstGeom>
        </p:spPr>
      </p:pic>
      <p:pic>
        <p:nvPicPr>
          <p:cNvPr id="85" name="Picture 2" descr="http://www.tracrehabilitacio.es/sites/default/files/logo-creu-roja_0.png">
            <a:extLst>
              <a:ext uri="{FF2B5EF4-FFF2-40B4-BE49-F238E27FC236}">
                <a16:creationId xmlns:a16="http://schemas.microsoft.com/office/drawing/2014/main" id="{B3B35D9B-139B-4C7C-874D-4CF20D15E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209" y="5774309"/>
            <a:ext cx="445385" cy="16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Imagen 85">
            <a:extLst>
              <a:ext uri="{FF2B5EF4-FFF2-40B4-BE49-F238E27FC236}">
                <a16:creationId xmlns:a16="http://schemas.microsoft.com/office/drawing/2014/main" id="{85013B90-FE0B-476C-962F-4D0EB23D58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8914" y="3925549"/>
            <a:ext cx="866108" cy="198406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id="{7FA7FEB5-D9FD-4C36-BA92-E25BA96A1B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0804" y="2642811"/>
            <a:ext cx="277920" cy="297131"/>
          </a:xfrm>
          <a:prstGeom prst="rect">
            <a:avLst/>
          </a:prstGeom>
        </p:spPr>
      </p:pic>
      <p:pic>
        <p:nvPicPr>
          <p:cNvPr id="88" name="Picture 2">
            <a:extLst>
              <a:ext uri="{FF2B5EF4-FFF2-40B4-BE49-F238E27FC236}">
                <a16:creationId xmlns:a16="http://schemas.microsoft.com/office/drawing/2014/main" id="{BC499193-67D2-4288-A92B-8712C973C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914" y="2700258"/>
            <a:ext cx="308834" cy="31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QuadreDeText 68">
            <a:extLst>
              <a:ext uri="{FF2B5EF4-FFF2-40B4-BE49-F238E27FC236}">
                <a16:creationId xmlns:a16="http://schemas.microsoft.com/office/drawing/2014/main" id="{C54DE5F4-90A3-4628-8896-0ABDF584E2A2}"/>
              </a:ext>
            </a:extLst>
          </p:cNvPr>
          <p:cNvSpPr txBox="1"/>
          <p:nvPr/>
        </p:nvSpPr>
        <p:spPr>
          <a:xfrm>
            <a:off x="9052853" y="5447358"/>
            <a:ext cx="819759" cy="263727"/>
          </a:xfrm>
          <a:prstGeom prst="rect">
            <a:avLst/>
          </a:prstGeom>
          <a:noFill/>
          <a:ln w="31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100" dirty="0"/>
              <a:t>Tancament</a:t>
            </a:r>
          </a:p>
        </p:txBody>
      </p:sp>
      <p:pic>
        <p:nvPicPr>
          <p:cNvPr id="92" name="Picture 2" descr="Resultat d'imatges de UTCCB">
            <a:extLst>
              <a:ext uri="{FF2B5EF4-FFF2-40B4-BE49-F238E27FC236}">
                <a16:creationId xmlns:a16="http://schemas.microsoft.com/office/drawing/2014/main" id="{3269A1E7-A83B-48BD-BCF9-CBA729CCCE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0" t="38358" r="12444" b="35959"/>
          <a:stretch/>
        </p:blipFill>
        <p:spPr bwMode="auto">
          <a:xfrm>
            <a:off x="8593202" y="4619306"/>
            <a:ext cx="475377" cy="16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Rectangle 6">
            <a:extLst>
              <a:ext uri="{FF2B5EF4-FFF2-40B4-BE49-F238E27FC236}">
                <a16:creationId xmlns:a16="http://schemas.microsoft.com/office/drawing/2014/main" id="{4FD6CCB1-B769-4490-A8BE-19B43A739390}"/>
              </a:ext>
            </a:extLst>
          </p:cNvPr>
          <p:cNvSpPr/>
          <p:nvPr/>
        </p:nvSpPr>
        <p:spPr>
          <a:xfrm>
            <a:off x="5647989" y="2084788"/>
            <a:ext cx="4271606" cy="3936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8" name="QuadreDeText 13">
            <a:extLst>
              <a:ext uri="{FF2B5EF4-FFF2-40B4-BE49-F238E27FC236}">
                <a16:creationId xmlns:a16="http://schemas.microsoft.com/office/drawing/2014/main" id="{614404DC-C31F-4C4F-BB5D-C2DA6D789E85}"/>
              </a:ext>
            </a:extLst>
          </p:cNvPr>
          <p:cNvSpPr txBox="1"/>
          <p:nvPr/>
        </p:nvSpPr>
        <p:spPr>
          <a:xfrm>
            <a:off x="5838292" y="3393252"/>
            <a:ext cx="18734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100" dirty="0"/>
              <a:t>Hospital, CUAP, CAPIBE</a:t>
            </a:r>
          </a:p>
        </p:txBody>
      </p:sp>
      <p:sp>
        <p:nvSpPr>
          <p:cNvPr id="101" name="Cometes angulars 18">
            <a:extLst>
              <a:ext uri="{FF2B5EF4-FFF2-40B4-BE49-F238E27FC236}">
                <a16:creationId xmlns:a16="http://schemas.microsoft.com/office/drawing/2014/main" id="{A08D1144-76AC-43B7-900F-4A961EC5804B}"/>
              </a:ext>
            </a:extLst>
          </p:cNvPr>
          <p:cNvSpPr/>
          <p:nvPr/>
        </p:nvSpPr>
        <p:spPr>
          <a:xfrm>
            <a:off x="3703733" y="4215880"/>
            <a:ext cx="1208035" cy="220937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400" dirty="0">
                <a:solidFill>
                  <a:schemeClr val="tx1"/>
                </a:solidFill>
              </a:rPr>
              <a:t>Derivació</a:t>
            </a:r>
          </a:p>
        </p:txBody>
      </p:sp>
      <p:sp>
        <p:nvSpPr>
          <p:cNvPr id="113" name="Pentàgon 21">
            <a:extLst>
              <a:ext uri="{FF2B5EF4-FFF2-40B4-BE49-F238E27FC236}">
                <a16:creationId xmlns:a16="http://schemas.microsoft.com/office/drawing/2014/main" id="{DC5CF719-51AD-4EB2-B428-2AFF461C9141}"/>
              </a:ext>
            </a:extLst>
          </p:cNvPr>
          <p:cNvSpPr/>
          <p:nvPr/>
        </p:nvSpPr>
        <p:spPr>
          <a:xfrm>
            <a:off x="2045877" y="4220178"/>
            <a:ext cx="1691319" cy="216639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400" dirty="0">
                <a:solidFill>
                  <a:schemeClr val="tx1"/>
                </a:solidFill>
              </a:rPr>
              <a:t>Atenció </a:t>
            </a:r>
            <a:r>
              <a:rPr lang="ca-ES" sz="1400" i="1" dirty="0">
                <a:solidFill>
                  <a:schemeClr val="tx1"/>
                </a:solidFill>
              </a:rPr>
              <a:t>in situ</a:t>
            </a:r>
          </a:p>
        </p:txBody>
      </p:sp>
      <p:sp>
        <p:nvSpPr>
          <p:cNvPr id="117" name="Cometes angulars 8">
            <a:extLst>
              <a:ext uri="{FF2B5EF4-FFF2-40B4-BE49-F238E27FC236}">
                <a16:creationId xmlns:a16="http://schemas.microsoft.com/office/drawing/2014/main" id="{FACD7FE7-B58C-4D8A-9E67-F372A497601F}"/>
              </a:ext>
            </a:extLst>
          </p:cNvPr>
          <p:cNvSpPr/>
          <p:nvPr/>
        </p:nvSpPr>
        <p:spPr>
          <a:xfrm>
            <a:off x="5841952" y="4214598"/>
            <a:ext cx="1873423" cy="229605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400" dirty="0">
                <a:solidFill>
                  <a:schemeClr val="tx1"/>
                </a:solidFill>
              </a:rPr>
              <a:t>Atenció als afectats</a:t>
            </a:r>
          </a:p>
        </p:txBody>
      </p:sp>
      <p:sp>
        <p:nvSpPr>
          <p:cNvPr id="118" name="Pentàgon 21">
            <a:extLst>
              <a:ext uri="{FF2B5EF4-FFF2-40B4-BE49-F238E27FC236}">
                <a16:creationId xmlns:a16="http://schemas.microsoft.com/office/drawing/2014/main" id="{617C3722-4280-4F4B-89B2-449E6E32E931}"/>
              </a:ext>
            </a:extLst>
          </p:cNvPr>
          <p:cNvSpPr/>
          <p:nvPr/>
        </p:nvSpPr>
        <p:spPr>
          <a:xfrm>
            <a:off x="6607194" y="5443098"/>
            <a:ext cx="1902838" cy="252468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400" dirty="0">
                <a:solidFill>
                  <a:schemeClr val="tx1"/>
                </a:solidFill>
              </a:rPr>
              <a:t>Detecció poblacional</a:t>
            </a:r>
            <a:endParaRPr lang="ca-ES" sz="1400" i="1" dirty="0">
              <a:solidFill>
                <a:schemeClr val="tx1"/>
              </a:solidFill>
            </a:endParaRPr>
          </a:p>
        </p:txBody>
      </p:sp>
      <p:sp>
        <p:nvSpPr>
          <p:cNvPr id="119" name="QuadreDeText 44">
            <a:extLst>
              <a:ext uri="{FF2B5EF4-FFF2-40B4-BE49-F238E27FC236}">
                <a16:creationId xmlns:a16="http://schemas.microsoft.com/office/drawing/2014/main" id="{B876F107-0D41-4533-B5D7-680B334D1568}"/>
              </a:ext>
            </a:extLst>
          </p:cNvPr>
          <p:cNvSpPr txBox="1"/>
          <p:nvPr/>
        </p:nvSpPr>
        <p:spPr>
          <a:xfrm>
            <a:off x="9064129" y="4206423"/>
            <a:ext cx="819759" cy="263727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100" dirty="0"/>
              <a:t>Avaluació</a:t>
            </a:r>
          </a:p>
        </p:txBody>
      </p:sp>
      <p:sp>
        <p:nvSpPr>
          <p:cNvPr id="120" name="Cometes angulars 34">
            <a:extLst>
              <a:ext uri="{FF2B5EF4-FFF2-40B4-BE49-F238E27FC236}">
                <a16:creationId xmlns:a16="http://schemas.microsoft.com/office/drawing/2014/main" id="{F5F59BA7-93CC-4E58-87DF-E36F148B8196}"/>
              </a:ext>
            </a:extLst>
          </p:cNvPr>
          <p:cNvSpPr/>
          <p:nvPr/>
        </p:nvSpPr>
        <p:spPr>
          <a:xfrm>
            <a:off x="7632569" y="4221418"/>
            <a:ext cx="1388996" cy="222785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400" dirty="0">
                <a:solidFill>
                  <a:schemeClr val="tx1"/>
                </a:solidFill>
              </a:rPr>
              <a:t>Continuïtat</a:t>
            </a:r>
          </a:p>
        </p:txBody>
      </p:sp>
      <p:sp>
        <p:nvSpPr>
          <p:cNvPr id="121" name="Cometes angulars 18">
            <a:extLst>
              <a:ext uri="{FF2B5EF4-FFF2-40B4-BE49-F238E27FC236}">
                <a16:creationId xmlns:a16="http://schemas.microsoft.com/office/drawing/2014/main" id="{4F5893AA-00CB-453F-8E1B-DE5607B909F0}"/>
              </a:ext>
            </a:extLst>
          </p:cNvPr>
          <p:cNvSpPr/>
          <p:nvPr/>
        </p:nvSpPr>
        <p:spPr>
          <a:xfrm>
            <a:off x="4891327" y="4206424"/>
            <a:ext cx="1008248" cy="230393"/>
          </a:xfrm>
          <a:prstGeom prst="chevron">
            <a:avLst/>
          </a:prstGeom>
          <a:noFill/>
          <a:ln w="31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400" dirty="0">
                <a:solidFill>
                  <a:schemeClr val="tx1"/>
                </a:solidFill>
              </a:rPr>
              <a:t>Triatge</a:t>
            </a:r>
          </a:p>
        </p:txBody>
      </p:sp>
      <p:sp>
        <p:nvSpPr>
          <p:cNvPr id="123" name="Cometes angulars 8">
            <a:extLst>
              <a:ext uri="{FF2B5EF4-FFF2-40B4-BE49-F238E27FC236}">
                <a16:creationId xmlns:a16="http://schemas.microsoft.com/office/drawing/2014/main" id="{7A6D402D-1369-4549-9CDD-DBEE375FB4F7}"/>
              </a:ext>
            </a:extLst>
          </p:cNvPr>
          <p:cNvSpPr/>
          <p:nvPr/>
        </p:nvSpPr>
        <p:spPr>
          <a:xfrm>
            <a:off x="2045875" y="3263514"/>
            <a:ext cx="1691321" cy="186644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100" dirty="0">
                <a:solidFill>
                  <a:schemeClr val="tx1"/>
                </a:solidFill>
              </a:rPr>
              <a:t>Atenció als intervinents</a:t>
            </a:r>
          </a:p>
        </p:txBody>
      </p:sp>
      <p:sp>
        <p:nvSpPr>
          <p:cNvPr id="125" name="Cometes angulars 8">
            <a:extLst>
              <a:ext uri="{FF2B5EF4-FFF2-40B4-BE49-F238E27FC236}">
                <a16:creationId xmlns:a16="http://schemas.microsoft.com/office/drawing/2014/main" id="{B8969AF8-170B-43D1-9693-8744E0897857}"/>
              </a:ext>
            </a:extLst>
          </p:cNvPr>
          <p:cNvSpPr/>
          <p:nvPr/>
        </p:nvSpPr>
        <p:spPr>
          <a:xfrm>
            <a:off x="2045877" y="4460907"/>
            <a:ext cx="1663996" cy="216639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100" dirty="0">
                <a:solidFill>
                  <a:schemeClr val="tx1"/>
                </a:solidFill>
              </a:rPr>
              <a:t>Atenció als intervinents</a:t>
            </a:r>
          </a:p>
        </p:txBody>
      </p:sp>
      <p:pic>
        <p:nvPicPr>
          <p:cNvPr id="136" name="Picture 2" descr="Resultat d'imatges de colÂ·legi de psicolegs">
            <a:extLst>
              <a:ext uri="{FF2B5EF4-FFF2-40B4-BE49-F238E27FC236}">
                <a16:creationId xmlns:a16="http://schemas.microsoft.com/office/drawing/2014/main" id="{33606B0B-A265-4BBB-86DD-9EDEEC3FD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519" y="2800146"/>
            <a:ext cx="180913" cy="18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2" descr="Resultat d'imatges de consorci d'educació de barcelona">
            <a:extLst>
              <a:ext uri="{FF2B5EF4-FFF2-40B4-BE49-F238E27FC236}">
                <a16:creationId xmlns:a16="http://schemas.microsoft.com/office/drawing/2014/main" id="{95318B46-43B9-41A4-8318-F97ADFF5D7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3" t="30904" r="63515" b="29695"/>
          <a:stretch/>
        </p:blipFill>
        <p:spPr bwMode="auto">
          <a:xfrm>
            <a:off x="9298971" y="2155951"/>
            <a:ext cx="584917" cy="48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Imagen 138">
            <a:extLst>
              <a:ext uri="{FF2B5EF4-FFF2-40B4-BE49-F238E27FC236}">
                <a16:creationId xmlns:a16="http://schemas.microsoft.com/office/drawing/2014/main" id="{E8A0647B-5FFB-470A-AD1C-2C5B9780D0E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41827" y="3905062"/>
            <a:ext cx="682715" cy="269674"/>
          </a:xfrm>
          <a:prstGeom prst="rect">
            <a:avLst/>
          </a:prstGeom>
        </p:spPr>
      </p:pic>
      <p:sp>
        <p:nvSpPr>
          <p:cNvPr id="140" name="Cometes angulars 8">
            <a:extLst>
              <a:ext uri="{FF2B5EF4-FFF2-40B4-BE49-F238E27FC236}">
                <a16:creationId xmlns:a16="http://schemas.microsoft.com/office/drawing/2014/main" id="{6853B5DB-C7F8-4AC4-AAB6-DFD4DCE5C8FD}"/>
              </a:ext>
            </a:extLst>
          </p:cNvPr>
          <p:cNvSpPr/>
          <p:nvPr/>
        </p:nvSpPr>
        <p:spPr>
          <a:xfrm>
            <a:off x="5968045" y="3251292"/>
            <a:ext cx="1691321" cy="189937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100" dirty="0">
                <a:solidFill>
                  <a:schemeClr val="tx1"/>
                </a:solidFill>
              </a:rPr>
              <a:t>Atenció als intervinents</a:t>
            </a:r>
          </a:p>
        </p:txBody>
      </p:sp>
      <p:sp>
        <p:nvSpPr>
          <p:cNvPr id="141" name="Cometes angulars 8">
            <a:extLst>
              <a:ext uri="{FF2B5EF4-FFF2-40B4-BE49-F238E27FC236}">
                <a16:creationId xmlns:a16="http://schemas.microsoft.com/office/drawing/2014/main" id="{2D54B153-E13B-47C4-BA10-A3B3465FE400}"/>
              </a:ext>
            </a:extLst>
          </p:cNvPr>
          <p:cNvSpPr/>
          <p:nvPr/>
        </p:nvSpPr>
        <p:spPr>
          <a:xfrm>
            <a:off x="5842942" y="3036444"/>
            <a:ext cx="1873423" cy="205453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400" dirty="0">
                <a:solidFill>
                  <a:schemeClr val="tx1"/>
                </a:solidFill>
              </a:rPr>
              <a:t>Atenció als afectats</a:t>
            </a:r>
          </a:p>
        </p:txBody>
      </p:sp>
      <p:sp>
        <p:nvSpPr>
          <p:cNvPr id="142" name="Cometes angulars 34">
            <a:extLst>
              <a:ext uri="{FF2B5EF4-FFF2-40B4-BE49-F238E27FC236}">
                <a16:creationId xmlns:a16="http://schemas.microsoft.com/office/drawing/2014/main" id="{9C7E6457-69B1-410E-9C6B-97EC23F44397}"/>
              </a:ext>
            </a:extLst>
          </p:cNvPr>
          <p:cNvSpPr/>
          <p:nvPr/>
        </p:nvSpPr>
        <p:spPr>
          <a:xfrm>
            <a:off x="7662968" y="3030225"/>
            <a:ext cx="1388996" cy="214430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400" dirty="0">
                <a:solidFill>
                  <a:schemeClr val="tx1"/>
                </a:solidFill>
              </a:rPr>
              <a:t>Continuïtat</a:t>
            </a:r>
          </a:p>
        </p:txBody>
      </p:sp>
      <p:sp>
        <p:nvSpPr>
          <p:cNvPr id="143" name="QuadreDeText 44">
            <a:extLst>
              <a:ext uri="{FF2B5EF4-FFF2-40B4-BE49-F238E27FC236}">
                <a16:creationId xmlns:a16="http://schemas.microsoft.com/office/drawing/2014/main" id="{ACAE450A-13FF-418B-BACF-23406524A202}"/>
              </a:ext>
            </a:extLst>
          </p:cNvPr>
          <p:cNvSpPr txBox="1"/>
          <p:nvPr/>
        </p:nvSpPr>
        <p:spPr>
          <a:xfrm>
            <a:off x="9064129" y="2987564"/>
            <a:ext cx="819759" cy="263727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100" dirty="0"/>
              <a:t>Avaluació</a:t>
            </a:r>
          </a:p>
        </p:txBody>
      </p:sp>
      <p:pic>
        <p:nvPicPr>
          <p:cNvPr id="144" name="Imagen 143">
            <a:extLst>
              <a:ext uri="{FF2B5EF4-FFF2-40B4-BE49-F238E27FC236}">
                <a16:creationId xmlns:a16="http://schemas.microsoft.com/office/drawing/2014/main" id="{5B192930-4A08-487B-A120-ACA02E9CD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806" y="3414339"/>
            <a:ext cx="249588" cy="270153"/>
          </a:xfrm>
          <a:prstGeom prst="rect">
            <a:avLst/>
          </a:prstGeom>
        </p:spPr>
      </p:pic>
      <p:grpSp>
        <p:nvGrpSpPr>
          <p:cNvPr id="145" name="Grupo 144">
            <a:extLst>
              <a:ext uri="{FF2B5EF4-FFF2-40B4-BE49-F238E27FC236}">
                <a16:creationId xmlns:a16="http://schemas.microsoft.com/office/drawing/2014/main" id="{189E96F8-4D16-44FA-9904-E6AD13007D84}"/>
              </a:ext>
            </a:extLst>
          </p:cNvPr>
          <p:cNvGrpSpPr/>
          <p:nvPr/>
        </p:nvGrpSpPr>
        <p:grpSpPr>
          <a:xfrm>
            <a:off x="4243225" y="3320864"/>
            <a:ext cx="897261" cy="307777"/>
            <a:chOff x="4002536" y="3018512"/>
            <a:chExt cx="897261" cy="307777"/>
          </a:xfrm>
        </p:grpSpPr>
        <p:sp>
          <p:nvSpPr>
            <p:cNvPr id="146" name="QuadreDeText 27">
              <a:extLst>
                <a:ext uri="{FF2B5EF4-FFF2-40B4-BE49-F238E27FC236}">
                  <a16:creationId xmlns:a16="http://schemas.microsoft.com/office/drawing/2014/main" id="{30899159-F439-43D6-95C5-45F6200770E2}"/>
                </a:ext>
              </a:extLst>
            </p:cNvPr>
            <p:cNvSpPr txBox="1"/>
            <p:nvPr/>
          </p:nvSpPr>
          <p:spPr>
            <a:xfrm>
              <a:off x="4002536" y="3090901"/>
              <a:ext cx="869231" cy="20431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ca-ES" sz="600" dirty="0"/>
            </a:p>
          </p:txBody>
        </p:sp>
        <p:sp>
          <p:nvSpPr>
            <p:cNvPr id="147" name="CuadroTexto 146">
              <a:extLst>
                <a:ext uri="{FF2B5EF4-FFF2-40B4-BE49-F238E27FC236}">
                  <a16:creationId xmlns:a16="http://schemas.microsoft.com/office/drawing/2014/main" id="{CE3084BF-7F60-4959-9DB2-28CCF9A0D511}"/>
                </a:ext>
              </a:extLst>
            </p:cNvPr>
            <p:cNvSpPr txBox="1"/>
            <p:nvPr/>
          </p:nvSpPr>
          <p:spPr>
            <a:xfrm>
              <a:off x="4014544" y="3018512"/>
              <a:ext cx="8852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err="1"/>
                <a:t>Seguretat</a:t>
              </a:r>
              <a:endParaRPr lang="es-ES" sz="1400" dirty="0"/>
            </a:p>
          </p:txBody>
        </p:sp>
      </p:grpSp>
      <p:grpSp>
        <p:nvGrpSpPr>
          <p:cNvPr id="148" name="Grupo 147">
            <a:extLst>
              <a:ext uri="{FF2B5EF4-FFF2-40B4-BE49-F238E27FC236}">
                <a16:creationId xmlns:a16="http://schemas.microsoft.com/office/drawing/2014/main" id="{D2D853A8-FBD0-409C-8FED-C638A6C60891}"/>
              </a:ext>
            </a:extLst>
          </p:cNvPr>
          <p:cNvGrpSpPr/>
          <p:nvPr/>
        </p:nvGrpSpPr>
        <p:grpSpPr>
          <a:xfrm>
            <a:off x="2026175" y="5104667"/>
            <a:ext cx="1049726" cy="307777"/>
            <a:chOff x="4002536" y="3018512"/>
            <a:chExt cx="696395" cy="307777"/>
          </a:xfrm>
        </p:grpSpPr>
        <p:sp>
          <p:nvSpPr>
            <p:cNvPr id="149" name="QuadreDeText 27">
              <a:extLst>
                <a:ext uri="{FF2B5EF4-FFF2-40B4-BE49-F238E27FC236}">
                  <a16:creationId xmlns:a16="http://schemas.microsoft.com/office/drawing/2014/main" id="{2A12EA3C-D62C-4F87-A870-67BAF8022C51}"/>
                </a:ext>
              </a:extLst>
            </p:cNvPr>
            <p:cNvSpPr txBox="1"/>
            <p:nvPr/>
          </p:nvSpPr>
          <p:spPr>
            <a:xfrm>
              <a:off x="4002536" y="3090902"/>
              <a:ext cx="660283" cy="16408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ca-ES" sz="600" dirty="0"/>
            </a:p>
          </p:txBody>
        </p:sp>
        <p:sp>
          <p:nvSpPr>
            <p:cNvPr id="150" name="CuadroTexto 149">
              <a:extLst>
                <a:ext uri="{FF2B5EF4-FFF2-40B4-BE49-F238E27FC236}">
                  <a16:creationId xmlns:a16="http://schemas.microsoft.com/office/drawing/2014/main" id="{615898E4-5D9D-475D-B5F8-99D7FD5BE580}"/>
                </a:ext>
              </a:extLst>
            </p:cNvPr>
            <p:cNvSpPr txBox="1"/>
            <p:nvPr/>
          </p:nvSpPr>
          <p:spPr>
            <a:xfrm>
              <a:off x="4014544" y="3018512"/>
              <a:ext cx="6843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err="1"/>
                <a:t>Il·lícit</a:t>
              </a:r>
              <a:r>
                <a:rPr lang="es-ES" sz="1400" dirty="0"/>
                <a:t> penal</a:t>
              </a:r>
            </a:p>
          </p:txBody>
        </p:sp>
      </p:grpSp>
      <p:sp>
        <p:nvSpPr>
          <p:cNvPr id="151" name="Cometes angulars 8">
            <a:extLst>
              <a:ext uri="{FF2B5EF4-FFF2-40B4-BE49-F238E27FC236}">
                <a16:creationId xmlns:a16="http://schemas.microsoft.com/office/drawing/2014/main" id="{8C5DE71B-C42A-4401-913C-50C0584AF275}"/>
              </a:ext>
            </a:extLst>
          </p:cNvPr>
          <p:cNvSpPr/>
          <p:nvPr/>
        </p:nvSpPr>
        <p:spPr>
          <a:xfrm>
            <a:off x="6469378" y="3962412"/>
            <a:ext cx="2155432" cy="191257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Cooperació intersectorial</a:t>
            </a:r>
            <a:endParaRPr lang="ca-ES" sz="1200" dirty="0">
              <a:solidFill>
                <a:schemeClr val="tx1"/>
              </a:solidFill>
            </a:endParaRPr>
          </a:p>
        </p:txBody>
      </p:sp>
      <p:sp>
        <p:nvSpPr>
          <p:cNvPr id="152" name="Cometes angulars 8">
            <a:extLst>
              <a:ext uri="{FF2B5EF4-FFF2-40B4-BE49-F238E27FC236}">
                <a16:creationId xmlns:a16="http://schemas.microsoft.com/office/drawing/2014/main" id="{09947FCB-26DC-473B-BE0D-701FC5B4FE9A}"/>
              </a:ext>
            </a:extLst>
          </p:cNvPr>
          <p:cNvSpPr/>
          <p:nvPr/>
        </p:nvSpPr>
        <p:spPr>
          <a:xfrm>
            <a:off x="6443259" y="4617776"/>
            <a:ext cx="2155432" cy="191257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Suport expert</a:t>
            </a:r>
            <a:endParaRPr lang="ca-ES" sz="1200" dirty="0">
              <a:solidFill>
                <a:schemeClr val="tx1"/>
              </a:solidFill>
            </a:endParaRPr>
          </a:p>
        </p:txBody>
      </p:sp>
      <p:sp>
        <p:nvSpPr>
          <p:cNvPr id="153" name="QuadreDeText 68">
            <a:extLst>
              <a:ext uri="{FF2B5EF4-FFF2-40B4-BE49-F238E27FC236}">
                <a16:creationId xmlns:a16="http://schemas.microsoft.com/office/drawing/2014/main" id="{BA773E4B-4A22-4037-9763-8330DAFB9626}"/>
              </a:ext>
            </a:extLst>
          </p:cNvPr>
          <p:cNvSpPr txBox="1"/>
          <p:nvPr/>
        </p:nvSpPr>
        <p:spPr>
          <a:xfrm>
            <a:off x="2914117" y="4736156"/>
            <a:ext cx="819759" cy="263727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100" dirty="0"/>
              <a:t>Tancament</a:t>
            </a:r>
          </a:p>
        </p:txBody>
      </p:sp>
      <p:sp>
        <p:nvSpPr>
          <p:cNvPr id="154" name="QuadreDeText 68">
            <a:extLst>
              <a:ext uri="{FF2B5EF4-FFF2-40B4-BE49-F238E27FC236}">
                <a16:creationId xmlns:a16="http://schemas.microsoft.com/office/drawing/2014/main" id="{1913CC18-7263-4B43-B17C-E69144AF395C}"/>
              </a:ext>
            </a:extLst>
          </p:cNvPr>
          <p:cNvSpPr txBox="1"/>
          <p:nvPr/>
        </p:nvSpPr>
        <p:spPr>
          <a:xfrm>
            <a:off x="9058392" y="3908035"/>
            <a:ext cx="819759" cy="263727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100" dirty="0"/>
              <a:t>Tancament</a:t>
            </a:r>
          </a:p>
        </p:txBody>
      </p:sp>
      <p:grpSp>
        <p:nvGrpSpPr>
          <p:cNvPr id="155" name="Grupo 154">
            <a:extLst>
              <a:ext uri="{FF2B5EF4-FFF2-40B4-BE49-F238E27FC236}">
                <a16:creationId xmlns:a16="http://schemas.microsoft.com/office/drawing/2014/main" id="{1E7B37EB-02C2-49A1-826C-F4F78DFDE521}"/>
              </a:ext>
            </a:extLst>
          </p:cNvPr>
          <p:cNvGrpSpPr/>
          <p:nvPr/>
        </p:nvGrpSpPr>
        <p:grpSpPr>
          <a:xfrm>
            <a:off x="7832911" y="4820464"/>
            <a:ext cx="1465533" cy="473241"/>
            <a:chOff x="7442008" y="2955759"/>
            <a:chExt cx="1465533" cy="473241"/>
          </a:xfrm>
        </p:grpSpPr>
        <p:sp>
          <p:nvSpPr>
            <p:cNvPr id="156" name="Cometes angulars 34">
              <a:extLst>
                <a:ext uri="{FF2B5EF4-FFF2-40B4-BE49-F238E27FC236}">
                  <a16:creationId xmlns:a16="http://schemas.microsoft.com/office/drawing/2014/main" id="{24E10CD5-9F79-4111-A06E-D261C6EB0967}"/>
                </a:ext>
              </a:extLst>
            </p:cNvPr>
            <p:cNvSpPr/>
            <p:nvPr/>
          </p:nvSpPr>
          <p:spPr>
            <a:xfrm>
              <a:off x="7442008" y="3001954"/>
              <a:ext cx="1388996" cy="214430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a-ES" sz="1200" dirty="0">
                  <a:solidFill>
                    <a:schemeClr val="tx1"/>
                  </a:solidFill>
                </a:rPr>
                <a:t>Normalització</a:t>
              </a:r>
            </a:p>
          </p:txBody>
        </p:sp>
        <p:sp>
          <p:nvSpPr>
            <p:cNvPr id="157" name="Rectángulo 156">
              <a:extLst>
                <a:ext uri="{FF2B5EF4-FFF2-40B4-BE49-F238E27FC236}">
                  <a16:creationId xmlns:a16="http://schemas.microsoft.com/office/drawing/2014/main" id="{A2F93FF3-25BE-4A7E-93FF-5392EEF87951}"/>
                </a:ext>
              </a:extLst>
            </p:cNvPr>
            <p:cNvSpPr/>
            <p:nvPr/>
          </p:nvSpPr>
          <p:spPr>
            <a:xfrm>
              <a:off x="8610600" y="2955759"/>
              <a:ext cx="296941" cy="473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58" name="QuadreDeText 13">
            <a:extLst>
              <a:ext uri="{FF2B5EF4-FFF2-40B4-BE49-F238E27FC236}">
                <a16:creationId xmlns:a16="http://schemas.microsoft.com/office/drawing/2014/main" id="{C3D895C1-8EAC-4412-AFDA-362046AD9772}"/>
              </a:ext>
            </a:extLst>
          </p:cNvPr>
          <p:cNvSpPr txBox="1"/>
          <p:nvPr/>
        </p:nvSpPr>
        <p:spPr>
          <a:xfrm>
            <a:off x="7728530" y="3196720"/>
            <a:ext cx="12729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100" dirty="0"/>
              <a:t>Atenció primària</a:t>
            </a:r>
          </a:p>
        </p:txBody>
      </p:sp>
      <p:sp>
        <p:nvSpPr>
          <p:cNvPr id="159" name="QuadreDeText 68">
            <a:extLst>
              <a:ext uri="{FF2B5EF4-FFF2-40B4-BE49-F238E27FC236}">
                <a16:creationId xmlns:a16="http://schemas.microsoft.com/office/drawing/2014/main" id="{97C960C1-43EC-42AE-B174-7DAEB6ED6CAC}"/>
              </a:ext>
            </a:extLst>
          </p:cNvPr>
          <p:cNvSpPr txBox="1"/>
          <p:nvPr/>
        </p:nvSpPr>
        <p:spPr>
          <a:xfrm>
            <a:off x="9054056" y="4533639"/>
            <a:ext cx="819759" cy="263727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100" dirty="0"/>
              <a:t>Tancament</a:t>
            </a:r>
          </a:p>
        </p:txBody>
      </p:sp>
      <p:sp>
        <p:nvSpPr>
          <p:cNvPr id="160" name="QuadreDeText 62">
            <a:extLst>
              <a:ext uri="{FF2B5EF4-FFF2-40B4-BE49-F238E27FC236}">
                <a16:creationId xmlns:a16="http://schemas.microsoft.com/office/drawing/2014/main" id="{4618D5F5-04A7-4B5F-8ADB-B655CA192E06}"/>
              </a:ext>
            </a:extLst>
          </p:cNvPr>
          <p:cNvSpPr txBox="1"/>
          <p:nvPr/>
        </p:nvSpPr>
        <p:spPr>
          <a:xfrm>
            <a:off x="5724064" y="-10728"/>
            <a:ext cx="6467936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ca-ES" sz="2800" b="1" dirty="0"/>
              <a:t>Pla de resposta IMA i </a:t>
            </a:r>
            <a:r>
              <a:rPr lang="ca-ES" sz="2800" b="1" dirty="0" err="1"/>
              <a:t>postIMA</a:t>
            </a:r>
            <a:r>
              <a:rPr lang="ca-ES" sz="2800" b="1" dirty="0"/>
              <a:t>, agregat</a:t>
            </a:r>
          </a:p>
        </p:txBody>
      </p:sp>
      <p:pic>
        <p:nvPicPr>
          <p:cNvPr id="161" name="Picture 2" descr="Resultat d'imatges de area integral de salut">
            <a:extLst>
              <a:ext uri="{FF2B5EF4-FFF2-40B4-BE49-F238E27FC236}">
                <a16:creationId xmlns:a16="http://schemas.microsoft.com/office/drawing/2014/main" id="{63666436-97E7-4ADA-B668-E07505107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405" y="-4434"/>
            <a:ext cx="1071792" cy="100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Imatge 10" descr="IMA logo">
            <a:extLst>
              <a:ext uri="{FF2B5EF4-FFF2-40B4-BE49-F238E27FC236}">
                <a16:creationId xmlns:a16="http://schemas.microsoft.com/office/drawing/2014/main" id="{996F8C86-66FC-4155-8B7B-AD21419AAC4A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8" y="17512"/>
            <a:ext cx="1061561" cy="1057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Imagen 162">
            <a:extLst>
              <a:ext uri="{FF2B5EF4-FFF2-40B4-BE49-F238E27FC236}">
                <a16:creationId xmlns:a16="http://schemas.microsoft.com/office/drawing/2014/main" id="{A50FD836-58F1-4520-8647-CB8E97780E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77699" y="17512"/>
            <a:ext cx="1056631" cy="105142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1843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27A56F-338B-40AE-81D6-72E6EE884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C9E-9A2F-484D-92D1-5A14459D6CAC}" type="datetime2">
              <a:rPr lang="ca-ES" smtClean="0"/>
              <a:t>dilluns, 11 març de 2019</a:t>
            </a:fld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53697BD-EB94-4EFB-99D7-F3CA19067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41FE-1E26-4942-B4D7-1D81C6F16BF5}" type="slidenum">
              <a:rPr lang="ca-ES" smtClean="0"/>
              <a:t>13</a:t>
            </a:fld>
            <a:endParaRPr lang="ca-ES"/>
          </a:p>
        </p:txBody>
      </p:sp>
      <p:sp>
        <p:nvSpPr>
          <p:cNvPr id="8" name="CuadroTexto 94">
            <a:extLst>
              <a:ext uri="{FF2B5EF4-FFF2-40B4-BE49-F238E27FC236}">
                <a16:creationId xmlns:a16="http://schemas.microsoft.com/office/drawing/2014/main" id="{BB82BE18-5901-46B8-AD40-82F82376E681}"/>
              </a:ext>
            </a:extLst>
          </p:cNvPr>
          <p:cNvSpPr txBox="1"/>
          <p:nvPr/>
        </p:nvSpPr>
        <p:spPr>
          <a:xfrm>
            <a:off x="2714798" y="409138"/>
            <a:ext cx="3114247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2800" b="1" dirty="0"/>
              <a:t>Comitè de crisi CSB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94576A7-B4BF-4EE1-A9B2-411B1E5534D2}"/>
              </a:ext>
            </a:extLst>
          </p:cNvPr>
          <p:cNvSpPr txBox="1"/>
          <p:nvPr/>
        </p:nvSpPr>
        <p:spPr>
          <a:xfrm>
            <a:off x="2714798" y="900628"/>
            <a:ext cx="7163493" cy="4801314"/>
          </a:xfrm>
          <a:prstGeom prst="rect">
            <a:avLst/>
          </a:prstGeom>
          <a:solidFill>
            <a:schemeClr val="bg1"/>
          </a:solidFill>
          <a:ln w="31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ca-ES" dirty="0"/>
              <a:t>Gerent/a del CSB</a:t>
            </a:r>
            <a:endParaRPr lang="es-ES" dirty="0"/>
          </a:p>
          <a:p>
            <a:pPr lvl="1"/>
            <a:r>
              <a:rPr lang="ca-ES" dirty="0"/>
              <a:t>Funció: comandament del dispositiu territorial de resposta IMA</a:t>
            </a:r>
            <a:endParaRPr lang="es-ES" dirty="0"/>
          </a:p>
          <a:p>
            <a:pPr lvl="1"/>
            <a:r>
              <a:rPr lang="ca-ES" dirty="0"/>
              <a:t>Activació: immediata pel CECAT</a:t>
            </a:r>
            <a:endParaRPr lang="es-ES" dirty="0"/>
          </a:p>
          <a:p>
            <a:pPr lvl="1"/>
            <a:r>
              <a:rPr lang="ca-ES" dirty="0"/>
              <a:t>Ubicació: CECAT</a:t>
            </a:r>
            <a:endParaRPr lang="es-ES" dirty="0"/>
          </a:p>
          <a:p>
            <a:pPr lvl="1"/>
            <a:r>
              <a:rPr lang="ca-ES" dirty="0"/>
              <a:t>Permanència: fins a la desactivació del IMA</a:t>
            </a:r>
            <a:endParaRPr lang="es-ES" dirty="0"/>
          </a:p>
          <a:p>
            <a:pPr lvl="0"/>
            <a:r>
              <a:rPr lang="ca-ES" dirty="0"/>
              <a:t>Directors/es d’Àrea Integral de Salut (AIS)</a:t>
            </a:r>
            <a:endParaRPr lang="es-ES" dirty="0"/>
          </a:p>
          <a:p>
            <a:pPr lvl="1"/>
            <a:r>
              <a:rPr lang="ca-ES" dirty="0"/>
              <a:t>Funció: coordinació del dispositiu territorial de l’AIS</a:t>
            </a:r>
            <a:endParaRPr lang="es-ES" dirty="0"/>
          </a:p>
          <a:p>
            <a:pPr lvl="1"/>
            <a:r>
              <a:rPr lang="ca-ES" dirty="0"/>
              <a:t>Activació: Gerent CSB</a:t>
            </a:r>
            <a:endParaRPr lang="es-ES" dirty="0"/>
          </a:p>
          <a:p>
            <a:pPr lvl="1"/>
            <a:r>
              <a:rPr lang="ca-ES" dirty="0"/>
              <a:t>Ubicació: Hospital terciari de l’AIS</a:t>
            </a:r>
            <a:endParaRPr lang="es-ES" dirty="0"/>
          </a:p>
          <a:p>
            <a:pPr lvl="1"/>
            <a:r>
              <a:rPr lang="ca-ES" dirty="0"/>
              <a:t>Permanència: fins a la desactivació del IMA</a:t>
            </a:r>
            <a:endParaRPr lang="es-ES" dirty="0"/>
          </a:p>
          <a:p>
            <a:pPr lvl="0"/>
            <a:r>
              <a:rPr lang="ca-ES" dirty="0"/>
              <a:t>Oficina IMA i </a:t>
            </a:r>
            <a:r>
              <a:rPr lang="ca-ES" dirty="0" err="1"/>
              <a:t>postIMA</a:t>
            </a:r>
            <a:endParaRPr lang="es-ES" dirty="0"/>
          </a:p>
          <a:p>
            <a:pPr lvl="1"/>
            <a:r>
              <a:rPr lang="ca-ES" dirty="0"/>
              <a:t>Coordinació de resposta IMA i </a:t>
            </a:r>
            <a:r>
              <a:rPr lang="ca-ES" dirty="0" err="1"/>
              <a:t>postIMA</a:t>
            </a:r>
            <a:r>
              <a:rPr lang="ca-ES" dirty="0"/>
              <a:t> ‘física’ i ‘psicològica’ </a:t>
            </a:r>
            <a:r>
              <a:rPr lang="ca-ES" i="1" dirty="0"/>
              <a:t>on </a:t>
            </a:r>
            <a:r>
              <a:rPr lang="ca-ES" i="1" dirty="0" err="1"/>
              <a:t>line</a:t>
            </a:r>
            <a:r>
              <a:rPr lang="ca-ES" dirty="0"/>
              <a:t> </a:t>
            </a:r>
            <a:endParaRPr lang="es-ES" dirty="0"/>
          </a:p>
          <a:p>
            <a:pPr lvl="1"/>
            <a:r>
              <a:rPr lang="ca-ES" dirty="0"/>
              <a:t>Activació: immediata, </a:t>
            </a:r>
            <a:r>
              <a:rPr lang="ca-ES" i="1" dirty="0" err="1"/>
              <a:t>motu</a:t>
            </a:r>
            <a:r>
              <a:rPr lang="ca-ES" i="1" dirty="0"/>
              <a:t> </a:t>
            </a:r>
            <a:r>
              <a:rPr lang="ca-ES" i="1" dirty="0" err="1"/>
              <a:t>propio</a:t>
            </a:r>
            <a:endParaRPr lang="es-ES" dirty="0"/>
          </a:p>
          <a:p>
            <a:pPr lvl="1"/>
            <a:r>
              <a:rPr lang="ca-ES" dirty="0"/>
              <a:t>Ubicació: CSB, volant</a:t>
            </a:r>
            <a:endParaRPr lang="es-ES" dirty="0"/>
          </a:p>
          <a:p>
            <a:pPr lvl="1"/>
            <a:r>
              <a:rPr lang="ca-ES" dirty="0"/>
              <a:t>Permanència: fins a la desactivació del post IMA</a:t>
            </a:r>
            <a:endParaRPr lang="es-ES" dirty="0"/>
          </a:p>
          <a:p>
            <a:pPr lvl="1"/>
            <a:r>
              <a:rPr lang="ca-ES" dirty="0"/>
              <a:t>Continuïtat, cap al Comitè de Seguiment d’Afectats </a:t>
            </a:r>
            <a:r>
              <a:rPr lang="ca-ES" dirty="0" err="1"/>
              <a:t>postIMA</a:t>
            </a:r>
            <a:endParaRPr lang="es-ES" dirty="0"/>
          </a:p>
          <a:p>
            <a:r>
              <a:rPr lang="es-ES_tradnl" dirty="0"/>
              <a:t>El CECOS del SEM en forma </a:t>
            </a:r>
            <a:r>
              <a:rPr lang="es-ES_tradnl" dirty="0" err="1"/>
              <a:t>part</a:t>
            </a:r>
            <a:r>
              <a:rPr lang="es-ES_tradnl" dirty="0"/>
              <a:t> </a:t>
            </a:r>
            <a:r>
              <a:rPr lang="es-ES_tradnl" dirty="0" err="1"/>
              <a:t>d’ofici</a:t>
            </a:r>
            <a:r>
              <a:rPr lang="es-ES_tradnl" dirty="0"/>
              <a:t> de manera també virtual.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4613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0648F1-9118-4BEB-8A8C-55F43FEBE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4034"/>
            <a:ext cx="10515600" cy="1325563"/>
          </a:xfrm>
        </p:spPr>
        <p:txBody>
          <a:bodyPr/>
          <a:lstStyle/>
          <a:p>
            <a:pPr algn="ctr"/>
            <a:r>
              <a:rPr lang="ca-ES" dirty="0"/>
              <a:t>Planificació operativa. Actors, cronologia i fluxos del procés d’atenció.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9E789A5-C992-48C6-8D83-38A82CBE4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EB68-14B2-4544-B338-4FB80F413FA4}" type="datetime2">
              <a:rPr lang="ca-ES" smtClean="0"/>
              <a:t>dilluns, 11 març de 2019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92EC4B-072F-4299-B88F-4A8DBDBA9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Model BCN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46255EE-3671-42E2-B517-84F6917E2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41FE-1E26-4942-B4D7-1D81C6F16BF5}" type="slidenum">
              <a:rPr lang="ca-ES" smtClean="0"/>
              <a:t>14</a:t>
            </a:fld>
            <a:endParaRPr lang="ca-ES"/>
          </a:p>
        </p:txBody>
      </p:sp>
      <p:pic>
        <p:nvPicPr>
          <p:cNvPr id="6" name="Picture 2" descr="Resultat d'imatges de consorci d'educació de barcelona">
            <a:extLst>
              <a:ext uri="{FF2B5EF4-FFF2-40B4-BE49-F238E27FC236}">
                <a16:creationId xmlns:a16="http://schemas.microsoft.com/office/drawing/2014/main" id="{C06E394B-CA94-477B-83A7-D59E9A92A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" t="30162" r="6759" b="28465"/>
          <a:stretch/>
        </p:blipFill>
        <p:spPr bwMode="auto">
          <a:xfrm>
            <a:off x="397043" y="418628"/>
            <a:ext cx="2662657" cy="7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360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BB33-B513-4701-884A-BF1B10C72B95}" type="datetime2">
              <a:rPr lang="ca-ES" smtClean="0"/>
              <a:t>dilluns, 11 març de 2019</a:t>
            </a:fld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9FAB-680C-4457-B63A-9A4B4849146E}" type="slidenum">
              <a:rPr lang="es-ES" smtClean="0"/>
              <a:pPr/>
              <a:t>15</a:t>
            </a:fld>
            <a:endParaRPr lang="es-ES"/>
          </a:p>
        </p:txBody>
      </p:sp>
      <p:sp>
        <p:nvSpPr>
          <p:cNvPr id="72" name="7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COSMiA Consolidació postIMA, 4tq18</a:t>
            </a:r>
            <a:endParaRPr lang="ca-ES"/>
          </a:p>
        </p:txBody>
      </p:sp>
      <p:sp>
        <p:nvSpPr>
          <p:cNvPr id="51" name="4 CuadroTexto">
            <a:extLst>
              <a:ext uri="{FF2B5EF4-FFF2-40B4-BE49-F238E27FC236}">
                <a16:creationId xmlns:a16="http://schemas.microsoft.com/office/drawing/2014/main" id="{9DB6FD1A-6549-4020-8870-BFD2E1B8BDFB}"/>
              </a:ext>
            </a:extLst>
          </p:cNvPr>
          <p:cNvSpPr txBox="1"/>
          <p:nvPr/>
        </p:nvSpPr>
        <p:spPr>
          <a:xfrm>
            <a:off x="2770665" y="2823860"/>
            <a:ext cx="829603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200" b="1" dirty="0"/>
              <a:t>Detecció</a:t>
            </a:r>
          </a:p>
        </p:txBody>
      </p:sp>
      <p:pic>
        <p:nvPicPr>
          <p:cNvPr id="52" name="Picture 2" descr="http://identitatcorporativa.gencat.cat/web/sites/identitatcorporativa/.content/Documentacio/descarregues/dpt/COLOR/Salut/em_v.jpg">
            <a:extLst>
              <a:ext uri="{FF2B5EF4-FFF2-40B4-BE49-F238E27FC236}">
                <a16:creationId xmlns:a16="http://schemas.microsoft.com/office/drawing/2014/main" id="{4996D58C-702B-42DC-8BA8-548CB5CEB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2795" y="3157239"/>
            <a:ext cx="762018" cy="28191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84 Rectángulo">
            <a:extLst>
              <a:ext uri="{FF2B5EF4-FFF2-40B4-BE49-F238E27FC236}">
                <a16:creationId xmlns:a16="http://schemas.microsoft.com/office/drawing/2014/main" id="{6FA4CF4A-F186-4E72-9438-F4508396AD8B}"/>
              </a:ext>
            </a:extLst>
          </p:cNvPr>
          <p:cNvSpPr/>
          <p:nvPr/>
        </p:nvSpPr>
        <p:spPr>
          <a:xfrm>
            <a:off x="6952111" y="4277633"/>
            <a:ext cx="1259219" cy="3329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5" name="23 CuadroTexto">
            <a:extLst>
              <a:ext uri="{FF2B5EF4-FFF2-40B4-BE49-F238E27FC236}">
                <a16:creationId xmlns:a16="http://schemas.microsoft.com/office/drawing/2014/main" id="{BE967E5B-D5E7-4CF1-9205-A491CCAAA569}"/>
              </a:ext>
            </a:extLst>
          </p:cNvPr>
          <p:cNvSpPr txBox="1"/>
          <p:nvPr/>
        </p:nvSpPr>
        <p:spPr>
          <a:xfrm>
            <a:off x="6995886" y="1728734"/>
            <a:ext cx="1460278" cy="27699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200" b="1" dirty="0">
                <a:latin typeface="Arial Black" pitchFamily="34" charset="0"/>
              </a:rPr>
              <a:t>Comandament</a:t>
            </a:r>
          </a:p>
        </p:txBody>
      </p:sp>
      <p:sp>
        <p:nvSpPr>
          <p:cNvPr id="56" name="Rectángulo 30">
            <a:extLst>
              <a:ext uri="{FF2B5EF4-FFF2-40B4-BE49-F238E27FC236}">
                <a16:creationId xmlns:a16="http://schemas.microsoft.com/office/drawing/2014/main" id="{9BA12FB3-0301-486B-8260-F80A8BD7BC1A}"/>
              </a:ext>
            </a:extLst>
          </p:cNvPr>
          <p:cNvSpPr/>
          <p:nvPr/>
        </p:nvSpPr>
        <p:spPr>
          <a:xfrm>
            <a:off x="1267671" y="329456"/>
            <a:ext cx="516265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0000"/>
                </a:solidFill>
              </a:rPr>
              <a:t>1.- </a:t>
            </a:r>
            <a:r>
              <a:rPr lang="es-ES" sz="2800" b="1" dirty="0" err="1">
                <a:solidFill>
                  <a:srgbClr val="000000"/>
                </a:solidFill>
              </a:rPr>
              <a:t>Detecció</a:t>
            </a:r>
            <a:r>
              <a:rPr lang="es-ES" sz="2800" b="1" dirty="0">
                <a:solidFill>
                  <a:srgbClr val="000000"/>
                </a:solidFill>
              </a:rPr>
              <a:t> i </a:t>
            </a:r>
            <a:r>
              <a:rPr lang="es-ES" sz="2800" b="1" dirty="0" err="1">
                <a:solidFill>
                  <a:srgbClr val="000000"/>
                </a:solidFill>
              </a:rPr>
              <a:t>preAlerta</a:t>
            </a:r>
            <a:r>
              <a:rPr lang="es-ES" sz="2800" b="1" dirty="0">
                <a:solidFill>
                  <a:srgbClr val="000000"/>
                </a:solidFill>
              </a:rPr>
              <a:t>. </a:t>
            </a:r>
            <a:endParaRPr lang="ca-ES" sz="2800" b="1" dirty="0"/>
          </a:p>
        </p:txBody>
      </p:sp>
      <p:sp>
        <p:nvSpPr>
          <p:cNvPr id="57" name="52 CuadroTexto">
            <a:extLst>
              <a:ext uri="{FF2B5EF4-FFF2-40B4-BE49-F238E27FC236}">
                <a16:creationId xmlns:a16="http://schemas.microsoft.com/office/drawing/2014/main" id="{E5E181A6-4CBD-450E-8D00-FBFD4DC94DA3}"/>
              </a:ext>
            </a:extLst>
          </p:cNvPr>
          <p:cNvSpPr txBox="1"/>
          <p:nvPr/>
        </p:nvSpPr>
        <p:spPr>
          <a:xfrm>
            <a:off x="7097067" y="2424492"/>
            <a:ext cx="939974" cy="415498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050" b="1" dirty="0">
                <a:latin typeface="Arial Black" pitchFamily="34" charset="0"/>
              </a:rPr>
              <a:t>Gerència territorial</a:t>
            </a:r>
          </a:p>
        </p:txBody>
      </p:sp>
      <p:pic>
        <p:nvPicPr>
          <p:cNvPr id="58" name="Picture 2" descr="Resultat d'imatges de consorci d'educació de barcelona">
            <a:extLst>
              <a:ext uri="{FF2B5EF4-FFF2-40B4-BE49-F238E27FC236}">
                <a16:creationId xmlns:a16="http://schemas.microsoft.com/office/drawing/2014/main" id="{A6CB81DC-A23C-4C58-8855-6416AD760B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3" t="30904" r="63515" b="29695"/>
          <a:stretch/>
        </p:blipFill>
        <p:spPr bwMode="auto">
          <a:xfrm>
            <a:off x="8069007" y="2521373"/>
            <a:ext cx="302746" cy="25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Connector corbat 155">
            <a:extLst>
              <a:ext uri="{FF2B5EF4-FFF2-40B4-BE49-F238E27FC236}">
                <a16:creationId xmlns:a16="http://schemas.microsoft.com/office/drawing/2014/main" id="{CFC1A49F-A417-4B62-9D6F-CE2B6A11D5B5}"/>
              </a:ext>
            </a:extLst>
          </p:cNvPr>
          <p:cNvCxnSpPr>
            <a:cxnSpLocks/>
            <a:stCxn id="66" idx="3"/>
            <a:endCxn id="88" idx="1"/>
          </p:cNvCxnSpPr>
          <p:nvPr/>
        </p:nvCxnSpPr>
        <p:spPr>
          <a:xfrm>
            <a:off x="5036699" y="2977747"/>
            <a:ext cx="1870689" cy="1494315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 corbat 164">
            <a:extLst>
              <a:ext uri="{FF2B5EF4-FFF2-40B4-BE49-F238E27FC236}">
                <a16:creationId xmlns:a16="http://schemas.microsoft.com/office/drawing/2014/main" id="{0CF556D1-4DCA-4466-8EC7-2F8660338799}"/>
              </a:ext>
            </a:extLst>
          </p:cNvPr>
          <p:cNvCxnSpPr>
            <a:cxnSpLocks/>
            <a:stCxn id="66" idx="3"/>
            <a:endCxn id="55" idx="1"/>
          </p:cNvCxnSpPr>
          <p:nvPr/>
        </p:nvCxnSpPr>
        <p:spPr>
          <a:xfrm flipV="1">
            <a:off x="5036699" y="1867234"/>
            <a:ext cx="1959187" cy="1110513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59 CuadroTexto">
            <a:extLst>
              <a:ext uri="{FF2B5EF4-FFF2-40B4-BE49-F238E27FC236}">
                <a16:creationId xmlns:a16="http://schemas.microsoft.com/office/drawing/2014/main" id="{BC75630F-8520-4BA2-BBCA-55A5A2464D87}"/>
              </a:ext>
            </a:extLst>
          </p:cNvPr>
          <p:cNvSpPr txBox="1"/>
          <p:nvPr/>
        </p:nvSpPr>
        <p:spPr>
          <a:xfrm>
            <a:off x="4114919" y="2839247"/>
            <a:ext cx="921780" cy="276999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200" b="1" dirty="0" err="1"/>
              <a:t>PreAlerta</a:t>
            </a:r>
            <a:endParaRPr lang="ca-ES" sz="1200" b="1" dirty="0"/>
          </a:p>
        </p:txBody>
      </p:sp>
      <p:pic>
        <p:nvPicPr>
          <p:cNvPr id="67" name="Picture 2" descr="Resultado de imagen de catsalut">
            <a:extLst>
              <a:ext uri="{FF2B5EF4-FFF2-40B4-BE49-F238E27FC236}">
                <a16:creationId xmlns:a16="http://schemas.microsoft.com/office/drawing/2014/main" id="{AE4739C6-8C36-439C-A157-19CE30543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167" y="3877187"/>
            <a:ext cx="322921" cy="33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Imagen 67">
            <a:extLst>
              <a:ext uri="{FF2B5EF4-FFF2-40B4-BE49-F238E27FC236}">
                <a16:creationId xmlns:a16="http://schemas.microsoft.com/office/drawing/2014/main" id="{F641BDAF-F41D-458F-AA79-E35CC9FAC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3233" y="2065042"/>
            <a:ext cx="1092820" cy="355931"/>
          </a:xfrm>
          <a:prstGeom prst="rect">
            <a:avLst/>
          </a:prstGeom>
        </p:spPr>
      </p:pic>
      <p:cxnSp>
        <p:nvCxnSpPr>
          <p:cNvPr id="69" name="Connector corbat 155">
            <a:extLst>
              <a:ext uri="{FF2B5EF4-FFF2-40B4-BE49-F238E27FC236}">
                <a16:creationId xmlns:a16="http://schemas.microsoft.com/office/drawing/2014/main" id="{E06C9301-055F-40E0-9DAB-3DA0FAC40BED}"/>
              </a:ext>
            </a:extLst>
          </p:cNvPr>
          <p:cNvCxnSpPr>
            <a:cxnSpLocks/>
            <a:stCxn id="57" idx="2"/>
            <a:endCxn id="90" idx="0"/>
          </p:cNvCxnSpPr>
          <p:nvPr/>
        </p:nvCxnSpPr>
        <p:spPr>
          <a:xfrm rot="16200000" flipH="1">
            <a:off x="7083639" y="3323404"/>
            <a:ext cx="981497" cy="14667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108 CuadroTexto">
            <a:extLst>
              <a:ext uri="{FF2B5EF4-FFF2-40B4-BE49-F238E27FC236}">
                <a16:creationId xmlns:a16="http://schemas.microsoft.com/office/drawing/2014/main" id="{70A32C0F-D2FD-4868-8EE9-79BB0D0251DE}"/>
              </a:ext>
            </a:extLst>
          </p:cNvPr>
          <p:cNvSpPr txBox="1"/>
          <p:nvPr/>
        </p:nvSpPr>
        <p:spPr>
          <a:xfrm>
            <a:off x="4233684" y="3495530"/>
            <a:ext cx="71990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100" dirty="0">
                <a:latin typeface="Arial Black" panose="020B0A04020102020204" pitchFamily="34" charset="0"/>
              </a:rPr>
              <a:t>CECOS</a:t>
            </a:r>
          </a:p>
        </p:txBody>
      </p:sp>
      <p:pic>
        <p:nvPicPr>
          <p:cNvPr id="77" name="Imatge 110" descr="IMA logo">
            <a:extLst>
              <a:ext uri="{FF2B5EF4-FFF2-40B4-BE49-F238E27FC236}">
                <a16:creationId xmlns:a16="http://schemas.microsoft.com/office/drawing/2014/main" id="{0E9A549D-2AA8-4A70-90BF-21B8C7860B9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03086" cy="114662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Rectángulo 77">
            <a:extLst>
              <a:ext uri="{FF2B5EF4-FFF2-40B4-BE49-F238E27FC236}">
                <a16:creationId xmlns:a16="http://schemas.microsoft.com/office/drawing/2014/main" id="{D510DB19-575C-4047-9AB3-7E942790B395}"/>
              </a:ext>
            </a:extLst>
          </p:cNvPr>
          <p:cNvSpPr/>
          <p:nvPr/>
        </p:nvSpPr>
        <p:spPr>
          <a:xfrm>
            <a:off x="6995408" y="2002472"/>
            <a:ext cx="1460756" cy="93906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58FA7090-C511-4FAA-9018-7D164E80F4D8}"/>
              </a:ext>
            </a:extLst>
          </p:cNvPr>
          <p:cNvSpPr/>
          <p:nvPr/>
        </p:nvSpPr>
        <p:spPr>
          <a:xfrm>
            <a:off x="4114920" y="3100859"/>
            <a:ext cx="921779" cy="656282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0" name="Conector: angular 79">
            <a:extLst>
              <a:ext uri="{FF2B5EF4-FFF2-40B4-BE49-F238E27FC236}">
                <a16:creationId xmlns:a16="http://schemas.microsoft.com/office/drawing/2014/main" id="{C5854A37-C6D5-4FB7-9CF2-7E68476AB5A8}"/>
              </a:ext>
            </a:extLst>
          </p:cNvPr>
          <p:cNvCxnSpPr>
            <a:cxnSpLocks/>
            <a:stCxn id="51" idx="3"/>
            <a:endCxn id="66" idx="1"/>
          </p:cNvCxnSpPr>
          <p:nvPr/>
        </p:nvCxnSpPr>
        <p:spPr>
          <a:xfrm>
            <a:off x="3600268" y="2962360"/>
            <a:ext cx="514651" cy="15387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uadroTexto 81">
            <a:extLst>
              <a:ext uri="{FF2B5EF4-FFF2-40B4-BE49-F238E27FC236}">
                <a16:creationId xmlns:a16="http://schemas.microsoft.com/office/drawing/2014/main" id="{BF7AF6C4-33FF-4169-9756-6B93404564F2}"/>
              </a:ext>
            </a:extLst>
          </p:cNvPr>
          <p:cNvSpPr txBox="1"/>
          <p:nvPr/>
        </p:nvSpPr>
        <p:spPr>
          <a:xfrm>
            <a:off x="9495175" y="3253515"/>
            <a:ext cx="1544250" cy="24622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000" dirty="0"/>
              <a:t>Salut mental comunitària</a:t>
            </a:r>
          </a:p>
        </p:txBody>
      </p:sp>
      <p:cxnSp>
        <p:nvCxnSpPr>
          <p:cNvPr id="83" name="Connector corbat 155">
            <a:extLst>
              <a:ext uri="{FF2B5EF4-FFF2-40B4-BE49-F238E27FC236}">
                <a16:creationId xmlns:a16="http://schemas.microsoft.com/office/drawing/2014/main" id="{BF1F5F4B-BBC0-454F-B566-0BC0FEF32C23}"/>
              </a:ext>
            </a:extLst>
          </p:cNvPr>
          <p:cNvCxnSpPr>
            <a:cxnSpLocks/>
            <a:stCxn id="57" idx="2"/>
            <a:endCxn id="82" idx="1"/>
          </p:cNvCxnSpPr>
          <p:nvPr/>
        </p:nvCxnSpPr>
        <p:spPr>
          <a:xfrm rot="16200000" flipH="1">
            <a:off x="8262796" y="2144247"/>
            <a:ext cx="536636" cy="1928121"/>
          </a:xfrm>
          <a:prstGeom prst="curvedConnector2">
            <a:avLst/>
          </a:prstGeom>
          <a:ln w="31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59 CuadroTexto">
            <a:extLst>
              <a:ext uri="{FF2B5EF4-FFF2-40B4-BE49-F238E27FC236}">
                <a16:creationId xmlns:a16="http://schemas.microsoft.com/office/drawing/2014/main" id="{210623B4-79C9-4243-AFD7-C26DC2F3B7D9}"/>
              </a:ext>
            </a:extLst>
          </p:cNvPr>
          <p:cNvSpPr txBox="1"/>
          <p:nvPr/>
        </p:nvSpPr>
        <p:spPr>
          <a:xfrm>
            <a:off x="8497648" y="3306475"/>
            <a:ext cx="566208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200" b="1" dirty="0"/>
              <a:t>Avís</a:t>
            </a:r>
          </a:p>
        </p:txBody>
      </p:sp>
      <p:sp>
        <p:nvSpPr>
          <p:cNvPr id="88" name="52 CuadroTexto">
            <a:extLst>
              <a:ext uri="{FF2B5EF4-FFF2-40B4-BE49-F238E27FC236}">
                <a16:creationId xmlns:a16="http://schemas.microsoft.com/office/drawing/2014/main" id="{C50F1E91-F559-49DC-BA62-ACF9CFA74471}"/>
              </a:ext>
            </a:extLst>
          </p:cNvPr>
          <p:cNvSpPr txBox="1"/>
          <p:nvPr/>
        </p:nvSpPr>
        <p:spPr>
          <a:xfrm>
            <a:off x="6907388" y="4333562"/>
            <a:ext cx="134866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200" b="1" dirty="0">
                <a:latin typeface="Arial Black" pitchFamily="34" charset="0"/>
              </a:rPr>
              <a:t>Interlocutors</a:t>
            </a:r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E8942BCB-534A-42AC-BD65-2B7F737B9D97}"/>
              </a:ext>
            </a:extLst>
          </p:cNvPr>
          <p:cNvSpPr txBox="1"/>
          <p:nvPr/>
        </p:nvSpPr>
        <p:spPr>
          <a:xfrm>
            <a:off x="6952111" y="3821487"/>
            <a:ext cx="1259219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a-ES" sz="1200" b="1" dirty="0">
                <a:latin typeface="Arial Black" panose="020B0A04020102020204" pitchFamily="34" charset="0"/>
              </a:rPr>
              <a:t>Centres sanitaris</a:t>
            </a:r>
          </a:p>
        </p:txBody>
      </p:sp>
    </p:spTree>
    <p:extLst>
      <p:ext uri="{BB962C8B-B14F-4D97-AF65-F5344CB8AC3E}">
        <p14:creationId xmlns:p14="http://schemas.microsoft.com/office/powerpoint/2010/main" val="2894868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E0E7621-4E0B-4386-8D55-49F62F597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5D9C-BC5F-4005-B7FE-AD01F34708BD}" type="datetime2">
              <a:rPr lang="ca-ES" smtClean="0"/>
              <a:t>dilluns, 11 març de 2019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67784E9-EA3B-40AD-A59D-F1362CD9E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COSMiA Consolidació postIMA, 4tq18</a:t>
            </a:r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843838-1403-4E85-84D6-E3FD1EBFB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BBE58-90E6-4488-AAEA-DE68136B18E0}" type="slidenum">
              <a:rPr lang="ca-ES" smtClean="0"/>
              <a:t>16</a:t>
            </a:fld>
            <a:endParaRPr lang="ca-ES"/>
          </a:p>
        </p:txBody>
      </p:sp>
      <p:sp>
        <p:nvSpPr>
          <p:cNvPr id="74" name="QuadreDeText 206">
            <a:extLst>
              <a:ext uri="{FF2B5EF4-FFF2-40B4-BE49-F238E27FC236}">
                <a16:creationId xmlns:a16="http://schemas.microsoft.com/office/drawing/2014/main" id="{26CB39F0-BB79-449D-A490-95D0594DA278}"/>
              </a:ext>
            </a:extLst>
          </p:cNvPr>
          <p:cNvSpPr txBox="1"/>
          <p:nvPr/>
        </p:nvSpPr>
        <p:spPr>
          <a:xfrm>
            <a:off x="1804400" y="4003857"/>
            <a:ext cx="886190" cy="2616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100" b="1" dirty="0">
                <a:latin typeface="Arial Black" panose="020B0A04020102020204" pitchFamily="34" charset="0"/>
              </a:rPr>
              <a:t>Sanitària</a:t>
            </a:r>
            <a:endParaRPr lang="es-ES" sz="1100" b="1" dirty="0">
              <a:latin typeface="Arial Black" panose="020B0A04020102020204" pitchFamily="34" charset="0"/>
            </a:endParaRPr>
          </a:p>
        </p:txBody>
      </p:sp>
      <p:sp>
        <p:nvSpPr>
          <p:cNvPr id="75" name="52 CuadroTexto">
            <a:extLst>
              <a:ext uri="{FF2B5EF4-FFF2-40B4-BE49-F238E27FC236}">
                <a16:creationId xmlns:a16="http://schemas.microsoft.com/office/drawing/2014/main" id="{3BB26EA5-2D17-4B00-813C-D3A379A2DA88}"/>
              </a:ext>
            </a:extLst>
          </p:cNvPr>
          <p:cNvSpPr txBox="1"/>
          <p:nvPr/>
        </p:nvSpPr>
        <p:spPr>
          <a:xfrm>
            <a:off x="6226753" y="3893360"/>
            <a:ext cx="1360002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900" b="1" dirty="0">
                <a:latin typeface="Arial Black" pitchFamily="34" charset="0"/>
              </a:rPr>
              <a:t>Interlocutors IMA</a:t>
            </a:r>
          </a:p>
        </p:txBody>
      </p:sp>
      <p:pic>
        <p:nvPicPr>
          <p:cNvPr id="77" name="Picture 2" descr="http://identitatcorporativa.gencat.cat/web/sites/identitatcorporativa/.content/Documentacio/descarregues/dpt/COLOR/Salut/em_v.jpg">
            <a:extLst>
              <a:ext uri="{FF2B5EF4-FFF2-40B4-BE49-F238E27FC236}">
                <a16:creationId xmlns:a16="http://schemas.microsoft.com/office/drawing/2014/main" id="{C8F47BA3-D7D4-4F54-ABEB-6E586DBA7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002" y="1387369"/>
            <a:ext cx="863677" cy="3195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" name="105 Conector angular">
            <a:extLst>
              <a:ext uri="{FF2B5EF4-FFF2-40B4-BE49-F238E27FC236}">
                <a16:creationId xmlns:a16="http://schemas.microsoft.com/office/drawing/2014/main" id="{C80F2E7A-878E-4C53-8A3E-BB0DAD532184}"/>
              </a:ext>
            </a:extLst>
          </p:cNvPr>
          <p:cNvCxnSpPr>
            <a:cxnSpLocks/>
            <a:stCxn id="176" idx="2"/>
            <a:endCxn id="135" idx="0"/>
          </p:cNvCxnSpPr>
          <p:nvPr/>
        </p:nvCxnSpPr>
        <p:spPr>
          <a:xfrm rot="16200000" flipH="1">
            <a:off x="6298811" y="3087425"/>
            <a:ext cx="1091566" cy="989"/>
          </a:xfrm>
          <a:prstGeom prst="bent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88 Rectángulo">
            <a:extLst>
              <a:ext uri="{FF2B5EF4-FFF2-40B4-BE49-F238E27FC236}">
                <a16:creationId xmlns:a16="http://schemas.microsoft.com/office/drawing/2014/main" id="{3AED637F-C513-426B-A316-BFA470C83128}"/>
              </a:ext>
            </a:extLst>
          </p:cNvPr>
          <p:cNvSpPr/>
          <p:nvPr/>
        </p:nvSpPr>
        <p:spPr>
          <a:xfrm>
            <a:off x="1432838" y="4753560"/>
            <a:ext cx="969393" cy="2377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b="1" dirty="0">
                <a:solidFill>
                  <a:schemeClr val="tx1"/>
                </a:solidFill>
                <a:latin typeface="Arial Black" panose="020B0A04020102020204" pitchFamily="34" charset="0"/>
              </a:rPr>
              <a:t>Psicosocial</a:t>
            </a:r>
          </a:p>
        </p:txBody>
      </p:sp>
      <p:sp>
        <p:nvSpPr>
          <p:cNvPr id="94" name="108 CuadroTexto">
            <a:extLst>
              <a:ext uri="{FF2B5EF4-FFF2-40B4-BE49-F238E27FC236}">
                <a16:creationId xmlns:a16="http://schemas.microsoft.com/office/drawing/2014/main" id="{93D6F454-BBD7-4D94-8079-918B48E23994}"/>
              </a:ext>
            </a:extLst>
          </p:cNvPr>
          <p:cNvSpPr txBox="1"/>
          <p:nvPr/>
        </p:nvSpPr>
        <p:spPr>
          <a:xfrm>
            <a:off x="2557492" y="1398558"/>
            <a:ext cx="71990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100" dirty="0">
                <a:latin typeface="Arial Black" panose="020B0A04020102020204" pitchFamily="34" charset="0"/>
              </a:rPr>
              <a:t>CECOS</a:t>
            </a:r>
          </a:p>
        </p:txBody>
      </p:sp>
      <p:sp>
        <p:nvSpPr>
          <p:cNvPr id="95" name="QuadreDeText 99">
            <a:extLst>
              <a:ext uri="{FF2B5EF4-FFF2-40B4-BE49-F238E27FC236}">
                <a16:creationId xmlns:a16="http://schemas.microsoft.com/office/drawing/2014/main" id="{1CADF2E9-D6F6-482D-B132-09AC59F1063D}"/>
              </a:ext>
            </a:extLst>
          </p:cNvPr>
          <p:cNvSpPr txBox="1"/>
          <p:nvPr/>
        </p:nvSpPr>
        <p:spPr>
          <a:xfrm>
            <a:off x="8589401" y="1811754"/>
            <a:ext cx="6448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900" b="1" dirty="0"/>
              <a:t>CECOPAL</a:t>
            </a:r>
          </a:p>
        </p:txBody>
      </p:sp>
      <p:pic>
        <p:nvPicPr>
          <p:cNvPr id="96" name="Imagen 5">
            <a:extLst>
              <a:ext uri="{FF2B5EF4-FFF2-40B4-BE49-F238E27FC236}">
                <a16:creationId xmlns:a16="http://schemas.microsoft.com/office/drawing/2014/main" id="{4297185A-A109-48E8-9738-036932C6C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797" y="5068572"/>
            <a:ext cx="397959" cy="157195"/>
          </a:xfrm>
          <a:prstGeom prst="rect">
            <a:avLst/>
          </a:prstGeom>
        </p:spPr>
      </p:pic>
      <p:sp>
        <p:nvSpPr>
          <p:cNvPr id="97" name="3 CuadroTexto">
            <a:extLst>
              <a:ext uri="{FF2B5EF4-FFF2-40B4-BE49-F238E27FC236}">
                <a16:creationId xmlns:a16="http://schemas.microsoft.com/office/drawing/2014/main" id="{6FB9E6D6-F655-4136-858D-8F0BDE09DFB6}"/>
              </a:ext>
            </a:extLst>
          </p:cNvPr>
          <p:cNvSpPr txBox="1"/>
          <p:nvPr/>
        </p:nvSpPr>
        <p:spPr>
          <a:xfrm>
            <a:off x="1476023" y="1092382"/>
            <a:ext cx="2034857" cy="2603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100" b="1" dirty="0">
                <a:latin typeface="Arial Black" panose="020B0A04020102020204" pitchFamily="34" charset="0"/>
              </a:rPr>
              <a:t>Activació progressiva</a:t>
            </a:r>
          </a:p>
        </p:txBody>
      </p:sp>
      <p:sp>
        <p:nvSpPr>
          <p:cNvPr id="99" name="Rectángulo 30">
            <a:extLst>
              <a:ext uri="{FF2B5EF4-FFF2-40B4-BE49-F238E27FC236}">
                <a16:creationId xmlns:a16="http://schemas.microsoft.com/office/drawing/2014/main" id="{D472B370-8AB2-484F-A2E5-3E919E9386D4}"/>
              </a:ext>
            </a:extLst>
          </p:cNvPr>
          <p:cNvSpPr/>
          <p:nvPr/>
        </p:nvSpPr>
        <p:spPr>
          <a:xfrm>
            <a:off x="1089819" y="301311"/>
            <a:ext cx="542502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0000"/>
                </a:solidFill>
              </a:rPr>
              <a:t>2.- </a:t>
            </a:r>
            <a:r>
              <a:rPr lang="es-ES" sz="2800" b="1" dirty="0" err="1">
                <a:solidFill>
                  <a:srgbClr val="000000"/>
                </a:solidFill>
              </a:rPr>
              <a:t>Activació</a:t>
            </a:r>
            <a:r>
              <a:rPr lang="es-ES" sz="2800" b="1" dirty="0">
                <a:solidFill>
                  <a:srgbClr val="000000"/>
                </a:solidFill>
              </a:rPr>
              <a:t>, </a:t>
            </a:r>
            <a:r>
              <a:rPr lang="es-ES" sz="2800" b="1" dirty="0" err="1">
                <a:solidFill>
                  <a:srgbClr val="000000"/>
                </a:solidFill>
              </a:rPr>
              <a:t>atenció</a:t>
            </a:r>
            <a:r>
              <a:rPr lang="es-ES" sz="2800" b="1" dirty="0">
                <a:solidFill>
                  <a:srgbClr val="000000"/>
                </a:solidFill>
              </a:rPr>
              <a:t> i </a:t>
            </a:r>
            <a:r>
              <a:rPr lang="es-ES" sz="2800" b="1" dirty="0" err="1">
                <a:solidFill>
                  <a:srgbClr val="000000"/>
                </a:solidFill>
              </a:rPr>
              <a:t>continuïtat</a:t>
            </a:r>
            <a:r>
              <a:rPr lang="es-ES" sz="2800" b="1" dirty="0">
                <a:solidFill>
                  <a:srgbClr val="000000"/>
                </a:solidFill>
              </a:rPr>
              <a:t>. </a:t>
            </a:r>
            <a:endParaRPr lang="ca-ES" sz="2800" b="1" dirty="0"/>
          </a:p>
        </p:txBody>
      </p:sp>
      <p:sp>
        <p:nvSpPr>
          <p:cNvPr id="103" name="61 Rectángulo redondeado">
            <a:extLst>
              <a:ext uri="{FF2B5EF4-FFF2-40B4-BE49-F238E27FC236}">
                <a16:creationId xmlns:a16="http://schemas.microsoft.com/office/drawing/2014/main" id="{77EFBB54-865C-47FA-A282-BC7CD3E108C7}"/>
              </a:ext>
            </a:extLst>
          </p:cNvPr>
          <p:cNvSpPr/>
          <p:nvPr/>
        </p:nvSpPr>
        <p:spPr>
          <a:xfrm>
            <a:off x="5974833" y="4737368"/>
            <a:ext cx="847593" cy="2173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000" b="1" dirty="0">
                <a:solidFill>
                  <a:schemeClr val="tx1"/>
                </a:solidFill>
                <a:latin typeface="Arial Black" panose="020B0A04020102020204" pitchFamily="34" charset="0"/>
              </a:rPr>
              <a:t>Hospital</a:t>
            </a:r>
          </a:p>
        </p:txBody>
      </p:sp>
      <p:cxnSp>
        <p:nvCxnSpPr>
          <p:cNvPr id="104" name="Connector corbat 48">
            <a:extLst>
              <a:ext uri="{FF2B5EF4-FFF2-40B4-BE49-F238E27FC236}">
                <a16:creationId xmlns:a16="http://schemas.microsoft.com/office/drawing/2014/main" id="{F8BEAB21-5007-48D9-AC3E-FDE7B55F301A}"/>
              </a:ext>
            </a:extLst>
          </p:cNvPr>
          <p:cNvCxnSpPr>
            <a:cxnSpLocks/>
            <a:stCxn id="177" idx="3"/>
          </p:cNvCxnSpPr>
          <p:nvPr/>
        </p:nvCxnSpPr>
        <p:spPr>
          <a:xfrm>
            <a:off x="7719276" y="2336937"/>
            <a:ext cx="385079" cy="2576753"/>
          </a:xfrm>
          <a:prstGeom prst="curvedConnector2">
            <a:avLst/>
          </a:prstGeom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" name="Picture 2" descr="Resultado de imagen de catsalut">
            <a:extLst>
              <a:ext uri="{FF2B5EF4-FFF2-40B4-BE49-F238E27FC236}">
                <a16:creationId xmlns:a16="http://schemas.microsoft.com/office/drawing/2014/main" id="{444DE7DF-2944-4CE0-A3E9-B15C2FF27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779" y="4710480"/>
            <a:ext cx="262108" cy="27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4" name="Connector corbat 48">
            <a:extLst>
              <a:ext uri="{FF2B5EF4-FFF2-40B4-BE49-F238E27FC236}">
                <a16:creationId xmlns:a16="http://schemas.microsoft.com/office/drawing/2014/main" id="{683006D5-61EE-4DD6-908E-757BA03DD202}"/>
              </a:ext>
            </a:extLst>
          </p:cNvPr>
          <p:cNvCxnSpPr>
            <a:cxnSpLocks/>
            <a:stCxn id="180" idx="3"/>
            <a:endCxn id="95" idx="1"/>
          </p:cNvCxnSpPr>
          <p:nvPr/>
        </p:nvCxnSpPr>
        <p:spPr>
          <a:xfrm flipV="1">
            <a:off x="7938511" y="1927170"/>
            <a:ext cx="650890" cy="9093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Picture 4" descr="Resultado de imagen de ajuntament de barcelona">
            <a:extLst>
              <a:ext uri="{FF2B5EF4-FFF2-40B4-BE49-F238E27FC236}">
                <a16:creationId xmlns:a16="http://schemas.microsoft.com/office/drawing/2014/main" id="{97A5FA73-AA9B-4023-AEA4-A33037F749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70"/>
          <a:stretch/>
        </p:blipFill>
        <p:spPr bwMode="auto">
          <a:xfrm>
            <a:off x="9255354" y="1786968"/>
            <a:ext cx="272525" cy="27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61 Rectángulo redondeado">
            <a:extLst>
              <a:ext uri="{FF2B5EF4-FFF2-40B4-BE49-F238E27FC236}">
                <a16:creationId xmlns:a16="http://schemas.microsoft.com/office/drawing/2014/main" id="{BF80631A-978B-4859-A0AD-168B99E8404D}"/>
              </a:ext>
            </a:extLst>
          </p:cNvPr>
          <p:cNvSpPr/>
          <p:nvPr/>
        </p:nvSpPr>
        <p:spPr>
          <a:xfrm>
            <a:off x="5842739" y="5915113"/>
            <a:ext cx="1111779" cy="4026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000" b="1" dirty="0">
                <a:solidFill>
                  <a:schemeClr val="tx1"/>
                </a:solidFill>
                <a:latin typeface="Arial Black" panose="020B0A04020102020204" pitchFamily="34" charset="0"/>
              </a:rPr>
              <a:t>Atenció intermèdia</a:t>
            </a:r>
          </a:p>
        </p:txBody>
      </p:sp>
      <p:sp>
        <p:nvSpPr>
          <p:cNvPr id="118" name="CuadroTexto 117">
            <a:extLst>
              <a:ext uri="{FF2B5EF4-FFF2-40B4-BE49-F238E27FC236}">
                <a16:creationId xmlns:a16="http://schemas.microsoft.com/office/drawing/2014/main" id="{7577AEDF-4ACF-4DC9-A8E0-5EBEAC825F56}"/>
              </a:ext>
            </a:extLst>
          </p:cNvPr>
          <p:cNvSpPr txBox="1"/>
          <p:nvPr/>
        </p:nvSpPr>
        <p:spPr>
          <a:xfrm>
            <a:off x="1389900" y="3681055"/>
            <a:ext cx="1379747" cy="2616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100" b="1" dirty="0">
                <a:latin typeface="Arial Black" panose="020B0A04020102020204" pitchFamily="34" charset="0"/>
              </a:rPr>
              <a:t>Atenció </a:t>
            </a:r>
            <a:r>
              <a:rPr lang="ca-ES" sz="1100" b="1" i="1" dirty="0">
                <a:latin typeface="Arial Black" panose="020B0A04020102020204" pitchFamily="34" charset="0"/>
              </a:rPr>
              <a:t>in situ</a:t>
            </a:r>
          </a:p>
        </p:txBody>
      </p:sp>
      <p:sp>
        <p:nvSpPr>
          <p:cNvPr id="119" name="Flecha: pentágono 118">
            <a:extLst>
              <a:ext uri="{FF2B5EF4-FFF2-40B4-BE49-F238E27FC236}">
                <a16:creationId xmlns:a16="http://schemas.microsoft.com/office/drawing/2014/main" id="{F39F4E76-C366-400C-AB46-60C5BBE00D30}"/>
              </a:ext>
            </a:extLst>
          </p:cNvPr>
          <p:cNvSpPr/>
          <p:nvPr/>
        </p:nvSpPr>
        <p:spPr>
          <a:xfrm>
            <a:off x="2904812" y="4617304"/>
            <a:ext cx="2595554" cy="121857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0" name="Picture 2" descr="Resultado de imagen de bombers barcelona logo">
            <a:extLst>
              <a:ext uri="{FF2B5EF4-FFF2-40B4-BE49-F238E27FC236}">
                <a16:creationId xmlns:a16="http://schemas.microsoft.com/office/drawing/2014/main" id="{03FBDE9F-3532-4EED-9326-DE56A0B13C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5" r="54006"/>
          <a:stretch/>
        </p:blipFill>
        <p:spPr bwMode="auto">
          <a:xfrm>
            <a:off x="2218243" y="4245937"/>
            <a:ext cx="333308" cy="35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2" name="105 Conector angular">
            <a:extLst>
              <a:ext uri="{FF2B5EF4-FFF2-40B4-BE49-F238E27FC236}">
                <a16:creationId xmlns:a16="http://schemas.microsoft.com/office/drawing/2014/main" id="{CD5A5339-D028-4433-9198-E533E0AFB284}"/>
              </a:ext>
            </a:extLst>
          </p:cNvPr>
          <p:cNvCxnSpPr>
            <a:cxnSpLocks/>
            <a:stCxn id="103" idx="2"/>
            <a:endCxn id="116" idx="0"/>
          </p:cNvCxnSpPr>
          <p:nvPr/>
        </p:nvCxnSpPr>
        <p:spPr>
          <a:xfrm rot="5400000">
            <a:off x="5918443" y="5434926"/>
            <a:ext cx="960374" cy="1"/>
          </a:xfrm>
          <a:prstGeom prst="bent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3 CuadroTexto">
            <a:extLst>
              <a:ext uri="{FF2B5EF4-FFF2-40B4-BE49-F238E27FC236}">
                <a16:creationId xmlns:a16="http://schemas.microsoft.com/office/drawing/2014/main" id="{9FA28405-6174-4766-8DD6-0DF6D0F9FDAA}"/>
              </a:ext>
            </a:extLst>
          </p:cNvPr>
          <p:cNvSpPr txBox="1"/>
          <p:nvPr/>
        </p:nvSpPr>
        <p:spPr>
          <a:xfrm>
            <a:off x="2113701" y="741854"/>
            <a:ext cx="7595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200" b="1" dirty="0">
                <a:solidFill>
                  <a:srgbClr val="FF0000"/>
                </a:solidFill>
                <a:latin typeface="Arial Black" panose="020B0A04020102020204" pitchFamily="34" charset="0"/>
              </a:rPr>
              <a:t>Alerta</a:t>
            </a:r>
          </a:p>
        </p:txBody>
      </p:sp>
      <p:sp>
        <p:nvSpPr>
          <p:cNvPr id="124" name="3 CuadroTexto">
            <a:extLst>
              <a:ext uri="{FF2B5EF4-FFF2-40B4-BE49-F238E27FC236}">
                <a16:creationId xmlns:a16="http://schemas.microsoft.com/office/drawing/2014/main" id="{1248B244-18B1-47CF-9829-031DBD358431}"/>
              </a:ext>
            </a:extLst>
          </p:cNvPr>
          <p:cNvSpPr txBox="1"/>
          <p:nvPr/>
        </p:nvSpPr>
        <p:spPr>
          <a:xfrm>
            <a:off x="6514840" y="4186704"/>
            <a:ext cx="744450" cy="2184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800" b="1" dirty="0">
                <a:solidFill>
                  <a:srgbClr val="FF0000"/>
                </a:solidFill>
                <a:latin typeface="Arial Black" panose="020B0A04020102020204" pitchFamily="34" charset="0"/>
              </a:rPr>
              <a:t>Activació</a:t>
            </a:r>
          </a:p>
        </p:txBody>
      </p:sp>
      <p:sp>
        <p:nvSpPr>
          <p:cNvPr id="125" name="Rectángulo 124">
            <a:extLst>
              <a:ext uri="{FF2B5EF4-FFF2-40B4-BE49-F238E27FC236}">
                <a16:creationId xmlns:a16="http://schemas.microsoft.com/office/drawing/2014/main" id="{442B114F-8F5C-40E7-9FB8-8A91E273AE8F}"/>
              </a:ext>
            </a:extLst>
          </p:cNvPr>
          <p:cNvSpPr/>
          <p:nvPr/>
        </p:nvSpPr>
        <p:spPr>
          <a:xfrm>
            <a:off x="1389901" y="3948713"/>
            <a:ext cx="1379746" cy="13139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6" name="Rectángulo 125">
            <a:extLst>
              <a:ext uri="{FF2B5EF4-FFF2-40B4-BE49-F238E27FC236}">
                <a16:creationId xmlns:a16="http://schemas.microsoft.com/office/drawing/2014/main" id="{F80EC2C3-36C2-4269-B716-30842293AA8B}"/>
              </a:ext>
            </a:extLst>
          </p:cNvPr>
          <p:cNvSpPr/>
          <p:nvPr/>
        </p:nvSpPr>
        <p:spPr>
          <a:xfrm>
            <a:off x="5587031" y="3889463"/>
            <a:ext cx="2516115" cy="1341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7" name="Connector corbat 98">
            <a:extLst>
              <a:ext uri="{FF2B5EF4-FFF2-40B4-BE49-F238E27FC236}">
                <a16:creationId xmlns:a16="http://schemas.microsoft.com/office/drawing/2014/main" id="{4B4E0FF5-CAE8-4E57-B8E0-1A46E70FF0F4}"/>
              </a:ext>
            </a:extLst>
          </p:cNvPr>
          <p:cNvCxnSpPr>
            <a:cxnSpLocks/>
            <a:stCxn id="143" idx="2"/>
            <a:endCxn id="75" idx="1"/>
          </p:cNvCxnSpPr>
          <p:nvPr/>
        </p:nvCxnSpPr>
        <p:spPr>
          <a:xfrm rot="16200000" flipH="1">
            <a:off x="3155128" y="937151"/>
            <a:ext cx="1996182" cy="4147068"/>
          </a:xfrm>
          <a:prstGeom prst="curvedConnector2">
            <a:avLst/>
          </a:prstGeom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Flecha: pentágono 130">
            <a:extLst>
              <a:ext uri="{FF2B5EF4-FFF2-40B4-BE49-F238E27FC236}">
                <a16:creationId xmlns:a16="http://schemas.microsoft.com/office/drawing/2014/main" id="{40C97141-DEE6-4199-9B57-2C6E9C906E42}"/>
              </a:ext>
            </a:extLst>
          </p:cNvPr>
          <p:cNvSpPr/>
          <p:nvPr/>
        </p:nvSpPr>
        <p:spPr>
          <a:xfrm rot="10800000">
            <a:off x="1079825" y="4086158"/>
            <a:ext cx="667337" cy="137587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2" name="CuadroTexto 131">
            <a:extLst>
              <a:ext uri="{FF2B5EF4-FFF2-40B4-BE49-F238E27FC236}">
                <a16:creationId xmlns:a16="http://schemas.microsoft.com/office/drawing/2014/main" id="{D975FC67-468A-47F6-B5C5-112C5AB04457}"/>
              </a:ext>
            </a:extLst>
          </p:cNvPr>
          <p:cNvSpPr txBox="1"/>
          <p:nvPr/>
        </p:nvSpPr>
        <p:spPr>
          <a:xfrm>
            <a:off x="1142238" y="4014947"/>
            <a:ext cx="58885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00" dirty="0"/>
              <a:t>Alta</a:t>
            </a:r>
          </a:p>
        </p:txBody>
      </p:sp>
      <p:sp>
        <p:nvSpPr>
          <p:cNvPr id="133" name="61 Rectángulo redondeado">
            <a:extLst>
              <a:ext uri="{FF2B5EF4-FFF2-40B4-BE49-F238E27FC236}">
                <a16:creationId xmlns:a16="http://schemas.microsoft.com/office/drawing/2014/main" id="{27C7D37F-0702-41CB-95F5-1BE771BA8DF9}"/>
              </a:ext>
            </a:extLst>
          </p:cNvPr>
          <p:cNvSpPr/>
          <p:nvPr/>
        </p:nvSpPr>
        <p:spPr>
          <a:xfrm>
            <a:off x="5645372" y="4369707"/>
            <a:ext cx="1208489" cy="230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800" b="1" dirty="0">
                <a:solidFill>
                  <a:schemeClr val="tx1"/>
                </a:solidFill>
                <a:latin typeface="Arial Black" panose="020B0A04020102020204" pitchFamily="34" charset="0"/>
              </a:rPr>
              <a:t>Pla IMA de Centre</a:t>
            </a:r>
          </a:p>
        </p:txBody>
      </p:sp>
      <p:sp>
        <p:nvSpPr>
          <p:cNvPr id="134" name="61 Rectángulo redondeado">
            <a:extLst>
              <a:ext uri="{FF2B5EF4-FFF2-40B4-BE49-F238E27FC236}">
                <a16:creationId xmlns:a16="http://schemas.microsoft.com/office/drawing/2014/main" id="{87582F62-10FF-4D6C-B020-CE631E6B2A15}"/>
              </a:ext>
            </a:extLst>
          </p:cNvPr>
          <p:cNvSpPr/>
          <p:nvPr/>
        </p:nvSpPr>
        <p:spPr>
          <a:xfrm>
            <a:off x="6924888" y="4383740"/>
            <a:ext cx="1108440" cy="210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800" b="1" dirty="0">
                <a:solidFill>
                  <a:schemeClr val="tx1"/>
                </a:solidFill>
                <a:latin typeface="Arial Black" panose="020B0A04020102020204" pitchFamily="34" charset="0"/>
              </a:rPr>
              <a:t>Comitè de crisi</a:t>
            </a:r>
          </a:p>
        </p:txBody>
      </p:sp>
      <p:sp>
        <p:nvSpPr>
          <p:cNvPr id="135" name="CuadroTexto 134">
            <a:extLst>
              <a:ext uri="{FF2B5EF4-FFF2-40B4-BE49-F238E27FC236}">
                <a16:creationId xmlns:a16="http://schemas.microsoft.com/office/drawing/2014/main" id="{FCAF95D8-7BB8-4166-82E5-99538EC904C4}"/>
              </a:ext>
            </a:extLst>
          </p:cNvPr>
          <p:cNvSpPr txBox="1"/>
          <p:nvPr/>
        </p:nvSpPr>
        <p:spPr>
          <a:xfrm>
            <a:off x="5587031" y="3633703"/>
            <a:ext cx="2516115" cy="2616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100" b="1" dirty="0">
                <a:latin typeface="Arial Black" panose="020B0A04020102020204" pitchFamily="34" charset="0"/>
              </a:rPr>
              <a:t>Atenció en Centres sanitaris</a:t>
            </a:r>
          </a:p>
        </p:txBody>
      </p:sp>
      <p:grpSp>
        <p:nvGrpSpPr>
          <p:cNvPr id="136" name="Grupo 135">
            <a:extLst>
              <a:ext uri="{FF2B5EF4-FFF2-40B4-BE49-F238E27FC236}">
                <a16:creationId xmlns:a16="http://schemas.microsoft.com/office/drawing/2014/main" id="{0125270C-722D-4D50-9187-C95C37A8354B}"/>
              </a:ext>
            </a:extLst>
          </p:cNvPr>
          <p:cNvGrpSpPr/>
          <p:nvPr/>
        </p:nvGrpSpPr>
        <p:grpSpPr>
          <a:xfrm>
            <a:off x="8111019" y="4218922"/>
            <a:ext cx="1385124" cy="230832"/>
            <a:chOff x="8326640" y="4526834"/>
            <a:chExt cx="1385124" cy="230832"/>
          </a:xfrm>
        </p:grpSpPr>
        <p:sp>
          <p:nvSpPr>
            <p:cNvPr id="137" name="Flecha: pentágono 136">
              <a:extLst>
                <a:ext uri="{FF2B5EF4-FFF2-40B4-BE49-F238E27FC236}">
                  <a16:creationId xmlns:a16="http://schemas.microsoft.com/office/drawing/2014/main" id="{ACFBC33C-084B-4A36-A9E6-B2F23410BF6B}"/>
                </a:ext>
              </a:extLst>
            </p:cNvPr>
            <p:cNvSpPr/>
            <p:nvPr/>
          </p:nvSpPr>
          <p:spPr>
            <a:xfrm rot="10800000">
              <a:off x="8326640" y="4577623"/>
              <a:ext cx="1385124" cy="129450"/>
            </a:xfrm>
            <a:prstGeom prst="homePlat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8" name="CuadroTexto 137">
              <a:extLst>
                <a:ext uri="{FF2B5EF4-FFF2-40B4-BE49-F238E27FC236}">
                  <a16:creationId xmlns:a16="http://schemas.microsoft.com/office/drawing/2014/main" id="{DE8ADBAA-F813-4760-80F7-F0739FEBE36E}"/>
                </a:ext>
              </a:extLst>
            </p:cNvPr>
            <p:cNvSpPr txBox="1"/>
            <p:nvPr/>
          </p:nvSpPr>
          <p:spPr>
            <a:xfrm>
              <a:off x="8467202" y="4526834"/>
              <a:ext cx="1243103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dirty="0" err="1"/>
                <a:t>Urgències</a:t>
              </a:r>
              <a:r>
                <a:rPr lang="es-ES" sz="900" dirty="0"/>
                <a:t> </a:t>
              </a:r>
              <a:r>
                <a:rPr lang="es-ES" sz="900" dirty="0" err="1"/>
                <a:t>ordinàries</a:t>
              </a:r>
              <a:endParaRPr lang="es-ES" sz="900" dirty="0"/>
            </a:p>
          </p:txBody>
        </p:sp>
      </p:grpSp>
      <p:grpSp>
        <p:nvGrpSpPr>
          <p:cNvPr id="140" name="Grupo 139">
            <a:extLst>
              <a:ext uri="{FF2B5EF4-FFF2-40B4-BE49-F238E27FC236}">
                <a16:creationId xmlns:a16="http://schemas.microsoft.com/office/drawing/2014/main" id="{906DA38F-A0EC-4B01-9F68-E912D9ED5D34}"/>
              </a:ext>
            </a:extLst>
          </p:cNvPr>
          <p:cNvGrpSpPr/>
          <p:nvPr/>
        </p:nvGrpSpPr>
        <p:grpSpPr>
          <a:xfrm>
            <a:off x="8121550" y="4399162"/>
            <a:ext cx="1385124" cy="230832"/>
            <a:chOff x="8326640" y="4957596"/>
            <a:chExt cx="1385124" cy="230832"/>
          </a:xfrm>
        </p:grpSpPr>
        <p:sp>
          <p:nvSpPr>
            <p:cNvPr id="141" name="Flecha: pentágono 140">
              <a:extLst>
                <a:ext uri="{FF2B5EF4-FFF2-40B4-BE49-F238E27FC236}">
                  <a16:creationId xmlns:a16="http://schemas.microsoft.com/office/drawing/2014/main" id="{F4A61418-CB7E-4351-94B3-C6E4F4A4251F}"/>
                </a:ext>
              </a:extLst>
            </p:cNvPr>
            <p:cNvSpPr/>
            <p:nvPr/>
          </p:nvSpPr>
          <p:spPr>
            <a:xfrm rot="10800000">
              <a:off x="8326640" y="4999188"/>
              <a:ext cx="1385124" cy="129450"/>
            </a:xfrm>
            <a:prstGeom prst="homePlat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2" name="CuadroTexto 141">
              <a:extLst>
                <a:ext uri="{FF2B5EF4-FFF2-40B4-BE49-F238E27FC236}">
                  <a16:creationId xmlns:a16="http://schemas.microsoft.com/office/drawing/2014/main" id="{213AF4B5-9676-4E71-9A82-676E5DFF0E0D}"/>
                </a:ext>
              </a:extLst>
            </p:cNvPr>
            <p:cNvSpPr txBox="1"/>
            <p:nvPr/>
          </p:nvSpPr>
          <p:spPr>
            <a:xfrm>
              <a:off x="8467202" y="4957596"/>
              <a:ext cx="1211630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dirty="0" err="1"/>
                <a:t>Activitat</a:t>
              </a:r>
              <a:r>
                <a:rPr lang="es-ES" sz="900" dirty="0"/>
                <a:t> </a:t>
              </a:r>
              <a:r>
                <a:rPr lang="es-ES" sz="900" dirty="0" err="1"/>
                <a:t>imeludible</a:t>
              </a:r>
              <a:endParaRPr lang="es-ES" sz="900" dirty="0"/>
            </a:p>
          </p:txBody>
        </p:sp>
      </p:grpSp>
      <p:sp>
        <p:nvSpPr>
          <p:cNvPr id="143" name="108 CuadroTexto">
            <a:extLst>
              <a:ext uri="{FF2B5EF4-FFF2-40B4-BE49-F238E27FC236}">
                <a16:creationId xmlns:a16="http://schemas.microsoft.com/office/drawing/2014/main" id="{161C8A7A-4860-4510-A4A1-5CF989F2C463}"/>
              </a:ext>
            </a:extLst>
          </p:cNvPr>
          <p:cNvSpPr txBox="1"/>
          <p:nvPr/>
        </p:nvSpPr>
        <p:spPr>
          <a:xfrm>
            <a:off x="1481368" y="1750984"/>
            <a:ext cx="119663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100" dirty="0">
                <a:latin typeface="Arial Black" panose="020B0A04020102020204" pitchFamily="34" charset="0"/>
              </a:rPr>
              <a:t>Cap de Sala</a:t>
            </a:r>
          </a:p>
        </p:txBody>
      </p:sp>
      <p:sp>
        <p:nvSpPr>
          <p:cNvPr id="144" name="23 CuadroTexto">
            <a:extLst>
              <a:ext uri="{FF2B5EF4-FFF2-40B4-BE49-F238E27FC236}">
                <a16:creationId xmlns:a16="http://schemas.microsoft.com/office/drawing/2014/main" id="{199824D4-5C07-4F0E-837A-FD9054523C8A}"/>
              </a:ext>
            </a:extLst>
          </p:cNvPr>
          <p:cNvSpPr txBox="1"/>
          <p:nvPr/>
        </p:nvSpPr>
        <p:spPr>
          <a:xfrm>
            <a:off x="5546365" y="2691044"/>
            <a:ext cx="1218330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100" b="1" dirty="0">
                <a:latin typeface="Arial Black" panose="020B0A04020102020204" pitchFamily="34" charset="0"/>
              </a:rPr>
              <a:t>Direcció AIS</a:t>
            </a:r>
          </a:p>
        </p:txBody>
      </p:sp>
      <p:sp>
        <p:nvSpPr>
          <p:cNvPr id="145" name="CuadroTexto 144">
            <a:extLst>
              <a:ext uri="{FF2B5EF4-FFF2-40B4-BE49-F238E27FC236}">
                <a16:creationId xmlns:a16="http://schemas.microsoft.com/office/drawing/2014/main" id="{798E97E7-0F5D-4699-9655-364A83874C01}"/>
              </a:ext>
            </a:extLst>
          </p:cNvPr>
          <p:cNvSpPr txBox="1"/>
          <p:nvPr/>
        </p:nvSpPr>
        <p:spPr>
          <a:xfrm>
            <a:off x="5654926" y="2972316"/>
            <a:ext cx="107757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Desplaçament</a:t>
            </a:r>
            <a:endParaRPr lang="es-ES" sz="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6" name="3 CuadroTexto">
            <a:extLst>
              <a:ext uri="{FF2B5EF4-FFF2-40B4-BE49-F238E27FC236}">
                <a16:creationId xmlns:a16="http://schemas.microsoft.com/office/drawing/2014/main" id="{4E198426-0C5E-4A8E-972F-01BB75FA10BC}"/>
              </a:ext>
            </a:extLst>
          </p:cNvPr>
          <p:cNvSpPr txBox="1"/>
          <p:nvPr/>
        </p:nvSpPr>
        <p:spPr>
          <a:xfrm>
            <a:off x="6001888" y="5468920"/>
            <a:ext cx="744450" cy="2184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800" b="1" dirty="0">
                <a:solidFill>
                  <a:srgbClr val="FF0000"/>
                </a:solidFill>
                <a:latin typeface="Arial Black" panose="020B0A04020102020204" pitchFamily="34" charset="0"/>
              </a:rPr>
              <a:t>Activació</a:t>
            </a:r>
          </a:p>
        </p:txBody>
      </p:sp>
      <p:sp>
        <p:nvSpPr>
          <p:cNvPr id="147" name="3 CuadroTexto">
            <a:extLst>
              <a:ext uri="{FF2B5EF4-FFF2-40B4-BE49-F238E27FC236}">
                <a16:creationId xmlns:a16="http://schemas.microsoft.com/office/drawing/2014/main" id="{1481695F-3FFA-409F-969B-BE64D5C27DC2}"/>
              </a:ext>
            </a:extLst>
          </p:cNvPr>
          <p:cNvSpPr txBox="1"/>
          <p:nvPr/>
        </p:nvSpPr>
        <p:spPr>
          <a:xfrm>
            <a:off x="1875270" y="2617572"/>
            <a:ext cx="744450" cy="2184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800" b="1" dirty="0">
                <a:solidFill>
                  <a:srgbClr val="FF0000"/>
                </a:solidFill>
                <a:latin typeface="Arial Black" panose="020B0A04020102020204" pitchFamily="34" charset="0"/>
              </a:rPr>
              <a:t>Activació</a:t>
            </a:r>
          </a:p>
        </p:txBody>
      </p:sp>
      <p:cxnSp>
        <p:nvCxnSpPr>
          <p:cNvPr id="148" name="Connector corbat 98">
            <a:extLst>
              <a:ext uri="{FF2B5EF4-FFF2-40B4-BE49-F238E27FC236}">
                <a16:creationId xmlns:a16="http://schemas.microsoft.com/office/drawing/2014/main" id="{0E1509A7-5450-4254-B22B-DFF7DC3D8805}"/>
              </a:ext>
            </a:extLst>
          </p:cNvPr>
          <p:cNvCxnSpPr>
            <a:cxnSpLocks/>
            <a:stCxn id="143" idx="2"/>
            <a:endCxn id="118" idx="0"/>
          </p:cNvCxnSpPr>
          <p:nvPr/>
        </p:nvCxnSpPr>
        <p:spPr>
          <a:xfrm rot="16200000" flipH="1">
            <a:off x="1245499" y="2846779"/>
            <a:ext cx="1668461" cy="89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0" name="Imagen 149">
            <a:extLst>
              <a:ext uri="{FF2B5EF4-FFF2-40B4-BE49-F238E27FC236}">
                <a16:creationId xmlns:a16="http://schemas.microsoft.com/office/drawing/2014/main" id="{AE1BD084-08C4-41DC-A985-123E62AA9C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0145" y="4258034"/>
            <a:ext cx="333308" cy="333308"/>
          </a:xfrm>
          <a:prstGeom prst="rect">
            <a:avLst/>
          </a:prstGeom>
        </p:spPr>
      </p:pic>
      <p:sp>
        <p:nvSpPr>
          <p:cNvPr id="151" name="61 Rectángulo redondeado">
            <a:extLst>
              <a:ext uri="{FF2B5EF4-FFF2-40B4-BE49-F238E27FC236}">
                <a16:creationId xmlns:a16="http://schemas.microsoft.com/office/drawing/2014/main" id="{708FB331-F329-49C1-97E0-E232E111FCA1}"/>
              </a:ext>
            </a:extLst>
          </p:cNvPr>
          <p:cNvSpPr/>
          <p:nvPr/>
        </p:nvSpPr>
        <p:spPr>
          <a:xfrm>
            <a:off x="6868141" y="2982361"/>
            <a:ext cx="1090893" cy="2915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700" b="1" dirty="0">
                <a:solidFill>
                  <a:schemeClr val="tx1"/>
                </a:solidFill>
                <a:latin typeface="Arial Black" panose="020B0A04020102020204" pitchFamily="34" charset="0"/>
              </a:rPr>
              <a:t>Pla IMA i </a:t>
            </a:r>
            <a:r>
              <a:rPr lang="ca-ES" sz="7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postIMA</a:t>
            </a:r>
            <a:r>
              <a:rPr lang="ca-ES" sz="700" b="1" dirty="0">
                <a:solidFill>
                  <a:schemeClr val="tx1"/>
                </a:solidFill>
                <a:latin typeface="Arial Black" panose="020B0A04020102020204" pitchFamily="34" charset="0"/>
              </a:rPr>
              <a:t> Comitè de Crisi</a:t>
            </a:r>
          </a:p>
        </p:txBody>
      </p:sp>
      <p:cxnSp>
        <p:nvCxnSpPr>
          <p:cNvPr id="152" name="Connector corbat 48">
            <a:extLst>
              <a:ext uri="{FF2B5EF4-FFF2-40B4-BE49-F238E27FC236}">
                <a16:creationId xmlns:a16="http://schemas.microsoft.com/office/drawing/2014/main" id="{322D7488-9FFA-4083-89E8-955EA23F087A}"/>
              </a:ext>
            </a:extLst>
          </p:cNvPr>
          <p:cNvCxnSpPr>
            <a:cxnSpLocks/>
            <a:stCxn id="177" idx="2"/>
            <a:endCxn id="151" idx="0"/>
          </p:cNvCxnSpPr>
          <p:nvPr/>
        </p:nvCxnSpPr>
        <p:spPr>
          <a:xfrm rot="5400000">
            <a:off x="7230746" y="2645204"/>
            <a:ext cx="520000" cy="154315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3 CuadroTexto">
            <a:extLst>
              <a:ext uri="{FF2B5EF4-FFF2-40B4-BE49-F238E27FC236}">
                <a16:creationId xmlns:a16="http://schemas.microsoft.com/office/drawing/2014/main" id="{62C67E05-7898-46BC-A497-705F84CBE1A4}"/>
              </a:ext>
            </a:extLst>
          </p:cNvPr>
          <p:cNvSpPr txBox="1"/>
          <p:nvPr/>
        </p:nvSpPr>
        <p:spPr>
          <a:xfrm>
            <a:off x="8085846" y="2373234"/>
            <a:ext cx="744450" cy="2184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800" b="1" dirty="0">
                <a:solidFill>
                  <a:srgbClr val="FF0000"/>
                </a:solidFill>
                <a:latin typeface="Arial Black" panose="020B0A04020102020204" pitchFamily="34" charset="0"/>
              </a:rPr>
              <a:t>Activació</a:t>
            </a:r>
          </a:p>
        </p:txBody>
      </p:sp>
      <p:sp>
        <p:nvSpPr>
          <p:cNvPr id="154" name="61 Rectángulo redondeado">
            <a:extLst>
              <a:ext uri="{FF2B5EF4-FFF2-40B4-BE49-F238E27FC236}">
                <a16:creationId xmlns:a16="http://schemas.microsoft.com/office/drawing/2014/main" id="{5582D129-658E-4E33-A639-5E98F541A63A}"/>
              </a:ext>
            </a:extLst>
          </p:cNvPr>
          <p:cNvSpPr/>
          <p:nvPr/>
        </p:nvSpPr>
        <p:spPr>
          <a:xfrm>
            <a:off x="1333884" y="4536654"/>
            <a:ext cx="1491779" cy="239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600" b="1" dirty="0">
                <a:solidFill>
                  <a:schemeClr val="tx1"/>
                </a:solidFill>
                <a:latin typeface="Arial Black" panose="020B0A04020102020204" pitchFamily="34" charset="0"/>
              </a:rPr>
              <a:t>Atenció mèdica i psicològica</a:t>
            </a:r>
          </a:p>
        </p:txBody>
      </p:sp>
      <p:sp>
        <p:nvSpPr>
          <p:cNvPr id="155" name="61 Rectángulo redondeado">
            <a:extLst>
              <a:ext uri="{FF2B5EF4-FFF2-40B4-BE49-F238E27FC236}">
                <a16:creationId xmlns:a16="http://schemas.microsoft.com/office/drawing/2014/main" id="{FFF2C1E2-B74F-4869-AE71-AF938166D26E}"/>
              </a:ext>
            </a:extLst>
          </p:cNvPr>
          <p:cNvSpPr/>
          <p:nvPr/>
        </p:nvSpPr>
        <p:spPr>
          <a:xfrm>
            <a:off x="5604503" y="4962269"/>
            <a:ext cx="2413157" cy="301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600" b="1" dirty="0">
                <a:solidFill>
                  <a:schemeClr val="tx1"/>
                </a:solidFill>
                <a:latin typeface="Arial Black" panose="020B0A04020102020204" pitchFamily="34" charset="0"/>
              </a:rPr>
              <a:t>Atenció mèdica, salut mental i social sanitària</a:t>
            </a:r>
          </a:p>
        </p:txBody>
      </p:sp>
      <p:sp>
        <p:nvSpPr>
          <p:cNvPr id="156" name="61 Rectángulo redondeado">
            <a:extLst>
              <a:ext uri="{FF2B5EF4-FFF2-40B4-BE49-F238E27FC236}">
                <a16:creationId xmlns:a16="http://schemas.microsoft.com/office/drawing/2014/main" id="{3E65394C-F15D-47D9-9CD2-731C8B6FEA69}"/>
              </a:ext>
            </a:extLst>
          </p:cNvPr>
          <p:cNvSpPr/>
          <p:nvPr/>
        </p:nvSpPr>
        <p:spPr>
          <a:xfrm>
            <a:off x="6879365" y="4730096"/>
            <a:ext cx="1115145" cy="264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b="1" dirty="0">
                <a:solidFill>
                  <a:schemeClr val="tx1"/>
                </a:solidFill>
                <a:latin typeface="Arial Black" panose="020B0A04020102020204" pitchFamily="34" charset="0"/>
              </a:rPr>
              <a:t>CUAP, CAPIBE</a:t>
            </a:r>
          </a:p>
        </p:txBody>
      </p:sp>
      <p:cxnSp>
        <p:nvCxnSpPr>
          <p:cNvPr id="157" name="Connector corbat 98">
            <a:extLst>
              <a:ext uri="{FF2B5EF4-FFF2-40B4-BE49-F238E27FC236}">
                <a16:creationId xmlns:a16="http://schemas.microsoft.com/office/drawing/2014/main" id="{17514079-7769-494C-B719-EA0445109E34}"/>
              </a:ext>
            </a:extLst>
          </p:cNvPr>
          <p:cNvCxnSpPr>
            <a:cxnSpLocks/>
            <a:stCxn id="75" idx="2"/>
            <a:endCxn id="133" idx="0"/>
          </p:cNvCxnSpPr>
          <p:nvPr/>
        </p:nvCxnSpPr>
        <p:spPr>
          <a:xfrm rot="5400000">
            <a:off x="6455429" y="3918381"/>
            <a:ext cx="245515" cy="657137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or corbat 98">
            <a:extLst>
              <a:ext uri="{FF2B5EF4-FFF2-40B4-BE49-F238E27FC236}">
                <a16:creationId xmlns:a16="http://schemas.microsoft.com/office/drawing/2014/main" id="{05C42FBC-8693-486D-B379-B61D5D342109}"/>
              </a:ext>
            </a:extLst>
          </p:cNvPr>
          <p:cNvCxnSpPr>
            <a:cxnSpLocks/>
            <a:stCxn id="75" idx="2"/>
            <a:endCxn id="134" idx="0"/>
          </p:cNvCxnSpPr>
          <p:nvPr/>
        </p:nvCxnSpPr>
        <p:spPr>
          <a:xfrm rot="16200000" flipH="1">
            <a:off x="7063157" y="3967789"/>
            <a:ext cx="259548" cy="572354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9" name="Grupo 158">
            <a:extLst>
              <a:ext uri="{FF2B5EF4-FFF2-40B4-BE49-F238E27FC236}">
                <a16:creationId xmlns:a16="http://schemas.microsoft.com/office/drawing/2014/main" id="{0504AAB6-718C-48E9-ADBE-2BE53C076FA5}"/>
              </a:ext>
            </a:extLst>
          </p:cNvPr>
          <p:cNvGrpSpPr/>
          <p:nvPr/>
        </p:nvGrpSpPr>
        <p:grpSpPr>
          <a:xfrm rot="21122991">
            <a:off x="2875779" y="4888109"/>
            <a:ext cx="2571614" cy="293073"/>
            <a:chOff x="3589787" y="5199442"/>
            <a:chExt cx="2571614" cy="293073"/>
          </a:xfrm>
        </p:grpSpPr>
        <p:sp>
          <p:nvSpPr>
            <p:cNvPr id="160" name="Flecha: pentágono 159">
              <a:extLst>
                <a:ext uri="{FF2B5EF4-FFF2-40B4-BE49-F238E27FC236}">
                  <a16:creationId xmlns:a16="http://schemas.microsoft.com/office/drawing/2014/main" id="{3C371BD4-EB2A-4D14-9194-4705E96FD81A}"/>
                </a:ext>
              </a:extLst>
            </p:cNvPr>
            <p:cNvSpPr/>
            <p:nvPr/>
          </p:nvSpPr>
          <p:spPr>
            <a:xfrm rot="21492842">
              <a:off x="4318675" y="5358208"/>
              <a:ext cx="1842726" cy="134307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900" b="1" dirty="0" err="1">
                  <a:solidFill>
                    <a:schemeClr val="tx1"/>
                  </a:solidFill>
                </a:rPr>
                <a:t>Espontanis</a:t>
              </a:r>
              <a:endParaRPr lang="es-ES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161" name="Rectángulo 160">
              <a:extLst>
                <a:ext uri="{FF2B5EF4-FFF2-40B4-BE49-F238E27FC236}">
                  <a16:creationId xmlns:a16="http://schemas.microsoft.com/office/drawing/2014/main" id="{DC47F0C8-D515-4B13-9E30-AEBC0636DC62}"/>
                </a:ext>
              </a:extLst>
            </p:cNvPr>
            <p:cNvSpPr/>
            <p:nvPr/>
          </p:nvSpPr>
          <p:spPr>
            <a:xfrm rot="1806156">
              <a:off x="3589787" y="5199442"/>
              <a:ext cx="862489" cy="14525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62" name="CuadroTexto 161">
            <a:extLst>
              <a:ext uri="{FF2B5EF4-FFF2-40B4-BE49-F238E27FC236}">
                <a16:creationId xmlns:a16="http://schemas.microsoft.com/office/drawing/2014/main" id="{7A12B791-A757-4461-8C8E-8CF0BE7D6702}"/>
              </a:ext>
            </a:extLst>
          </p:cNvPr>
          <p:cNvSpPr txBox="1"/>
          <p:nvPr/>
        </p:nvSpPr>
        <p:spPr>
          <a:xfrm>
            <a:off x="9613061" y="3634691"/>
            <a:ext cx="2177885" cy="24622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000" b="1" dirty="0">
                <a:latin typeface="Arial Black" panose="020B0A04020102020204" pitchFamily="34" charset="0"/>
              </a:rPr>
              <a:t>Continuïtat cap al territori</a:t>
            </a:r>
          </a:p>
        </p:txBody>
      </p:sp>
      <p:sp>
        <p:nvSpPr>
          <p:cNvPr id="163" name="CuadroTexto 162">
            <a:extLst>
              <a:ext uri="{FF2B5EF4-FFF2-40B4-BE49-F238E27FC236}">
                <a16:creationId xmlns:a16="http://schemas.microsoft.com/office/drawing/2014/main" id="{58FD0E56-9145-4CA1-8097-9DE61E481936}"/>
              </a:ext>
            </a:extLst>
          </p:cNvPr>
          <p:cNvSpPr txBox="1"/>
          <p:nvPr/>
        </p:nvSpPr>
        <p:spPr>
          <a:xfrm>
            <a:off x="9935723" y="4124064"/>
            <a:ext cx="1544250" cy="24622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000" dirty="0"/>
              <a:t>Salut mental comunitària</a:t>
            </a:r>
          </a:p>
        </p:txBody>
      </p:sp>
      <p:sp>
        <p:nvSpPr>
          <p:cNvPr id="164" name="CuadroTexto 163">
            <a:extLst>
              <a:ext uri="{FF2B5EF4-FFF2-40B4-BE49-F238E27FC236}">
                <a16:creationId xmlns:a16="http://schemas.microsoft.com/office/drawing/2014/main" id="{A25E592F-56A9-435A-A92A-5CDB35BBE354}"/>
              </a:ext>
            </a:extLst>
          </p:cNvPr>
          <p:cNvSpPr txBox="1"/>
          <p:nvPr/>
        </p:nvSpPr>
        <p:spPr>
          <a:xfrm>
            <a:off x="9935723" y="3871503"/>
            <a:ext cx="1544250" cy="24622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000" dirty="0"/>
              <a:t>Atenció primària</a:t>
            </a:r>
          </a:p>
        </p:txBody>
      </p:sp>
      <p:cxnSp>
        <p:nvCxnSpPr>
          <p:cNvPr id="165" name="105 Conector angular">
            <a:extLst>
              <a:ext uri="{FF2B5EF4-FFF2-40B4-BE49-F238E27FC236}">
                <a16:creationId xmlns:a16="http://schemas.microsoft.com/office/drawing/2014/main" id="{81409362-F7C0-4F5D-8068-E15CD11E46CF}"/>
              </a:ext>
            </a:extLst>
          </p:cNvPr>
          <p:cNvCxnSpPr>
            <a:cxnSpLocks/>
            <a:stCxn id="162" idx="1"/>
            <a:endCxn id="135" idx="3"/>
          </p:cNvCxnSpPr>
          <p:nvPr/>
        </p:nvCxnSpPr>
        <p:spPr>
          <a:xfrm rot="10800000" flipV="1">
            <a:off x="8103147" y="3757802"/>
            <a:ext cx="1509915" cy="6706"/>
          </a:xfrm>
          <a:prstGeom prst="bentConnector3">
            <a:avLst>
              <a:gd name="adj1" fmla="val 50000"/>
            </a:avLst>
          </a:prstGeom>
          <a:ln w="3175">
            <a:solidFill>
              <a:srgbClr val="FFC000"/>
            </a:solidFill>
            <a:headEnd type="none" w="med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6" name="Grupo 165">
            <a:extLst>
              <a:ext uri="{FF2B5EF4-FFF2-40B4-BE49-F238E27FC236}">
                <a16:creationId xmlns:a16="http://schemas.microsoft.com/office/drawing/2014/main" id="{F1C40116-9C9C-42C7-9FAB-58F5AF597647}"/>
              </a:ext>
            </a:extLst>
          </p:cNvPr>
          <p:cNvGrpSpPr/>
          <p:nvPr/>
        </p:nvGrpSpPr>
        <p:grpSpPr>
          <a:xfrm>
            <a:off x="223606" y="5811335"/>
            <a:ext cx="941987" cy="545015"/>
            <a:chOff x="5499696" y="1135537"/>
            <a:chExt cx="941987" cy="545015"/>
          </a:xfrm>
        </p:grpSpPr>
        <p:pic>
          <p:nvPicPr>
            <p:cNvPr id="167" name="Imagen 166">
              <a:extLst>
                <a:ext uri="{FF2B5EF4-FFF2-40B4-BE49-F238E27FC236}">
                  <a16:creationId xmlns:a16="http://schemas.microsoft.com/office/drawing/2014/main" id="{0C9396D1-BAC6-4898-BE71-EE36E1B7D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50631" y="1164282"/>
              <a:ext cx="759029" cy="173875"/>
            </a:xfrm>
            <a:prstGeom prst="rect">
              <a:avLst/>
            </a:prstGeom>
          </p:spPr>
        </p:pic>
        <p:sp>
          <p:nvSpPr>
            <p:cNvPr id="168" name="CuadroTexto 167">
              <a:extLst>
                <a:ext uri="{FF2B5EF4-FFF2-40B4-BE49-F238E27FC236}">
                  <a16:creationId xmlns:a16="http://schemas.microsoft.com/office/drawing/2014/main" id="{07C5389A-496B-4D5C-ACBA-BB9148FBA87E}"/>
                </a:ext>
              </a:extLst>
            </p:cNvPr>
            <p:cNvSpPr txBox="1"/>
            <p:nvPr/>
          </p:nvSpPr>
          <p:spPr>
            <a:xfrm>
              <a:off x="5499696" y="1341998"/>
              <a:ext cx="9419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800" dirty="0"/>
                <a:t>Oficina d’Atenció a la víctima</a:t>
              </a:r>
            </a:p>
          </p:txBody>
        </p:sp>
        <p:sp>
          <p:nvSpPr>
            <p:cNvPr id="169" name="Rectángulo 168">
              <a:extLst>
                <a:ext uri="{FF2B5EF4-FFF2-40B4-BE49-F238E27FC236}">
                  <a16:creationId xmlns:a16="http://schemas.microsoft.com/office/drawing/2014/main" id="{E11E16C6-D677-4657-925F-72B2C7CA539E}"/>
                </a:ext>
              </a:extLst>
            </p:cNvPr>
            <p:cNvSpPr/>
            <p:nvPr/>
          </p:nvSpPr>
          <p:spPr>
            <a:xfrm>
              <a:off x="5504122" y="1135537"/>
              <a:ext cx="870702" cy="52623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pic>
        <p:nvPicPr>
          <p:cNvPr id="170" name="Picture 2" descr="Resultat d'imatges de IMLCFC">
            <a:extLst>
              <a:ext uri="{FF2B5EF4-FFF2-40B4-BE49-F238E27FC236}">
                <a16:creationId xmlns:a16="http://schemas.microsoft.com/office/drawing/2014/main" id="{44F497B2-C878-4557-B1A9-3FCE799AD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7" y="5475931"/>
            <a:ext cx="693720" cy="28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1" name="Connector corbat 48">
            <a:extLst>
              <a:ext uri="{FF2B5EF4-FFF2-40B4-BE49-F238E27FC236}">
                <a16:creationId xmlns:a16="http://schemas.microsoft.com/office/drawing/2014/main" id="{2C1D6C39-2083-4382-BDB5-295837BF6ED3}"/>
              </a:ext>
            </a:extLst>
          </p:cNvPr>
          <p:cNvCxnSpPr>
            <a:cxnSpLocks/>
            <a:stCxn id="169" idx="0"/>
            <a:endCxn id="91" idx="1"/>
          </p:cNvCxnSpPr>
          <p:nvPr/>
        </p:nvCxnSpPr>
        <p:spPr>
          <a:xfrm rot="5400000" flipH="1" flipV="1">
            <a:off x="578658" y="4957156"/>
            <a:ext cx="938904" cy="769455"/>
          </a:xfrm>
          <a:prstGeom prst="curvedConnector2">
            <a:avLst/>
          </a:prstGeom>
          <a:ln w="3175">
            <a:solidFill>
              <a:schemeClr val="tx1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Diagrama de flujo: conector fuera de página 171">
            <a:extLst>
              <a:ext uri="{FF2B5EF4-FFF2-40B4-BE49-F238E27FC236}">
                <a16:creationId xmlns:a16="http://schemas.microsoft.com/office/drawing/2014/main" id="{F336107C-55ED-4DDA-B2D6-B5B6AC788DCC}"/>
              </a:ext>
            </a:extLst>
          </p:cNvPr>
          <p:cNvSpPr/>
          <p:nvPr/>
        </p:nvSpPr>
        <p:spPr>
          <a:xfrm>
            <a:off x="1834957" y="5256018"/>
            <a:ext cx="238432" cy="237838"/>
          </a:xfrm>
          <a:prstGeom prst="flowChartOffpageConnector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</a:t>
            </a:r>
          </a:p>
        </p:txBody>
      </p:sp>
      <p:sp>
        <p:nvSpPr>
          <p:cNvPr id="173" name="Diagrama de flujo: conector fuera de página 172">
            <a:extLst>
              <a:ext uri="{FF2B5EF4-FFF2-40B4-BE49-F238E27FC236}">
                <a16:creationId xmlns:a16="http://schemas.microsoft.com/office/drawing/2014/main" id="{3DCC2DD2-215E-4C57-A15B-67DAC7D40C87}"/>
              </a:ext>
            </a:extLst>
          </p:cNvPr>
          <p:cNvSpPr/>
          <p:nvPr/>
        </p:nvSpPr>
        <p:spPr>
          <a:xfrm rot="16200000">
            <a:off x="11516327" y="4135085"/>
            <a:ext cx="238432" cy="237838"/>
          </a:xfrm>
          <a:prstGeom prst="flowChartOffpageConnector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ES" dirty="0"/>
              <a:t>b</a:t>
            </a:r>
          </a:p>
        </p:txBody>
      </p:sp>
      <p:sp>
        <p:nvSpPr>
          <p:cNvPr id="174" name="QuadreDeText 1">
            <a:extLst>
              <a:ext uri="{FF2B5EF4-FFF2-40B4-BE49-F238E27FC236}">
                <a16:creationId xmlns:a16="http://schemas.microsoft.com/office/drawing/2014/main" id="{3E9D84CF-B328-43C4-BB5F-A3F9C46E290D}"/>
              </a:ext>
            </a:extLst>
          </p:cNvPr>
          <p:cNvSpPr txBox="1"/>
          <p:nvPr/>
        </p:nvSpPr>
        <p:spPr>
          <a:xfrm>
            <a:off x="2127384" y="4976088"/>
            <a:ext cx="64676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600" b="1" dirty="0"/>
              <a:t>Primers auxilis psicològics</a:t>
            </a:r>
          </a:p>
        </p:txBody>
      </p:sp>
      <p:sp>
        <p:nvSpPr>
          <p:cNvPr id="175" name="23 CuadroTexto">
            <a:extLst>
              <a:ext uri="{FF2B5EF4-FFF2-40B4-BE49-F238E27FC236}">
                <a16:creationId xmlns:a16="http://schemas.microsoft.com/office/drawing/2014/main" id="{DDC27924-BE28-4A01-8A82-40019C28D9CD}"/>
              </a:ext>
            </a:extLst>
          </p:cNvPr>
          <p:cNvSpPr txBox="1"/>
          <p:nvPr/>
        </p:nvSpPr>
        <p:spPr>
          <a:xfrm>
            <a:off x="6272932" y="1429289"/>
            <a:ext cx="1661542" cy="27699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200" b="1" dirty="0">
                <a:latin typeface="Arial Black" pitchFamily="34" charset="0"/>
              </a:rPr>
              <a:t>Comandament</a:t>
            </a:r>
          </a:p>
        </p:txBody>
      </p:sp>
      <p:sp>
        <p:nvSpPr>
          <p:cNvPr id="176" name="52 CuadroTexto">
            <a:extLst>
              <a:ext uri="{FF2B5EF4-FFF2-40B4-BE49-F238E27FC236}">
                <a16:creationId xmlns:a16="http://schemas.microsoft.com/office/drawing/2014/main" id="{6539B37F-218D-47C9-8D31-5AC5B2214346}"/>
              </a:ext>
            </a:extLst>
          </p:cNvPr>
          <p:cNvSpPr txBox="1"/>
          <p:nvPr/>
        </p:nvSpPr>
        <p:spPr>
          <a:xfrm>
            <a:off x="6374113" y="2126639"/>
            <a:ext cx="939974" cy="415498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050" b="1" dirty="0">
                <a:latin typeface="Arial Black" pitchFamily="34" charset="0"/>
              </a:rPr>
              <a:t>Gerència territorial</a:t>
            </a:r>
          </a:p>
        </p:txBody>
      </p:sp>
      <p:pic>
        <p:nvPicPr>
          <p:cNvPr id="177" name="Picture 2" descr="Resultat d'imatges de consorci d'educació de barcelona">
            <a:extLst>
              <a:ext uri="{FF2B5EF4-FFF2-40B4-BE49-F238E27FC236}">
                <a16:creationId xmlns:a16="http://schemas.microsoft.com/office/drawing/2014/main" id="{E6FDF5DC-5972-4DAF-AA02-38AE8C499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3" t="30904" r="63515" b="29695"/>
          <a:stretch/>
        </p:blipFill>
        <p:spPr bwMode="auto">
          <a:xfrm>
            <a:off x="7416530" y="2211513"/>
            <a:ext cx="302746" cy="25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Imagen 177">
            <a:extLst>
              <a:ext uri="{FF2B5EF4-FFF2-40B4-BE49-F238E27FC236}">
                <a16:creationId xmlns:a16="http://schemas.microsoft.com/office/drawing/2014/main" id="{7DDFADF9-22D5-4E4F-91FD-B40B55DAE3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74149" y="1704618"/>
            <a:ext cx="1208521" cy="393615"/>
          </a:xfrm>
          <a:prstGeom prst="rect">
            <a:avLst/>
          </a:prstGeom>
        </p:spPr>
      </p:pic>
      <p:sp>
        <p:nvSpPr>
          <p:cNvPr id="179" name="Rectángulo 178">
            <a:extLst>
              <a:ext uri="{FF2B5EF4-FFF2-40B4-BE49-F238E27FC236}">
                <a16:creationId xmlns:a16="http://schemas.microsoft.com/office/drawing/2014/main" id="{1D27D7EB-9318-48DB-B507-227B3554FAFC}"/>
              </a:ext>
            </a:extLst>
          </p:cNvPr>
          <p:cNvSpPr/>
          <p:nvPr/>
        </p:nvSpPr>
        <p:spPr>
          <a:xfrm>
            <a:off x="6272453" y="1704619"/>
            <a:ext cx="1662021" cy="93906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0" name="QuadreDeText 99">
            <a:extLst>
              <a:ext uri="{FF2B5EF4-FFF2-40B4-BE49-F238E27FC236}">
                <a16:creationId xmlns:a16="http://schemas.microsoft.com/office/drawing/2014/main" id="{DC6E229B-045E-4BE4-BAE3-C026E1A9A71F}"/>
              </a:ext>
            </a:extLst>
          </p:cNvPr>
          <p:cNvSpPr txBox="1"/>
          <p:nvPr/>
        </p:nvSpPr>
        <p:spPr>
          <a:xfrm>
            <a:off x="7314087" y="1820847"/>
            <a:ext cx="6244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900" dirty="0">
                <a:latin typeface="Arial Black" panose="020B0A04020102020204" pitchFamily="34" charset="0"/>
              </a:rPr>
              <a:t>CECAT</a:t>
            </a:r>
          </a:p>
        </p:txBody>
      </p:sp>
      <p:sp>
        <p:nvSpPr>
          <p:cNvPr id="181" name="3 CuadroTexto">
            <a:extLst>
              <a:ext uri="{FF2B5EF4-FFF2-40B4-BE49-F238E27FC236}">
                <a16:creationId xmlns:a16="http://schemas.microsoft.com/office/drawing/2014/main" id="{714C614F-9D05-4B6A-BC63-A713FE77DB9E}"/>
              </a:ext>
            </a:extLst>
          </p:cNvPr>
          <p:cNvSpPr txBox="1"/>
          <p:nvPr/>
        </p:nvSpPr>
        <p:spPr>
          <a:xfrm>
            <a:off x="7288878" y="2657231"/>
            <a:ext cx="744450" cy="2184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800" b="1" dirty="0">
                <a:solidFill>
                  <a:srgbClr val="FF0000"/>
                </a:solidFill>
                <a:latin typeface="Arial Black" panose="020B0A04020102020204" pitchFamily="34" charset="0"/>
              </a:rPr>
              <a:t>Activació</a:t>
            </a:r>
          </a:p>
        </p:txBody>
      </p:sp>
      <p:sp>
        <p:nvSpPr>
          <p:cNvPr id="183" name="Rectángulo 182">
            <a:extLst>
              <a:ext uri="{FF2B5EF4-FFF2-40B4-BE49-F238E27FC236}">
                <a16:creationId xmlns:a16="http://schemas.microsoft.com/office/drawing/2014/main" id="{9F13C683-163F-4CC1-8CCC-A4BD26A2A11E}"/>
              </a:ext>
            </a:extLst>
          </p:cNvPr>
          <p:cNvSpPr/>
          <p:nvPr/>
        </p:nvSpPr>
        <p:spPr>
          <a:xfrm>
            <a:off x="1487525" y="1345102"/>
            <a:ext cx="2011854" cy="7810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84" name="Conector: curvado 183">
            <a:extLst>
              <a:ext uri="{FF2B5EF4-FFF2-40B4-BE49-F238E27FC236}">
                <a16:creationId xmlns:a16="http://schemas.microsoft.com/office/drawing/2014/main" id="{B5D9052D-2C5B-4628-8110-CC1EFE5F9544}"/>
              </a:ext>
            </a:extLst>
          </p:cNvPr>
          <p:cNvCxnSpPr>
            <a:cxnSpLocks/>
            <a:stCxn id="144" idx="2"/>
            <a:endCxn id="135" idx="0"/>
          </p:cNvCxnSpPr>
          <p:nvPr/>
        </p:nvCxnSpPr>
        <p:spPr>
          <a:xfrm rot="16200000" flipH="1">
            <a:off x="6159785" y="2948398"/>
            <a:ext cx="681049" cy="689559"/>
          </a:xfrm>
          <a:prstGeom prst="curved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5" name="Imagen 184">
            <a:extLst>
              <a:ext uri="{FF2B5EF4-FFF2-40B4-BE49-F238E27FC236}">
                <a16:creationId xmlns:a16="http://schemas.microsoft.com/office/drawing/2014/main" id="{4A117497-21E1-4E03-8CE0-70D9305E4EB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21266" b="14055"/>
          <a:stretch/>
        </p:blipFill>
        <p:spPr>
          <a:xfrm>
            <a:off x="7986958" y="4929652"/>
            <a:ext cx="232067" cy="226977"/>
          </a:xfrm>
          <a:prstGeom prst="rect">
            <a:avLst/>
          </a:prstGeom>
          <a:ln>
            <a:noFill/>
          </a:ln>
        </p:spPr>
      </p:pic>
      <p:pic>
        <p:nvPicPr>
          <p:cNvPr id="186" name="Imatge 110" descr="IMA logo">
            <a:extLst>
              <a:ext uri="{FF2B5EF4-FFF2-40B4-BE49-F238E27FC236}">
                <a16:creationId xmlns:a16="http://schemas.microsoft.com/office/drawing/2014/main" id="{25CE85E0-A66D-4EAE-9FD6-FD8BAEADCF64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3086" cy="11466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Connector corbat 48">
            <a:extLst>
              <a:ext uri="{FF2B5EF4-FFF2-40B4-BE49-F238E27FC236}">
                <a16:creationId xmlns:a16="http://schemas.microsoft.com/office/drawing/2014/main" id="{CDCB8681-4BD8-48AD-9C43-483EF0B7D386}"/>
              </a:ext>
            </a:extLst>
          </p:cNvPr>
          <p:cNvCxnSpPr>
            <a:cxnSpLocks/>
            <a:stCxn id="177" idx="3"/>
            <a:endCxn id="162" idx="0"/>
          </p:cNvCxnSpPr>
          <p:nvPr/>
        </p:nvCxnSpPr>
        <p:spPr>
          <a:xfrm>
            <a:off x="7719276" y="2336937"/>
            <a:ext cx="2982728" cy="1297754"/>
          </a:xfrm>
          <a:prstGeom prst="curvedConnector2">
            <a:avLst/>
          </a:prstGeom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3 CuadroTexto">
            <a:extLst>
              <a:ext uri="{FF2B5EF4-FFF2-40B4-BE49-F238E27FC236}">
                <a16:creationId xmlns:a16="http://schemas.microsoft.com/office/drawing/2014/main" id="{94522A8B-DD46-47B2-995F-0EE720FAF759}"/>
              </a:ext>
            </a:extLst>
          </p:cNvPr>
          <p:cNvSpPr txBox="1"/>
          <p:nvPr/>
        </p:nvSpPr>
        <p:spPr>
          <a:xfrm>
            <a:off x="2829468" y="4560833"/>
            <a:ext cx="265658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800" b="1" dirty="0">
                <a:solidFill>
                  <a:srgbClr val="FFFF00"/>
                </a:solidFill>
                <a:latin typeface="Arial Black" panose="020B0A04020102020204" pitchFamily="34" charset="0"/>
              </a:rPr>
              <a:t>Missatge d’evacuació individual d’1 afectat</a:t>
            </a:r>
          </a:p>
        </p:txBody>
      </p:sp>
      <p:sp>
        <p:nvSpPr>
          <p:cNvPr id="189" name="CuadroTexto 188">
            <a:extLst>
              <a:ext uri="{FF2B5EF4-FFF2-40B4-BE49-F238E27FC236}">
                <a16:creationId xmlns:a16="http://schemas.microsoft.com/office/drawing/2014/main" id="{252BF891-A04A-43C2-A6D5-F2D36E370FBA}"/>
              </a:ext>
            </a:extLst>
          </p:cNvPr>
          <p:cNvSpPr txBox="1"/>
          <p:nvPr/>
        </p:nvSpPr>
        <p:spPr>
          <a:xfrm>
            <a:off x="7143079" y="5253087"/>
            <a:ext cx="963516" cy="40011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000" b="1" dirty="0">
                <a:latin typeface="Arial Black" panose="020B0A04020102020204" pitchFamily="34" charset="0"/>
              </a:rPr>
              <a:t>Continuïtat interna</a:t>
            </a:r>
          </a:p>
        </p:txBody>
      </p:sp>
      <p:pic>
        <p:nvPicPr>
          <p:cNvPr id="190" name="Picture 2" descr="Resultado de imagen de flecha circular">
            <a:extLst>
              <a:ext uri="{FF2B5EF4-FFF2-40B4-BE49-F238E27FC236}">
                <a16:creationId xmlns:a16="http://schemas.microsoft.com/office/drawing/2014/main" id="{8C96C3D3-06A9-43DD-9676-D7E1520AA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108" y="5303174"/>
            <a:ext cx="300354" cy="30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" name="Flecha: pentágono 190">
            <a:extLst>
              <a:ext uri="{FF2B5EF4-FFF2-40B4-BE49-F238E27FC236}">
                <a16:creationId xmlns:a16="http://schemas.microsoft.com/office/drawing/2014/main" id="{5C554F7D-7816-4287-9B42-E9B4693A6BB9}"/>
              </a:ext>
            </a:extLst>
          </p:cNvPr>
          <p:cNvSpPr/>
          <p:nvPr/>
        </p:nvSpPr>
        <p:spPr>
          <a:xfrm>
            <a:off x="3570255" y="1667562"/>
            <a:ext cx="2595554" cy="121857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2" name="3 CuadroTexto">
            <a:extLst>
              <a:ext uri="{FF2B5EF4-FFF2-40B4-BE49-F238E27FC236}">
                <a16:creationId xmlns:a16="http://schemas.microsoft.com/office/drawing/2014/main" id="{19F65973-7BDB-4182-A9B1-1463C8B5BE30}"/>
              </a:ext>
            </a:extLst>
          </p:cNvPr>
          <p:cNvSpPr txBox="1"/>
          <p:nvPr/>
        </p:nvSpPr>
        <p:spPr>
          <a:xfrm>
            <a:off x="3494911" y="1611091"/>
            <a:ext cx="265658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800" b="1" dirty="0">
                <a:solidFill>
                  <a:srgbClr val="FFFF00"/>
                </a:solidFill>
                <a:latin typeface="Arial Black" panose="020B0A04020102020204" pitchFamily="34" charset="0"/>
              </a:rPr>
              <a:t>Missatge d’activació global</a:t>
            </a:r>
          </a:p>
        </p:txBody>
      </p:sp>
      <p:pic>
        <p:nvPicPr>
          <p:cNvPr id="193" name="Imagen 192">
            <a:extLst>
              <a:ext uri="{FF2B5EF4-FFF2-40B4-BE49-F238E27FC236}">
                <a16:creationId xmlns:a16="http://schemas.microsoft.com/office/drawing/2014/main" id="{BC47C02D-551A-4736-918F-2D63218FCF4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95512" y="3833944"/>
            <a:ext cx="340726" cy="357840"/>
          </a:xfrm>
          <a:prstGeom prst="rect">
            <a:avLst/>
          </a:prstGeom>
        </p:spPr>
      </p:pic>
      <p:sp>
        <p:nvSpPr>
          <p:cNvPr id="194" name="QuadreDeText 99">
            <a:extLst>
              <a:ext uri="{FF2B5EF4-FFF2-40B4-BE49-F238E27FC236}">
                <a16:creationId xmlns:a16="http://schemas.microsoft.com/office/drawing/2014/main" id="{CF76D2D7-2A00-4ADD-A2D0-B3C0C27C93B1}"/>
              </a:ext>
            </a:extLst>
          </p:cNvPr>
          <p:cNvSpPr txBox="1"/>
          <p:nvPr/>
        </p:nvSpPr>
        <p:spPr>
          <a:xfrm>
            <a:off x="3077959" y="3888441"/>
            <a:ext cx="7741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900" b="1" dirty="0" err="1"/>
              <a:t>Autolimitat</a:t>
            </a:r>
            <a:endParaRPr lang="ca-ES" sz="900" b="1" dirty="0"/>
          </a:p>
        </p:txBody>
      </p:sp>
      <p:pic>
        <p:nvPicPr>
          <p:cNvPr id="195" name="Imagen 194">
            <a:extLst>
              <a:ext uri="{FF2B5EF4-FFF2-40B4-BE49-F238E27FC236}">
                <a16:creationId xmlns:a16="http://schemas.microsoft.com/office/drawing/2014/main" id="{F7B4644A-4058-4894-AE23-6D8318F096E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49619" y="5772675"/>
            <a:ext cx="340726" cy="357840"/>
          </a:xfrm>
          <a:prstGeom prst="rect">
            <a:avLst/>
          </a:prstGeom>
        </p:spPr>
      </p:pic>
      <p:sp>
        <p:nvSpPr>
          <p:cNvPr id="196" name="QuadreDeText 99">
            <a:extLst>
              <a:ext uri="{FF2B5EF4-FFF2-40B4-BE49-F238E27FC236}">
                <a16:creationId xmlns:a16="http://schemas.microsoft.com/office/drawing/2014/main" id="{67C070D1-DB44-4791-A280-33D5C0DC980C}"/>
              </a:ext>
            </a:extLst>
          </p:cNvPr>
          <p:cNvSpPr txBox="1"/>
          <p:nvPr/>
        </p:nvSpPr>
        <p:spPr>
          <a:xfrm>
            <a:off x="7432066" y="5827172"/>
            <a:ext cx="7741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900" b="1" dirty="0"/>
              <a:t>&lt;24 hores</a:t>
            </a:r>
          </a:p>
        </p:txBody>
      </p:sp>
      <p:cxnSp>
        <p:nvCxnSpPr>
          <p:cNvPr id="197" name="Connector corbat 48">
            <a:extLst>
              <a:ext uri="{FF2B5EF4-FFF2-40B4-BE49-F238E27FC236}">
                <a16:creationId xmlns:a16="http://schemas.microsoft.com/office/drawing/2014/main" id="{31ABBCD8-3EA7-4411-BBD1-02623C2B2BE3}"/>
              </a:ext>
            </a:extLst>
          </p:cNvPr>
          <p:cNvCxnSpPr>
            <a:cxnSpLocks/>
            <a:stCxn id="185" idx="3"/>
            <a:endCxn id="163" idx="2"/>
          </p:cNvCxnSpPr>
          <p:nvPr/>
        </p:nvCxnSpPr>
        <p:spPr>
          <a:xfrm flipV="1">
            <a:off x="8219025" y="4370285"/>
            <a:ext cx="2488823" cy="672856"/>
          </a:xfrm>
          <a:prstGeom prst="curvedConnector2">
            <a:avLst/>
          </a:prstGeom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Diagrama de flujo: almacenamiento interno 197">
            <a:extLst>
              <a:ext uri="{FF2B5EF4-FFF2-40B4-BE49-F238E27FC236}">
                <a16:creationId xmlns:a16="http://schemas.microsoft.com/office/drawing/2014/main" id="{7B0AF619-247B-4899-A0CF-F312D6EBB553}"/>
              </a:ext>
            </a:extLst>
          </p:cNvPr>
          <p:cNvSpPr/>
          <p:nvPr/>
        </p:nvSpPr>
        <p:spPr>
          <a:xfrm>
            <a:off x="11301660" y="4387257"/>
            <a:ext cx="551702" cy="302799"/>
          </a:xfrm>
          <a:prstGeom prst="flowChartInternalStorag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>
                <a:solidFill>
                  <a:schemeClr val="tx1"/>
                </a:solidFill>
              </a:rPr>
              <a:t>Psico </a:t>
            </a:r>
            <a:r>
              <a:rPr lang="es-ES" sz="800" dirty="0" err="1">
                <a:solidFill>
                  <a:schemeClr val="tx1"/>
                </a:solidFill>
              </a:rPr>
              <a:t>Educac</a:t>
            </a:r>
            <a:endParaRPr lang="es-E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300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45BF370-5053-4F49-AE93-1E4BF483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43AF-28B6-4BE3-BB4A-A4E7D42D90D7}" type="datetime2">
              <a:rPr lang="ca-ES" smtClean="0"/>
              <a:t>dilluns, 11 març de 2019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E9A00F9-0043-43A5-BF16-46EA6348E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COSMiA Consolidació postIMA, 4tq18</a:t>
            </a:r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39F5606-A0EF-4B06-8E16-50F03FFAE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41FE-1E26-4942-B4D7-1D81C6F16BF5}" type="slidenum">
              <a:rPr lang="ca-ES" smtClean="0"/>
              <a:t>17</a:t>
            </a:fld>
            <a:endParaRPr lang="ca-ES"/>
          </a:p>
        </p:txBody>
      </p:sp>
      <p:cxnSp>
        <p:nvCxnSpPr>
          <p:cNvPr id="48" name="25 Conector angular">
            <a:extLst>
              <a:ext uri="{FF2B5EF4-FFF2-40B4-BE49-F238E27FC236}">
                <a16:creationId xmlns:a16="http://schemas.microsoft.com/office/drawing/2014/main" id="{2EEDDDC4-24C5-4D45-8BFE-96A2DDBB0E2D}"/>
              </a:ext>
            </a:extLst>
          </p:cNvPr>
          <p:cNvCxnSpPr>
            <a:cxnSpLocks/>
            <a:stCxn id="65" idx="0"/>
            <a:endCxn id="51" idx="2"/>
          </p:cNvCxnSpPr>
          <p:nvPr/>
        </p:nvCxnSpPr>
        <p:spPr>
          <a:xfrm rot="16200000" flipV="1">
            <a:off x="1454741" y="3319748"/>
            <a:ext cx="1514650" cy="204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52 CuadroTexto">
            <a:extLst>
              <a:ext uri="{FF2B5EF4-FFF2-40B4-BE49-F238E27FC236}">
                <a16:creationId xmlns:a16="http://schemas.microsoft.com/office/drawing/2014/main" id="{C0B74C3B-E1A6-494B-BA90-E4316F456BBC}"/>
              </a:ext>
            </a:extLst>
          </p:cNvPr>
          <p:cNvSpPr txBox="1"/>
          <p:nvPr/>
        </p:nvSpPr>
        <p:spPr>
          <a:xfrm>
            <a:off x="4089525" y="4025094"/>
            <a:ext cx="114095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050" b="1" dirty="0">
                <a:latin typeface="Arial Black" pitchFamily="34" charset="0"/>
              </a:rPr>
              <a:t>Interlocutors</a:t>
            </a:r>
          </a:p>
        </p:txBody>
      </p:sp>
      <p:pic>
        <p:nvPicPr>
          <p:cNvPr id="50" name="Picture 2" descr="http://identitatcorporativa.gencat.cat/web/sites/identitatcorporativa/.content/Documentacio/descarregues/dpt/COLOR/Salut/em_v.jpg">
            <a:extLst>
              <a:ext uri="{FF2B5EF4-FFF2-40B4-BE49-F238E27FC236}">
                <a16:creationId xmlns:a16="http://schemas.microsoft.com/office/drawing/2014/main" id="{43CFBA04-A23B-49AB-885C-1A5318998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2929" y="1981482"/>
            <a:ext cx="863677" cy="31951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108 CuadroTexto">
            <a:extLst>
              <a:ext uri="{FF2B5EF4-FFF2-40B4-BE49-F238E27FC236}">
                <a16:creationId xmlns:a16="http://schemas.microsoft.com/office/drawing/2014/main" id="{643370F2-C4D8-498F-BD08-2C4C77295FA6}"/>
              </a:ext>
            </a:extLst>
          </p:cNvPr>
          <p:cNvSpPr txBox="1"/>
          <p:nvPr/>
        </p:nvSpPr>
        <p:spPr>
          <a:xfrm>
            <a:off x="1851092" y="2301835"/>
            <a:ext cx="71990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100" dirty="0">
                <a:latin typeface="Arial Black" panose="020B0A04020102020204" pitchFamily="34" charset="0"/>
              </a:rPr>
              <a:t>CECOS</a:t>
            </a:r>
          </a:p>
        </p:txBody>
      </p:sp>
      <p:sp>
        <p:nvSpPr>
          <p:cNvPr id="52" name="QuadreDeText 99">
            <a:extLst>
              <a:ext uri="{FF2B5EF4-FFF2-40B4-BE49-F238E27FC236}">
                <a16:creationId xmlns:a16="http://schemas.microsoft.com/office/drawing/2014/main" id="{1674F9FC-0DBB-4C7E-AD42-4DF662ECABD3}"/>
              </a:ext>
            </a:extLst>
          </p:cNvPr>
          <p:cNvSpPr txBox="1"/>
          <p:nvPr/>
        </p:nvSpPr>
        <p:spPr>
          <a:xfrm>
            <a:off x="8190603" y="1993316"/>
            <a:ext cx="809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200" b="1" dirty="0"/>
              <a:t>CECOPAL</a:t>
            </a:r>
          </a:p>
        </p:txBody>
      </p:sp>
      <p:pic>
        <p:nvPicPr>
          <p:cNvPr id="53" name="Imagen 5">
            <a:extLst>
              <a:ext uri="{FF2B5EF4-FFF2-40B4-BE49-F238E27FC236}">
                <a16:creationId xmlns:a16="http://schemas.microsoft.com/office/drawing/2014/main" id="{2C1D2143-43B0-4363-8E58-9B78D250F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112" y="4186099"/>
            <a:ext cx="374700" cy="148007"/>
          </a:xfrm>
          <a:prstGeom prst="rect">
            <a:avLst/>
          </a:prstGeom>
        </p:spPr>
      </p:pic>
      <p:sp>
        <p:nvSpPr>
          <p:cNvPr id="54" name="Rectángulo 30">
            <a:extLst>
              <a:ext uri="{FF2B5EF4-FFF2-40B4-BE49-F238E27FC236}">
                <a16:creationId xmlns:a16="http://schemas.microsoft.com/office/drawing/2014/main" id="{AC7A7D4E-88D0-48E6-A662-B7BFDCC1E7A1}"/>
              </a:ext>
            </a:extLst>
          </p:cNvPr>
          <p:cNvSpPr/>
          <p:nvPr/>
        </p:nvSpPr>
        <p:spPr>
          <a:xfrm>
            <a:off x="1122878" y="295661"/>
            <a:ext cx="921687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0000"/>
                </a:solidFill>
              </a:rPr>
              <a:t>3.- </a:t>
            </a:r>
            <a:r>
              <a:rPr lang="es-ES" sz="2800" b="1" dirty="0" err="1">
                <a:solidFill>
                  <a:srgbClr val="000000"/>
                </a:solidFill>
              </a:rPr>
              <a:t>Desactivació</a:t>
            </a:r>
            <a:r>
              <a:rPr lang="es-ES" sz="2800" b="1" dirty="0">
                <a:solidFill>
                  <a:srgbClr val="000000"/>
                </a:solidFill>
              </a:rPr>
              <a:t>, </a:t>
            </a:r>
            <a:r>
              <a:rPr lang="es-ES" sz="2800" b="1" dirty="0" err="1">
                <a:solidFill>
                  <a:srgbClr val="000000"/>
                </a:solidFill>
              </a:rPr>
              <a:t>normalització</a:t>
            </a:r>
            <a:r>
              <a:rPr lang="es-ES" sz="2800" b="1" dirty="0">
                <a:solidFill>
                  <a:srgbClr val="000000"/>
                </a:solidFill>
              </a:rPr>
              <a:t> i </a:t>
            </a:r>
            <a:r>
              <a:rPr lang="es-ES" sz="2800" b="1" dirty="0" err="1">
                <a:solidFill>
                  <a:srgbClr val="000000"/>
                </a:solidFill>
              </a:rPr>
              <a:t>continuïtat</a:t>
            </a:r>
            <a:r>
              <a:rPr lang="es-ES" sz="2800" b="1" dirty="0">
                <a:solidFill>
                  <a:srgbClr val="000000"/>
                </a:solidFill>
              </a:rPr>
              <a:t> en el </a:t>
            </a:r>
            <a:r>
              <a:rPr lang="es-ES" sz="2800" b="1" dirty="0" err="1">
                <a:solidFill>
                  <a:srgbClr val="000000"/>
                </a:solidFill>
              </a:rPr>
              <a:t>territori</a:t>
            </a:r>
            <a:r>
              <a:rPr lang="es-ES" sz="2800" b="1" dirty="0">
                <a:solidFill>
                  <a:srgbClr val="000000"/>
                </a:solidFill>
              </a:rPr>
              <a:t>. </a:t>
            </a:r>
            <a:endParaRPr lang="ca-ES" sz="2800" b="1" dirty="0"/>
          </a:p>
        </p:txBody>
      </p:sp>
      <p:pic>
        <p:nvPicPr>
          <p:cNvPr id="55" name="Picture 2" descr="Resultado de imagen de catsalut">
            <a:extLst>
              <a:ext uri="{FF2B5EF4-FFF2-40B4-BE49-F238E27FC236}">
                <a16:creationId xmlns:a16="http://schemas.microsoft.com/office/drawing/2014/main" id="{969BF1D4-FDB3-4AD5-AB86-F36922035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214" y="3719871"/>
            <a:ext cx="322921" cy="33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Connector corbat 70">
            <a:extLst>
              <a:ext uri="{FF2B5EF4-FFF2-40B4-BE49-F238E27FC236}">
                <a16:creationId xmlns:a16="http://schemas.microsoft.com/office/drawing/2014/main" id="{BFE56F5F-C646-4DC5-BC31-FC5013C30D8A}"/>
              </a:ext>
            </a:extLst>
          </p:cNvPr>
          <p:cNvCxnSpPr>
            <a:cxnSpLocks/>
            <a:stCxn id="58" idx="3"/>
            <a:endCxn id="49" idx="1"/>
          </p:cNvCxnSpPr>
          <p:nvPr/>
        </p:nvCxnSpPr>
        <p:spPr>
          <a:xfrm>
            <a:off x="2865665" y="1739991"/>
            <a:ext cx="1223860" cy="241206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4" descr="Resultado de imagen de ajuntament de barcelona">
            <a:extLst>
              <a:ext uri="{FF2B5EF4-FFF2-40B4-BE49-F238E27FC236}">
                <a16:creationId xmlns:a16="http://schemas.microsoft.com/office/drawing/2014/main" id="{39419DD2-9C6D-475F-A64C-9A61BF25B3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70"/>
          <a:stretch/>
        </p:blipFill>
        <p:spPr bwMode="auto">
          <a:xfrm>
            <a:off x="8910073" y="2005195"/>
            <a:ext cx="272525" cy="27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95 CuadroTexto">
            <a:extLst>
              <a:ext uri="{FF2B5EF4-FFF2-40B4-BE49-F238E27FC236}">
                <a16:creationId xmlns:a16="http://schemas.microsoft.com/office/drawing/2014/main" id="{32494065-51B7-488A-A6DB-594BC610E500}"/>
              </a:ext>
            </a:extLst>
          </p:cNvPr>
          <p:cNvSpPr txBox="1"/>
          <p:nvPr/>
        </p:nvSpPr>
        <p:spPr>
          <a:xfrm>
            <a:off x="1547388" y="1601491"/>
            <a:ext cx="1318277" cy="27700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200" b="1" dirty="0">
                <a:latin typeface="Arial Black" panose="020B0A04020102020204" pitchFamily="34" charset="0"/>
              </a:rPr>
              <a:t>Desactivació</a:t>
            </a:r>
          </a:p>
        </p:txBody>
      </p:sp>
      <p:pic>
        <p:nvPicPr>
          <p:cNvPr id="64" name="Imagen 63">
            <a:extLst>
              <a:ext uri="{FF2B5EF4-FFF2-40B4-BE49-F238E27FC236}">
                <a16:creationId xmlns:a16="http://schemas.microsoft.com/office/drawing/2014/main" id="{DCBD3FE1-66DB-4C3F-B068-2D3B31AB99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2566" y="4158321"/>
            <a:ext cx="333308" cy="333308"/>
          </a:xfrm>
          <a:prstGeom prst="rect">
            <a:avLst/>
          </a:prstGeom>
        </p:spPr>
      </p:pic>
      <p:sp>
        <p:nvSpPr>
          <p:cNvPr id="65" name="CuadroTexto 64">
            <a:extLst>
              <a:ext uri="{FF2B5EF4-FFF2-40B4-BE49-F238E27FC236}">
                <a16:creationId xmlns:a16="http://schemas.microsoft.com/office/drawing/2014/main" id="{EF8EEF71-C32A-47EC-95EF-70F61FBA6E4D}"/>
              </a:ext>
            </a:extLst>
          </p:cNvPr>
          <p:cNvSpPr txBox="1"/>
          <p:nvPr/>
        </p:nvSpPr>
        <p:spPr>
          <a:xfrm>
            <a:off x="1609321" y="4078095"/>
            <a:ext cx="1207534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Fi de </a:t>
            </a:r>
            <a:r>
              <a:rPr lang="es-ES" sz="1200" b="1" dirty="0" err="1"/>
              <a:t>l’operatiu</a:t>
            </a:r>
            <a:r>
              <a:rPr lang="es-ES" sz="1200" b="1" dirty="0"/>
              <a:t> </a:t>
            </a:r>
            <a:r>
              <a:rPr lang="es-ES" sz="1200" b="1" dirty="0" err="1"/>
              <a:t>sanitari</a:t>
            </a:r>
            <a:endParaRPr lang="es-ES" sz="1200" b="1" dirty="0"/>
          </a:p>
        </p:txBody>
      </p:sp>
      <p:cxnSp>
        <p:nvCxnSpPr>
          <p:cNvPr id="66" name="Connector corbat 63">
            <a:extLst>
              <a:ext uri="{FF2B5EF4-FFF2-40B4-BE49-F238E27FC236}">
                <a16:creationId xmlns:a16="http://schemas.microsoft.com/office/drawing/2014/main" id="{0040544E-D571-4188-9E36-5C3FCD508520}"/>
              </a:ext>
            </a:extLst>
          </p:cNvPr>
          <p:cNvCxnSpPr>
            <a:cxnSpLocks/>
            <a:stCxn id="58" idx="3"/>
            <a:endCxn id="82" idx="1"/>
          </p:cNvCxnSpPr>
          <p:nvPr/>
        </p:nvCxnSpPr>
        <p:spPr>
          <a:xfrm>
            <a:off x="2865665" y="1739991"/>
            <a:ext cx="2624577" cy="24809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or corbat 63">
            <a:extLst>
              <a:ext uri="{FF2B5EF4-FFF2-40B4-BE49-F238E27FC236}">
                <a16:creationId xmlns:a16="http://schemas.microsoft.com/office/drawing/2014/main" id="{8288A0D7-D0CF-4D62-8E8E-F2E9B52F408A}"/>
              </a:ext>
            </a:extLst>
          </p:cNvPr>
          <p:cNvCxnSpPr>
            <a:cxnSpLocks/>
            <a:stCxn id="84" idx="2"/>
            <a:endCxn id="91" idx="0"/>
          </p:cNvCxnSpPr>
          <p:nvPr/>
        </p:nvCxnSpPr>
        <p:spPr>
          <a:xfrm rot="5400000">
            <a:off x="4847747" y="2533757"/>
            <a:ext cx="1010342" cy="141794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uadroTexto 71">
            <a:extLst>
              <a:ext uri="{FF2B5EF4-FFF2-40B4-BE49-F238E27FC236}">
                <a16:creationId xmlns:a16="http://schemas.microsoft.com/office/drawing/2014/main" id="{C124F87E-5621-4F0D-AC03-658925EEDD43}"/>
              </a:ext>
            </a:extLst>
          </p:cNvPr>
          <p:cNvSpPr txBox="1"/>
          <p:nvPr/>
        </p:nvSpPr>
        <p:spPr>
          <a:xfrm>
            <a:off x="9487710" y="4051084"/>
            <a:ext cx="1187356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Fi de </a:t>
            </a:r>
            <a:r>
              <a:rPr lang="es-ES" sz="1200" b="1" dirty="0" err="1"/>
              <a:t>l’operatiu</a:t>
            </a:r>
            <a:r>
              <a:rPr lang="es-ES" sz="1200" b="1" dirty="0"/>
              <a:t> psicosocial</a:t>
            </a:r>
          </a:p>
        </p:txBody>
      </p:sp>
      <p:cxnSp>
        <p:nvCxnSpPr>
          <p:cNvPr id="77" name="Connector corbat 63">
            <a:extLst>
              <a:ext uri="{FF2B5EF4-FFF2-40B4-BE49-F238E27FC236}">
                <a16:creationId xmlns:a16="http://schemas.microsoft.com/office/drawing/2014/main" id="{47B61F54-1746-4E5D-94D1-8197353129F2}"/>
              </a:ext>
            </a:extLst>
          </p:cNvPr>
          <p:cNvCxnSpPr>
            <a:cxnSpLocks/>
            <a:stCxn id="72" idx="0"/>
            <a:endCxn id="52" idx="2"/>
          </p:cNvCxnSpPr>
          <p:nvPr/>
        </p:nvCxnSpPr>
        <p:spPr>
          <a:xfrm rot="16200000" flipV="1">
            <a:off x="8448039" y="2417734"/>
            <a:ext cx="1780769" cy="148593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uadroTexto 78">
            <a:extLst>
              <a:ext uri="{FF2B5EF4-FFF2-40B4-BE49-F238E27FC236}">
                <a16:creationId xmlns:a16="http://schemas.microsoft.com/office/drawing/2014/main" id="{BA21F8C2-D5F5-4199-9F12-9D30C394BA1E}"/>
              </a:ext>
            </a:extLst>
          </p:cNvPr>
          <p:cNvSpPr txBox="1"/>
          <p:nvPr/>
        </p:nvSpPr>
        <p:spPr>
          <a:xfrm>
            <a:off x="2198737" y="3871595"/>
            <a:ext cx="657279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000" b="1" i="1" dirty="0">
                <a:latin typeface="Arial Black" panose="020B0A04020102020204" pitchFamily="34" charset="0"/>
              </a:rPr>
              <a:t>in situ</a:t>
            </a: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66115835-EF3C-452B-9032-84CC5634C023}"/>
              </a:ext>
            </a:extLst>
          </p:cNvPr>
          <p:cNvSpPr txBox="1"/>
          <p:nvPr/>
        </p:nvSpPr>
        <p:spPr>
          <a:xfrm>
            <a:off x="10036230" y="3829956"/>
            <a:ext cx="657279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000" b="1" i="1" dirty="0">
                <a:latin typeface="Arial Black" panose="020B0A04020102020204" pitchFamily="34" charset="0"/>
              </a:rPr>
              <a:t>in situ</a:t>
            </a:r>
          </a:p>
        </p:txBody>
      </p:sp>
      <p:sp>
        <p:nvSpPr>
          <p:cNvPr id="82" name="23 CuadroTexto">
            <a:extLst>
              <a:ext uri="{FF2B5EF4-FFF2-40B4-BE49-F238E27FC236}">
                <a16:creationId xmlns:a16="http://schemas.microsoft.com/office/drawing/2014/main" id="{10E8CD52-1A2D-458A-A6BF-C4AEC506FAE7}"/>
              </a:ext>
            </a:extLst>
          </p:cNvPr>
          <p:cNvSpPr txBox="1"/>
          <p:nvPr/>
        </p:nvSpPr>
        <p:spPr>
          <a:xfrm>
            <a:off x="5490242" y="1626300"/>
            <a:ext cx="1460278" cy="27699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200" b="1" dirty="0">
                <a:latin typeface="Arial Black" pitchFamily="34" charset="0"/>
              </a:rPr>
              <a:t>Comandament</a:t>
            </a:r>
          </a:p>
        </p:txBody>
      </p:sp>
      <p:sp>
        <p:nvSpPr>
          <p:cNvPr id="84" name="52 CuadroTexto">
            <a:extLst>
              <a:ext uri="{FF2B5EF4-FFF2-40B4-BE49-F238E27FC236}">
                <a16:creationId xmlns:a16="http://schemas.microsoft.com/office/drawing/2014/main" id="{25033D64-1E84-412C-9153-A599142047EF}"/>
              </a:ext>
            </a:extLst>
          </p:cNvPr>
          <p:cNvSpPr txBox="1"/>
          <p:nvPr/>
        </p:nvSpPr>
        <p:spPr>
          <a:xfrm>
            <a:off x="5591901" y="2322058"/>
            <a:ext cx="939974" cy="415498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050" b="1" dirty="0">
                <a:latin typeface="Arial Black" pitchFamily="34" charset="0"/>
              </a:rPr>
              <a:t>Gerència territorial</a:t>
            </a:r>
          </a:p>
        </p:txBody>
      </p:sp>
      <p:pic>
        <p:nvPicPr>
          <p:cNvPr id="85" name="Picture 2" descr="Resultat d'imatges de consorci d'educació de barcelona">
            <a:extLst>
              <a:ext uri="{FF2B5EF4-FFF2-40B4-BE49-F238E27FC236}">
                <a16:creationId xmlns:a16="http://schemas.microsoft.com/office/drawing/2014/main" id="{86A5E3E9-E7D0-4ED7-8C9A-791C72901F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3" t="30904" r="63515" b="29695"/>
          <a:stretch/>
        </p:blipFill>
        <p:spPr bwMode="auto">
          <a:xfrm>
            <a:off x="6585250" y="2396382"/>
            <a:ext cx="302746" cy="25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Imagen 85">
            <a:extLst>
              <a:ext uri="{FF2B5EF4-FFF2-40B4-BE49-F238E27FC236}">
                <a16:creationId xmlns:a16="http://schemas.microsoft.com/office/drawing/2014/main" id="{86F05F9E-5B17-408F-AA34-4EA4D6B8C7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0356" y="1945590"/>
            <a:ext cx="1131333" cy="368475"/>
          </a:xfrm>
          <a:prstGeom prst="rect">
            <a:avLst/>
          </a:prstGeom>
        </p:spPr>
      </p:pic>
      <p:sp>
        <p:nvSpPr>
          <p:cNvPr id="87" name="Rectángulo 86">
            <a:extLst>
              <a:ext uri="{FF2B5EF4-FFF2-40B4-BE49-F238E27FC236}">
                <a16:creationId xmlns:a16="http://schemas.microsoft.com/office/drawing/2014/main" id="{D63A4CC7-D459-4898-85B7-0D0C304CA552}"/>
              </a:ext>
            </a:extLst>
          </p:cNvPr>
          <p:cNvSpPr/>
          <p:nvPr/>
        </p:nvSpPr>
        <p:spPr>
          <a:xfrm>
            <a:off x="5490242" y="1900038"/>
            <a:ext cx="1460756" cy="93906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8" name="Rectángulo 87">
            <a:extLst>
              <a:ext uri="{FF2B5EF4-FFF2-40B4-BE49-F238E27FC236}">
                <a16:creationId xmlns:a16="http://schemas.microsoft.com/office/drawing/2014/main" id="{224E35F7-9791-419A-A3EC-FE1005F47B44}"/>
              </a:ext>
            </a:extLst>
          </p:cNvPr>
          <p:cNvSpPr/>
          <p:nvPr/>
        </p:nvSpPr>
        <p:spPr>
          <a:xfrm>
            <a:off x="1553934" y="1890700"/>
            <a:ext cx="1311731" cy="67274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9" name="Connector corbat 63">
            <a:extLst>
              <a:ext uri="{FF2B5EF4-FFF2-40B4-BE49-F238E27FC236}">
                <a16:creationId xmlns:a16="http://schemas.microsoft.com/office/drawing/2014/main" id="{A831462B-B564-43ED-899B-C0D213DBB78F}"/>
              </a:ext>
            </a:extLst>
          </p:cNvPr>
          <p:cNvCxnSpPr>
            <a:cxnSpLocks/>
            <a:stCxn id="52" idx="1"/>
            <a:endCxn id="86" idx="3"/>
          </p:cNvCxnSpPr>
          <p:nvPr/>
        </p:nvCxnSpPr>
        <p:spPr>
          <a:xfrm rot="10800000">
            <a:off x="6771689" y="2129828"/>
            <a:ext cx="1418914" cy="1988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Imatge 110" descr="IMA logo">
            <a:extLst>
              <a:ext uri="{FF2B5EF4-FFF2-40B4-BE49-F238E27FC236}">
                <a16:creationId xmlns:a16="http://schemas.microsoft.com/office/drawing/2014/main" id="{2178BAFF-6DC9-432B-A3A5-FBB5BC31B4A6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03086" cy="10731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CuadroTexto 90">
            <a:extLst>
              <a:ext uri="{FF2B5EF4-FFF2-40B4-BE49-F238E27FC236}">
                <a16:creationId xmlns:a16="http://schemas.microsoft.com/office/drawing/2014/main" id="{92198777-8451-4493-963C-A4F3543D7A8A}"/>
              </a:ext>
            </a:extLst>
          </p:cNvPr>
          <p:cNvSpPr txBox="1"/>
          <p:nvPr/>
        </p:nvSpPr>
        <p:spPr>
          <a:xfrm>
            <a:off x="3598806" y="3747898"/>
            <a:ext cx="2090281" cy="2769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200" b="1" dirty="0">
                <a:latin typeface="Arial Black" panose="020B0A04020102020204" pitchFamily="34" charset="0"/>
              </a:rPr>
              <a:t>Centres sanitaris</a:t>
            </a:r>
          </a:p>
        </p:txBody>
      </p:sp>
      <p:sp>
        <p:nvSpPr>
          <p:cNvPr id="92" name="Rectángulo 91">
            <a:extLst>
              <a:ext uri="{FF2B5EF4-FFF2-40B4-BE49-F238E27FC236}">
                <a16:creationId xmlns:a16="http://schemas.microsoft.com/office/drawing/2014/main" id="{302D3882-52BD-41EB-9CDA-C0FBAD01756B}"/>
              </a:ext>
            </a:extLst>
          </p:cNvPr>
          <p:cNvSpPr/>
          <p:nvPr/>
        </p:nvSpPr>
        <p:spPr>
          <a:xfrm>
            <a:off x="3602677" y="4018896"/>
            <a:ext cx="2090281" cy="7537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6" name="95 CuadroTexto">
            <a:extLst>
              <a:ext uri="{FF2B5EF4-FFF2-40B4-BE49-F238E27FC236}">
                <a16:creationId xmlns:a16="http://schemas.microsoft.com/office/drawing/2014/main" id="{10668D69-F6BE-4577-8156-C3CF9C47B09E}"/>
              </a:ext>
            </a:extLst>
          </p:cNvPr>
          <p:cNvSpPr txBox="1"/>
          <p:nvPr/>
        </p:nvSpPr>
        <p:spPr>
          <a:xfrm>
            <a:off x="6454349" y="3735462"/>
            <a:ext cx="2298228" cy="27699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200" b="1" dirty="0">
                <a:latin typeface="Arial Black" panose="020B0A04020102020204" pitchFamily="34" charset="0"/>
              </a:rPr>
              <a:t>Continuïtat de l’activació</a:t>
            </a:r>
          </a:p>
        </p:txBody>
      </p:sp>
      <p:sp>
        <p:nvSpPr>
          <p:cNvPr id="98" name="61 Rectángulo redondeado">
            <a:extLst>
              <a:ext uri="{FF2B5EF4-FFF2-40B4-BE49-F238E27FC236}">
                <a16:creationId xmlns:a16="http://schemas.microsoft.com/office/drawing/2014/main" id="{66EA7ECB-1AEB-4299-BE15-C145A24798A2}"/>
              </a:ext>
            </a:extLst>
          </p:cNvPr>
          <p:cNvSpPr/>
          <p:nvPr/>
        </p:nvSpPr>
        <p:spPr>
          <a:xfrm>
            <a:off x="3636344" y="4254926"/>
            <a:ext cx="847593" cy="2173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000" b="1" dirty="0">
                <a:solidFill>
                  <a:schemeClr val="tx1"/>
                </a:solidFill>
                <a:latin typeface="Arial Black" panose="020B0A04020102020204" pitchFamily="34" charset="0"/>
              </a:rPr>
              <a:t>Hospitals</a:t>
            </a:r>
          </a:p>
        </p:txBody>
      </p:sp>
      <p:sp>
        <p:nvSpPr>
          <p:cNvPr id="99" name="61 Rectángulo redondeado">
            <a:extLst>
              <a:ext uri="{FF2B5EF4-FFF2-40B4-BE49-F238E27FC236}">
                <a16:creationId xmlns:a16="http://schemas.microsoft.com/office/drawing/2014/main" id="{02093C7D-2BF8-47F2-8A6F-D7F040DE2BD3}"/>
              </a:ext>
            </a:extLst>
          </p:cNvPr>
          <p:cNvSpPr/>
          <p:nvPr/>
        </p:nvSpPr>
        <p:spPr>
          <a:xfrm>
            <a:off x="4525211" y="4219192"/>
            <a:ext cx="1115145" cy="264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b="1" dirty="0">
                <a:solidFill>
                  <a:schemeClr val="tx1"/>
                </a:solidFill>
                <a:latin typeface="Arial Black" panose="020B0A04020102020204" pitchFamily="34" charset="0"/>
              </a:rPr>
              <a:t>CUAP, CAPIBE</a:t>
            </a:r>
          </a:p>
        </p:txBody>
      </p:sp>
      <p:sp>
        <p:nvSpPr>
          <p:cNvPr id="100" name="52 CuadroTexto">
            <a:extLst>
              <a:ext uri="{FF2B5EF4-FFF2-40B4-BE49-F238E27FC236}">
                <a16:creationId xmlns:a16="http://schemas.microsoft.com/office/drawing/2014/main" id="{4C65EC97-105B-4FD4-A88A-98BDD2963B94}"/>
              </a:ext>
            </a:extLst>
          </p:cNvPr>
          <p:cNvSpPr txBox="1"/>
          <p:nvPr/>
        </p:nvSpPr>
        <p:spPr>
          <a:xfrm>
            <a:off x="6429595" y="4012464"/>
            <a:ext cx="2322981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050" b="1" dirty="0">
                <a:latin typeface="Arial Black" pitchFamily="34" charset="0"/>
              </a:rPr>
              <a:t>Equip de Trauma psíquic</a:t>
            </a:r>
          </a:p>
        </p:txBody>
      </p:sp>
      <p:sp>
        <p:nvSpPr>
          <p:cNvPr id="101" name="Rectángulo 100">
            <a:extLst>
              <a:ext uri="{FF2B5EF4-FFF2-40B4-BE49-F238E27FC236}">
                <a16:creationId xmlns:a16="http://schemas.microsoft.com/office/drawing/2014/main" id="{31D0A915-E8FA-4AA8-B095-CA2145E31B81}"/>
              </a:ext>
            </a:extLst>
          </p:cNvPr>
          <p:cNvSpPr/>
          <p:nvPr/>
        </p:nvSpPr>
        <p:spPr>
          <a:xfrm>
            <a:off x="6458393" y="4006267"/>
            <a:ext cx="2292361" cy="50648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1" name="61 Rectángulo redondeado">
            <a:extLst>
              <a:ext uri="{FF2B5EF4-FFF2-40B4-BE49-F238E27FC236}">
                <a16:creationId xmlns:a16="http://schemas.microsoft.com/office/drawing/2014/main" id="{60BFBAD1-9B46-4B8E-8488-D5D61FEAAAC3}"/>
              </a:ext>
            </a:extLst>
          </p:cNvPr>
          <p:cNvSpPr/>
          <p:nvPr/>
        </p:nvSpPr>
        <p:spPr>
          <a:xfrm>
            <a:off x="6502900" y="4207420"/>
            <a:ext cx="2153065" cy="2191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000" b="1" dirty="0">
                <a:solidFill>
                  <a:schemeClr val="tx1"/>
                </a:solidFill>
                <a:latin typeface="Arial Black" panose="020B0A04020102020204" pitchFamily="34" charset="0"/>
              </a:rPr>
              <a:t>Salut mental comunitària</a:t>
            </a:r>
          </a:p>
        </p:txBody>
      </p:sp>
      <p:cxnSp>
        <p:nvCxnSpPr>
          <p:cNvPr id="113" name="Connector corbat 63">
            <a:extLst>
              <a:ext uri="{FF2B5EF4-FFF2-40B4-BE49-F238E27FC236}">
                <a16:creationId xmlns:a16="http://schemas.microsoft.com/office/drawing/2014/main" id="{0C3EC827-AC68-4811-AC33-3C1862395305}"/>
              </a:ext>
            </a:extLst>
          </p:cNvPr>
          <p:cNvCxnSpPr>
            <a:cxnSpLocks/>
            <a:stCxn id="84" idx="2"/>
            <a:endCxn id="96" idx="0"/>
          </p:cNvCxnSpPr>
          <p:nvPr/>
        </p:nvCxnSpPr>
        <p:spPr>
          <a:xfrm rot="16200000" flipH="1">
            <a:off x="6333722" y="2465721"/>
            <a:ext cx="997906" cy="1541575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52 CuadroTexto">
            <a:extLst>
              <a:ext uri="{FF2B5EF4-FFF2-40B4-BE49-F238E27FC236}">
                <a16:creationId xmlns:a16="http://schemas.microsoft.com/office/drawing/2014/main" id="{D99F8DB7-43A8-4988-8449-F6C5916F058F}"/>
              </a:ext>
            </a:extLst>
          </p:cNvPr>
          <p:cNvSpPr txBox="1"/>
          <p:nvPr/>
        </p:nvSpPr>
        <p:spPr>
          <a:xfrm>
            <a:off x="6458393" y="4492706"/>
            <a:ext cx="2282529" cy="25391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050" b="1" dirty="0">
                <a:latin typeface="Arial Black" pitchFamily="34" charset="0"/>
              </a:rPr>
              <a:t>Atenció primària de Salut</a:t>
            </a:r>
          </a:p>
        </p:txBody>
      </p:sp>
      <p:sp>
        <p:nvSpPr>
          <p:cNvPr id="115" name="95 CuadroTexto">
            <a:extLst>
              <a:ext uri="{FF2B5EF4-FFF2-40B4-BE49-F238E27FC236}">
                <a16:creationId xmlns:a16="http://schemas.microsoft.com/office/drawing/2014/main" id="{3C28E17D-034B-4FD6-8E69-888EB2F78CEE}"/>
              </a:ext>
            </a:extLst>
          </p:cNvPr>
          <p:cNvSpPr txBox="1"/>
          <p:nvPr/>
        </p:nvSpPr>
        <p:spPr>
          <a:xfrm>
            <a:off x="6423555" y="5555012"/>
            <a:ext cx="2327199" cy="27699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200" b="1" dirty="0">
                <a:latin typeface="Arial Black" panose="020B0A04020102020204" pitchFamily="34" charset="0"/>
              </a:rPr>
              <a:t>Desactivació automàtica</a:t>
            </a:r>
          </a:p>
        </p:txBody>
      </p:sp>
      <p:cxnSp>
        <p:nvCxnSpPr>
          <p:cNvPr id="116" name="Connector corbat 63">
            <a:extLst>
              <a:ext uri="{FF2B5EF4-FFF2-40B4-BE49-F238E27FC236}">
                <a16:creationId xmlns:a16="http://schemas.microsoft.com/office/drawing/2014/main" id="{8E2943A1-C0DC-498E-B2B4-0795C18CEECE}"/>
              </a:ext>
            </a:extLst>
          </p:cNvPr>
          <p:cNvCxnSpPr>
            <a:cxnSpLocks/>
            <a:stCxn id="114" idx="2"/>
            <a:endCxn id="115" idx="0"/>
          </p:cNvCxnSpPr>
          <p:nvPr/>
        </p:nvCxnSpPr>
        <p:spPr>
          <a:xfrm rot="5400000">
            <a:off x="7189212" y="5144566"/>
            <a:ext cx="808390" cy="12503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CuadroTexto 116">
            <a:extLst>
              <a:ext uri="{FF2B5EF4-FFF2-40B4-BE49-F238E27FC236}">
                <a16:creationId xmlns:a16="http://schemas.microsoft.com/office/drawing/2014/main" id="{F4353CB6-A2F7-45CA-BDC6-32C39EBA59A4}"/>
              </a:ext>
            </a:extLst>
          </p:cNvPr>
          <p:cNvSpPr txBox="1"/>
          <p:nvPr/>
        </p:nvSpPr>
        <p:spPr>
          <a:xfrm>
            <a:off x="6727995" y="4911255"/>
            <a:ext cx="170287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000" dirty="0"/>
              <a:t>Al sisè mes (llevat de decisió diferent del CSB)</a:t>
            </a:r>
          </a:p>
        </p:txBody>
      </p:sp>
      <p:sp>
        <p:nvSpPr>
          <p:cNvPr id="118" name="95 CuadroTexto">
            <a:extLst>
              <a:ext uri="{FF2B5EF4-FFF2-40B4-BE49-F238E27FC236}">
                <a16:creationId xmlns:a16="http://schemas.microsoft.com/office/drawing/2014/main" id="{26B3F0C3-CEB2-47C1-841E-43323B71FCEB}"/>
              </a:ext>
            </a:extLst>
          </p:cNvPr>
          <p:cNvSpPr txBox="1"/>
          <p:nvPr/>
        </p:nvSpPr>
        <p:spPr>
          <a:xfrm>
            <a:off x="3600309" y="5223413"/>
            <a:ext cx="2090281" cy="27699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200" b="1" dirty="0">
                <a:latin typeface="Arial Black" panose="020B0A04020102020204" pitchFamily="34" charset="0"/>
              </a:rPr>
              <a:t>Retorn a la normalitat</a:t>
            </a:r>
          </a:p>
        </p:txBody>
      </p:sp>
      <p:sp>
        <p:nvSpPr>
          <p:cNvPr id="119" name="95 CuadroTexto">
            <a:extLst>
              <a:ext uri="{FF2B5EF4-FFF2-40B4-BE49-F238E27FC236}">
                <a16:creationId xmlns:a16="http://schemas.microsoft.com/office/drawing/2014/main" id="{EDC2B1B9-0B35-4D00-B6AF-2278368200AE}"/>
              </a:ext>
            </a:extLst>
          </p:cNvPr>
          <p:cNvSpPr txBox="1"/>
          <p:nvPr/>
        </p:nvSpPr>
        <p:spPr>
          <a:xfrm>
            <a:off x="3600309" y="5497044"/>
            <a:ext cx="2090281" cy="27699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200" b="1" dirty="0">
                <a:latin typeface="Arial Black" panose="020B0A04020102020204" pitchFamily="34" charset="0"/>
              </a:rPr>
              <a:t>Reversió accions IMA</a:t>
            </a:r>
          </a:p>
        </p:txBody>
      </p:sp>
      <p:cxnSp>
        <p:nvCxnSpPr>
          <p:cNvPr id="125" name="Connector corbat 63">
            <a:extLst>
              <a:ext uri="{FF2B5EF4-FFF2-40B4-BE49-F238E27FC236}">
                <a16:creationId xmlns:a16="http://schemas.microsoft.com/office/drawing/2014/main" id="{EA2558F8-F0C9-4A7B-B101-6933657C4121}"/>
              </a:ext>
            </a:extLst>
          </p:cNvPr>
          <p:cNvCxnSpPr>
            <a:cxnSpLocks/>
            <a:stCxn id="92" idx="2"/>
            <a:endCxn id="118" idx="0"/>
          </p:cNvCxnSpPr>
          <p:nvPr/>
        </p:nvCxnSpPr>
        <p:spPr>
          <a:xfrm rot="5400000">
            <a:off x="4421238" y="4996833"/>
            <a:ext cx="450792" cy="2368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61 Rectángulo redondeado">
            <a:extLst>
              <a:ext uri="{FF2B5EF4-FFF2-40B4-BE49-F238E27FC236}">
                <a16:creationId xmlns:a16="http://schemas.microsoft.com/office/drawing/2014/main" id="{E305BCB3-10BA-497A-B567-585C8D7D3554}"/>
              </a:ext>
            </a:extLst>
          </p:cNvPr>
          <p:cNvSpPr/>
          <p:nvPr/>
        </p:nvSpPr>
        <p:spPr>
          <a:xfrm>
            <a:off x="3805734" y="4516922"/>
            <a:ext cx="1702874" cy="2173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000" b="1" dirty="0">
                <a:solidFill>
                  <a:schemeClr val="tx1"/>
                </a:solidFill>
                <a:latin typeface="Arial Black" panose="020B0A04020102020204" pitchFamily="34" charset="0"/>
              </a:rPr>
              <a:t>Atenció intermèdia</a:t>
            </a:r>
          </a:p>
        </p:txBody>
      </p:sp>
    </p:spTree>
    <p:extLst>
      <p:ext uri="{BB962C8B-B14F-4D97-AF65-F5344CB8AC3E}">
        <p14:creationId xmlns:p14="http://schemas.microsoft.com/office/powerpoint/2010/main" val="736039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45BF370-5053-4F49-AE93-1E4BF483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43AF-28B6-4BE3-BB4A-A4E7D42D90D7}" type="datetime2">
              <a:rPr lang="ca-ES" smtClean="0"/>
              <a:t>dilluns, 11 març de 2019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E9A00F9-0043-43A5-BF16-46EA6348E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COSMiA Consolidació postIMA, 4tq18</a:t>
            </a:r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39F5606-A0EF-4B06-8E16-50F03FFAE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41FE-1E26-4942-B4D7-1D81C6F16BF5}" type="slidenum">
              <a:rPr lang="ca-ES" smtClean="0"/>
              <a:t>18</a:t>
            </a:fld>
            <a:endParaRPr lang="ca-ES"/>
          </a:p>
        </p:txBody>
      </p:sp>
      <p:sp>
        <p:nvSpPr>
          <p:cNvPr id="58" name="Marcador de número de diapositiva 3">
            <a:extLst>
              <a:ext uri="{FF2B5EF4-FFF2-40B4-BE49-F238E27FC236}">
                <a16:creationId xmlns:a16="http://schemas.microsoft.com/office/drawing/2014/main" id="{72C7C132-C63C-4CE4-B7D1-F1F4484A5AEC}"/>
              </a:ext>
            </a:extLst>
          </p:cNvPr>
          <p:cNvSpPr txBox="1">
            <a:spLocks/>
          </p:cNvSpPr>
          <p:nvPr/>
        </p:nvSpPr>
        <p:spPr>
          <a:xfrm>
            <a:off x="8460588" y="61915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1BBE58-90E6-4488-AAEA-DE68136B18E0}" type="slidenum">
              <a:rPr lang="ca-ES" smtClean="0"/>
              <a:pPr/>
              <a:t>18</a:t>
            </a:fld>
            <a:endParaRPr lang="ca-ES"/>
          </a:p>
        </p:txBody>
      </p:sp>
      <p:cxnSp>
        <p:nvCxnSpPr>
          <p:cNvPr id="59" name="Conector: angular 58">
            <a:extLst>
              <a:ext uri="{FF2B5EF4-FFF2-40B4-BE49-F238E27FC236}">
                <a16:creationId xmlns:a16="http://schemas.microsoft.com/office/drawing/2014/main" id="{CE16131E-A24E-41B7-B088-1C6687EBDAEC}"/>
              </a:ext>
            </a:extLst>
          </p:cNvPr>
          <p:cNvCxnSpPr>
            <a:cxnSpLocks/>
            <a:stCxn id="70" idx="2"/>
            <a:endCxn id="90" idx="0"/>
          </p:cNvCxnSpPr>
          <p:nvPr/>
        </p:nvCxnSpPr>
        <p:spPr>
          <a:xfrm rot="5400000">
            <a:off x="4577687" y="1615440"/>
            <a:ext cx="910276" cy="92516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: angular 59">
            <a:extLst>
              <a:ext uri="{FF2B5EF4-FFF2-40B4-BE49-F238E27FC236}">
                <a16:creationId xmlns:a16="http://schemas.microsoft.com/office/drawing/2014/main" id="{81C468DE-A58C-4CCB-A7E2-992CA074529E}"/>
              </a:ext>
            </a:extLst>
          </p:cNvPr>
          <p:cNvCxnSpPr>
            <a:cxnSpLocks/>
            <a:stCxn id="70" idx="1"/>
            <a:endCxn id="65" idx="3"/>
          </p:cNvCxnSpPr>
          <p:nvPr/>
        </p:nvCxnSpPr>
        <p:spPr>
          <a:xfrm rot="10800000" flipV="1">
            <a:off x="3613037" y="1403051"/>
            <a:ext cx="1617057" cy="864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: angular 61">
            <a:extLst>
              <a:ext uri="{FF2B5EF4-FFF2-40B4-BE49-F238E27FC236}">
                <a16:creationId xmlns:a16="http://schemas.microsoft.com/office/drawing/2014/main" id="{1DD48DC2-3726-4812-AB95-AE2B3CBABCF6}"/>
              </a:ext>
            </a:extLst>
          </p:cNvPr>
          <p:cNvCxnSpPr>
            <a:cxnSpLocks/>
            <a:stCxn id="70" idx="2"/>
            <a:endCxn id="154" idx="0"/>
          </p:cNvCxnSpPr>
          <p:nvPr/>
        </p:nvCxnSpPr>
        <p:spPr>
          <a:xfrm rot="16200000" flipH="1">
            <a:off x="5212178" y="1906108"/>
            <a:ext cx="1581344" cy="1014891"/>
          </a:xfrm>
          <a:prstGeom prst="bentConnector3">
            <a:avLst>
              <a:gd name="adj1" fmla="val 30197"/>
            </a:avLst>
          </a:prstGeom>
          <a:ln w="31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Imagen 62">
            <a:extLst>
              <a:ext uri="{FF2B5EF4-FFF2-40B4-BE49-F238E27FC236}">
                <a16:creationId xmlns:a16="http://schemas.microsoft.com/office/drawing/2014/main" id="{CE4E46FF-3A56-42CC-A729-D0E00D33C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148" y="1255149"/>
            <a:ext cx="921365" cy="299327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C7CEC03C-F685-487B-BCF7-B12CD1259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584" y="1287137"/>
            <a:ext cx="704452" cy="249115"/>
          </a:xfrm>
          <a:prstGeom prst="rect">
            <a:avLst/>
          </a:prstGeom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B52C4996-475F-4307-9979-BE574A1F6F50}"/>
              </a:ext>
            </a:extLst>
          </p:cNvPr>
          <p:cNvSpPr txBox="1"/>
          <p:nvPr/>
        </p:nvSpPr>
        <p:spPr>
          <a:xfrm>
            <a:off x="6864649" y="1000327"/>
            <a:ext cx="140170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000" dirty="0"/>
              <a:t>Grup d’emergències</a:t>
            </a:r>
          </a:p>
        </p:txBody>
      </p:sp>
      <p:pic>
        <p:nvPicPr>
          <p:cNvPr id="70" name="Picture 2" descr="Resultat d'imatges de consorci d'educació de barcelona">
            <a:extLst>
              <a:ext uri="{FF2B5EF4-FFF2-40B4-BE49-F238E27FC236}">
                <a16:creationId xmlns:a16="http://schemas.microsoft.com/office/drawing/2014/main" id="{94C8E00F-3BEB-474D-B92D-A7B6FD3E9E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3" t="30904" r="63515" b="29695"/>
          <a:stretch/>
        </p:blipFill>
        <p:spPr bwMode="auto">
          <a:xfrm>
            <a:off x="5230093" y="1183220"/>
            <a:ext cx="530624" cy="43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Imagen 81">
            <a:extLst>
              <a:ext uri="{FF2B5EF4-FFF2-40B4-BE49-F238E27FC236}">
                <a16:creationId xmlns:a16="http://schemas.microsoft.com/office/drawing/2014/main" id="{94B699F9-092A-45D2-B4F6-B87689D3C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563" y="4372938"/>
            <a:ext cx="371805" cy="142091"/>
          </a:xfrm>
          <a:prstGeom prst="rect">
            <a:avLst/>
          </a:prstGeom>
        </p:spPr>
      </p:pic>
      <p:pic>
        <p:nvPicPr>
          <p:cNvPr id="90" name="Picture 2" descr="Resultat d'imatges de UTCCB">
            <a:extLst>
              <a:ext uri="{FF2B5EF4-FFF2-40B4-BE49-F238E27FC236}">
                <a16:creationId xmlns:a16="http://schemas.microsoft.com/office/drawing/2014/main" id="{67C53984-8F76-4F15-B6CF-315E5D378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0" t="38358" r="12444" b="35959"/>
          <a:stretch/>
        </p:blipFill>
        <p:spPr bwMode="auto">
          <a:xfrm>
            <a:off x="4230477" y="2533158"/>
            <a:ext cx="679533" cy="23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CuadroTexto 111">
            <a:extLst>
              <a:ext uri="{FF2B5EF4-FFF2-40B4-BE49-F238E27FC236}">
                <a16:creationId xmlns:a16="http://schemas.microsoft.com/office/drawing/2014/main" id="{42A856E7-3517-4D7C-823E-920174CE309F}"/>
              </a:ext>
            </a:extLst>
          </p:cNvPr>
          <p:cNvSpPr txBox="1"/>
          <p:nvPr/>
        </p:nvSpPr>
        <p:spPr>
          <a:xfrm rot="16200000">
            <a:off x="1717305" y="4894860"/>
            <a:ext cx="553998" cy="1353762"/>
          </a:xfrm>
          <a:prstGeom prst="flowChartProcess">
            <a:avLst/>
          </a:prstGeom>
          <a:noFill/>
          <a:ln>
            <a:noFill/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ca-ES" sz="1200" dirty="0"/>
              <a:t>Roda de tancament, al sis mesos</a:t>
            </a:r>
          </a:p>
        </p:txBody>
      </p:sp>
      <p:cxnSp>
        <p:nvCxnSpPr>
          <p:cNvPr id="97" name="Conector: angular 96">
            <a:extLst>
              <a:ext uri="{FF2B5EF4-FFF2-40B4-BE49-F238E27FC236}">
                <a16:creationId xmlns:a16="http://schemas.microsoft.com/office/drawing/2014/main" id="{230E06C9-29B8-4F43-917A-68B857235862}"/>
              </a:ext>
            </a:extLst>
          </p:cNvPr>
          <p:cNvCxnSpPr>
            <a:cxnSpLocks/>
            <a:stCxn id="90" idx="2"/>
            <a:endCxn id="154" idx="1"/>
          </p:cNvCxnSpPr>
          <p:nvPr/>
        </p:nvCxnSpPr>
        <p:spPr>
          <a:xfrm rot="16200000" flipH="1">
            <a:off x="4714720" y="2628654"/>
            <a:ext cx="561901" cy="850852"/>
          </a:xfrm>
          <a:prstGeom prst="bentConnector2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uadroTexto 97">
            <a:extLst>
              <a:ext uri="{FF2B5EF4-FFF2-40B4-BE49-F238E27FC236}">
                <a16:creationId xmlns:a16="http://schemas.microsoft.com/office/drawing/2014/main" id="{643D3FA7-2F3F-41E4-8A41-C7A34346B235}"/>
              </a:ext>
            </a:extLst>
          </p:cNvPr>
          <p:cNvSpPr txBox="1"/>
          <p:nvPr/>
        </p:nvSpPr>
        <p:spPr>
          <a:xfrm rot="5400000">
            <a:off x="6866532" y="2208707"/>
            <a:ext cx="154416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200" i="1" dirty="0"/>
              <a:t>Coordinen situacions</a:t>
            </a: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D5DC56FC-7B53-4ABA-AAD4-7C5EAFD32DDF}"/>
              </a:ext>
            </a:extLst>
          </p:cNvPr>
          <p:cNvSpPr txBox="1"/>
          <p:nvPr/>
        </p:nvSpPr>
        <p:spPr>
          <a:xfrm>
            <a:off x="3659492" y="1173132"/>
            <a:ext cx="143688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200" i="1" dirty="0"/>
              <a:t>Coordinen atenció</a:t>
            </a:r>
          </a:p>
        </p:txBody>
      </p:sp>
      <p:sp>
        <p:nvSpPr>
          <p:cNvPr id="103" name="CuadroTexto 102">
            <a:extLst>
              <a:ext uri="{FF2B5EF4-FFF2-40B4-BE49-F238E27FC236}">
                <a16:creationId xmlns:a16="http://schemas.microsoft.com/office/drawing/2014/main" id="{01BBA818-209B-4B95-83F2-3260AF37A473}"/>
              </a:ext>
            </a:extLst>
          </p:cNvPr>
          <p:cNvSpPr txBox="1"/>
          <p:nvPr/>
        </p:nvSpPr>
        <p:spPr>
          <a:xfrm>
            <a:off x="5106991" y="1691353"/>
            <a:ext cx="758111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000" i="1" dirty="0">
                <a:solidFill>
                  <a:srgbClr val="FF0000"/>
                </a:solidFill>
                <a:latin typeface="Arial Black" panose="020B0A04020102020204" pitchFamily="34" charset="0"/>
              </a:rPr>
              <a:t>Activa</a:t>
            </a:r>
          </a:p>
        </p:txBody>
      </p:sp>
      <p:sp>
        <p:nvSpPr>
          <p:cNvPr id="104" name="Diagrama de flujo: conector fuera de página 103">
            <a:extLst>
              <a:ext uri="{FF2B5EF4-FFF2-40B4-BE49-F238E27FC236}">
                <a16:creationId xmlns:a16="http://schemas.microsoft.com/office/drawing/2014/main" id="{51D4AA65-B98B-4CC0-B748-1A9D03C6E4BD}"/>
              </a:ext>
            </a:extLst>
          </p:cNvPr>
          <p:cNvSpPr/>
          <p:nvPr/>
        </p:nvSpPr>
        <p:spPr>
          <a:xfrm rot="16200000">
            <a:off x="2563577" y="1274947"/>
            <a:ext cx="213458" cy="237838"/>
          </a:xfrm>
          <a:prstGeom prst="flowChartOffpageConnector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ES" dirty="0"/>
              <a:t>a</a:t>
            </a:r>
          </a:p>
        </p:txBody>
      </p:sp>
      <p:cxnSp>
        <p:nvCxnSpPr>
          <p:cNvPr id="105" name="Conector: angular 104">
            <a:extLst>
              <a:ext uri="{FF2B5EF4-FFF2-40B4-BE49-F238E27FC236}">
                <a16:creationId xmlns:a16="http://schemas.microsoft.com/office/drawing/2014/main" id="{C5972C01-C04A-40C3-BDB6-A67D4D0348A9}"/>
              </a:ext>
            </a:extLst>
          </p:cNvPr>
          <p:cNvCxnSpPr>
            <a:cxnSpLocks/>
            <a:stCxn id="63" idx="2"/>
            <a:endCxn id="144" idx="3"/>
          </p:cNvCxnSpPr>
          <p:nvPr/>
        </p:nvCxnSpPr>
        <p:spPr>
          <a:xfrm rot="5400000">
            <a:off x="5075357" y="3396812"/>
            <a:ext cx="4287811" cy="603139"/>
          </a:xfrm>
          <a:prstGeom prst="bentConnector2">
            <a:avLst/>
          </a:prstGeom>
          <a:ln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Imagen 105">
            <a:extLst>
              <a:ext uri="{FF2B5EF4-FFF2-40B4-BE49-F238E27FC236}">
                <a16:creationId xmlns:a16="http://schemas.microsoft.com/office/drawing/2014/main" id="{7D909546-5F36-4F9C-B44F-E0AEB93E2E6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775" r="4744" b="15636"/>
          <a:stretch/>
        </p:blipFill>
        <p:spPr>
          <a:xfrm>
            <a:off x="3985055" y="4234329"/>
            <a:ext cx="371805" cy="125822"/>
          </a:xfrm>
          <a:prstGeom prst="rect">
            <a:avLst/>
          </a:prstGeom>
        </p:spPr>
      </p:pic>
      <p:sp>
        <p:nvSpPr>
          <p:cNvPr id="107" name="CuadroTexto 106">
            <a:extLst>
              <a:ext uri="{FF2B5EF4-FFF2-40B4-BE49-F238E27FC236}">
                <a16:creationId xmlns:a16="http://schemas.microsoft.com/office/drawing/2014/main" id="{084B15AC-7933-43E3-BFCB-97EA5230FD58}"/>
              </a:ext>
            </a:extLst>
          </p:cNvPr>
          <p:cNvSpPr txBox="1"/>
          <p:nvPr/>
        </p:nvSpPr>
        <p:spPr>
          <a:xfrm>
            <a:off x="6937273" y="804102"/>
            <a:ext cx="1202459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000" i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Autoactivació</a:t>
            </a:r>
            <a:endParaRPr lang="ca-ES" sz="1000" i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109" name="Conector: angular 108">
            <a:extLst>
              <a:ext uri="{FF2B5EF4-FFF2-40B4-BE49-F238E27FC236}">
                <a16:creationId xmlns:a16="http://schemas.microsoft.com/office/drawing/2014/main" id="{AEAD9AE8-7397-4C0F-B882-F5A22FCC4883}"/>
              </a:ext>
            </a:extLst>
          </p:cNvPr>
          <p:cNvCxnSpPr>
            <a:cxnSpLocks/>
            <a:stCxn id="128" idx="2"/>
            <a:endCxn id="130" idx="0"/>
          </p:cNvCxnSpPr>
          <p:nvPr/>
        </p:nvCxnSpPr>
        <p:spPr>
          <a:xfrm rot="16200000" flipH="1">
            <a:off x="8772065" y="423280"/>
            <a:ext cx="403572" cy="61418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upo 110">
            <a:extLst>
              <a:ext uri="{FF2B5EF4-FFF2-40B4-BE49-F238E27FC236}">
                <a16:creationId xmlns:a16="http://schemas.microsoft.com/office/drawing/2014/main" id="{DA490A85-37D9-4FF2-9C68-B374642B97EA}"/>
              </a:ext>
            </a:extLst>
          </p:cNvPr>
          <p:cNvGrpSpPr/>
          <p:nvPr/>
        </p:nvGrpSpPr>
        <p:grpSpPr>
          <a:xfrm>
            <a:off x="2192973" y="264329"/>
            <a:ext cx="941987" cy="487928"/>
            <a:chOff x="5499696" y="1135537"/>
            <a:chExt cx="941987" cy="545015"/>
          </a:xfrm>
        </p:grpSpPr>
        <p:pic>
          <p:nvPicPr>
            <p:cNvPr id="122" name="Imagen 121">
              <a:extLst>
                <a:ext uri="{FF2B5EF4-FFF2-40B4-BE49-F238E27FC236}">
                  <a16:creationId xmlns:a16="http://schemas.microsoft.com/office/drawing/2014/main" id="{4D06DA31-A14B-4220-ACC2-E52C1F9C0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50631" y="1164282"/>
              <a:ext cx="759029" cy="173875"/>
            </a:xfrm>
            <a:prstGeom prst="rect">
              <a:avLst/>
            </a:prstGeom>
          </p:spPr>
        </p:pic>
        <p:sp>
          <p:nvSpPr>
            <p:cNvPr id="123" name="CuadroTexto 122">
              <a:extLst>
                <a:ext uri="{FF2B5EF4-FFF2-40B4-BE49-F238E27FC236}">
                  <a16:creationId xmlns:a16="http://schemas.microsoft.com/office/drawing/2014/main" id="{615F22C5-7745-436C-BE05-D13B64E05D1D}"/>
                </a:ext>
              </a:extLst>
            </p:cNvPr>
            <p:cNvSpPr txBox="1"/>
            <p:nvPr/>
          </p:nvSpPr>
          <p:spPr>
            <a:xfrm>
              <a:off x="5499696" y="1341998"/>
              <a:ext cx="9419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800" dirty="0"/>
                <a:t>Oficina d’Atenció a la víctima</a:t>
              </a:r>
            </a:p>
          </p:txBody>
        </p:sp>
        <p:sp>
          <p:nvSpPr>
            <p:cNvPr id="124" name="Rectángulo 123">
              <a:extLst>
                <a:ext uri="{FF2B5EF4-FFF2-40B4-BE49-F238E27FC236}">
                  <a16:creationId xmlns:a16="http://schemas.microsoft.com/office/drawing/2014/main" id="{7C3FB7ED-63C4-4A0A-8452-77DCE685CC80}"/>
                </a:ext>
              </a:extLst>
            </p:cNvPr>
            <p:cNvSpPr/>
            <p:nvPr/>
          </p:nvSpPr>
          <p:spPr>
            <a:xfrm>
              <a:off x="5504122" y="1135537"/>
              <a:ext cx="870702" cy="52623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cxnSp>
        <p:nvCxnSpPr>
          <p:cNvPr id="127" name="Conector: angular 126">
            <a:extLst>
              <a:ext uri="{FF2B5EF4-FFF2-40B4-BE49-F238E27FC236}">
                <a16:creationId xmlns:a16="http://schemas.microsoft.com/office/drawing/2014/main" id="{E1BE2381-A155-4D1C-B755-1F1D084509D2}"/>
              </a:ext>
            </a:extLst>
          </p:cNvPr>
          <p:cNvCxnSpPr>
            <a:cxnSpLocks/>
            <a:stCxn id="124" idx="2"/>
            <a:endCxn id="65" idx="0"/>
          </p:cNvCxnSpPr>
          <p:nvPr/>
        </p:nvCxnSpPr>
        <p:spPr>
          <a:xfrm rot="16200000" flipH="1">
            <a:off x="2670936" y="697262"/>
            <a:ext cx="551689" cy="62806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8" name="Imagen 127">
            <a:extLst>
              <a:ext uri="{FF2B5EF4-FFF2-40B4-BE49-F238E27FC236}">
                <a16:creationId xmlns:a16="http://schemas.microsoft.com/office/drawing/2014/main" id="{15B9E650-0305-4195-8531-CE2EEA7082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5644" y="270926"/>
            <a:ext cx="342227" cy="257661"/>
          </a:xfrm>
          <a:prstGeom prst="rect">
            <a:avLst/>
          </a:prstGeom>
        </p:spPr>
      </p:pic>
      <p:sp>
        <p:nvSpPr>
          <p:cNvPr id="130" name="CuadroTexto 129">
            <a:extLst>
              <a:ext uri="{FF2B5EF4-FFF2-40B4-BE49-F238E27FC236}">
                <a16:creationId xmlns:a16="http://schemas.microsoft.com/office/drawing/2014/main" id="{69E6ECB5-1103-4EC9-9745-6CA0464C7544}"/>
              </a:ext>
            </a:extLst>
          </p:cNvPr>
          <p:cNvSpPr txBox="1"/>
          <p:nvPr/>
        </p:nvSpPr>
        <p:spPr>
          <a:xfrm>
            <a:off x="8820573" y="932159"/>
            <a:ext cx="920742" cy="52322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Atenció primària</a:t>
            </a:r>
          </a:p>
        </p:txBody>
      </p:sp>
      <p:pic>
        <p:nvPicPr>
          <p:cNvPr id="131" name="Picture 2">
            <a:extLst>
              <a:ext uri="{FF2B5EF4-FFF2-40B4-BE49-F238E27FC236}">
                <a16:creationId xmlns:a16="http://schemas.microsoft.com/office/drawing/2014/main" id="{A2B6DA5C-C870-4866-867F-A977F9C919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57"/>
          <a:stretch/>
        </p:blipFill>
        <p:spPr bwMode="auto">
          <a:xfrm>
            <a:off x="5508221" y="3877311"/>
            <a:ext cx="288705" cy="28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" name="CuadroTexto 43">
            <a:extLst>
              <a:ext uri="{FF2B5EF4-FFF2-40B4-BE49-F238E27FC236}">
                <a16:creationId xmlns:a16="http://schemas.microsoft.com/office/drawing/2014/main" id="{72B0F521-AEB9-4346-BDCE-0CE1D549A635}"/>
              </a:ext>
            </a:extLst>
          </p:cNvPr>
          <p:cNvSpPr txBox="1"/>
          <p:nvPr/>
        </p:nvSpPr>
        <p:spPr>
          <a:xfrm>
            <a:off x="4521009" y="2818791"/>
            <a:ext cx="99623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200" dirty="0" err="1"/>
              <a:t>Interconsulta</a:t>
            </a:r>
            <a:r>
              <a:rPr lang="ca-ES" sz="1200" dirty="0"/>
              <a:t> </a:t>
            </a:r>
            <a:r>
              <a:rPr lang="ca-ES" sz="1200" i="1" dirty="0"/>
              <a:t>2n-6è mes</a:t>
            </a:r>
          </a:p>
        </p:txBody>
      </p:sp>
      <p:pic>
        <p:nvPicPr>
          <p:cNvPr id="133" name="Picture 2" descr="Resultat d'imatges de IMLCFC">
            <a:extLst>
              <a:ext uri="{FF2B5EF4-FFF2-40B4-BE49-F238E27FC236}">
                <a16:creationId xmlns:a16="http://schemas.microsoft.com/office/drawing/2014/main" id="{E0CE2F9A-0655-433A-A52C-E0DE8C19B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008" y="367176"/>
            <a:ext cx="693720" cy="25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Rectángulo 30">
            <a:extLst>
              <a:ext uri="{FF2B5EF4-FFF2-40B4-BE49-F238E27FC236}">
                <a16:creationId xmlns:a16="http://schemas.microsoft.com/office/drawing/2014/main" id="{60E2062C-ABAA-46E4-8AE9-7AAFE2A79B46}"/>
              </a:ext>
            </a:extLst>
          </p:cNvPr>
          <p:cNvSpPr/>
          <p:nvPr/>
        </p:nvSpPr>
        <p:spPr>
          <a:xfrm>
            <a:off x="3385663" y="3765079"/>
            <a:ext cx="104927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ca-ES" sz="1200" dirty="0">
                <a:solidFill>
                  <a:srgbClr val="000000"/>
                </a:solidFill>
              </a:rPr>
              <a:t>Assistència, </a:t>
            </a:r>
            <a:r>
              <a:rPr lang="ca-ES" sz="1200" i="1" dirty="0">
                <a:solidFill>
                  <a:srgbClr val="000000"/>
                </a:solidFill>
              </a:rPr>
              <a:t>primer mes</a:t>
            </a:r>
            <a:endParaRPr lang="ca-ES" sz="1200" i="1" dirty="0"/>
          </a:p>
        </p:txBody>
      </p:sp>
      <p:sp>
        <p:nvSpPr>
          <p:cNvPr id="135" name="CuadroTexto 134">
            <a:extLst>
              <a:ext uri="{FF2B5EF4-FFF2-40B4-BE49-F238E27FC236}">
                <a16:creationId xmlns:a16="http://schemas.microsoft.com/office/drawing/2014/main" id="{F4049695-312D-4365-B28B-1AA77FFB1635}"/>
              </a:ext>
            </a:extLst>
          </p:cNvPr>
          <p:cNvSpPr txBox="1"/>
          <p:nvPr/>
        </p:nvSpPr>
        <p:spPr>
          <a:xfrm>
            <a:off x="3461171" y="479767"/>
            <a:ext cx="96017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dirty="0" err="1"/>
              <a:t>Espontanis</a:t>
            </a:r>
            <a:endParaRPr lang="es-ES" sz="1200" dirty="0"/>
          </a:p>
        </p:txBody>
      </p:sp>
      <p:cxnSp>
        <p:nvCxnSpPr>
          <p:cNvPr id="137" name="Conector: angular 136">
            <a:extLst>
              <a:ext uri="{FF2B5EF4-FFF2-40B4-BE49-F238E27FC236}">
                <a16:creationId xmlns:a16="http://schemas.microsoft.com/office/drawing/2014/main" id="{071EC74F-E0EC-4D5F-80AA-2613926FD2E7}"/>
              </a:ext>
            </a:extLst>
          </p:cNvPr>
          <p:cNvCxnSpPr>
            <a:cxnSpLocks/>
            <a:stCxn id="135" idx="2"/>
            <a:endCxn id="65" idx="0"/>
          </p:cNvCxnSpPr>
          <p:nvPr/>
        </p:nvCxnSpPr>
        <p:spPr>
          <a:xfrm rot="5400000">
            <a:off x="3335850" y="681727"/>
            <a:ext cx="530371" cy="680449"/>
          </a:xfrm>
          <a:prstGeom prst="bentConnector3">
            <a:avLst>
              <a:gd name="adj1" fmla="val 44695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CuadroTexto 137">
            <a:extLst>
              <a:ext uri="{FF2B5EF4-FFF2-40B4-BE49-F238E27FC236}">
                <a16:creationId xmlns:a16="http://schemas.microsoft.com/office/drawing/2014/main" id="{A6436D19-63D0-43F1-A5D5-2063192CC937}"/>
              </a:ext>
            </a:extLst>
          </p:cNvPr>
          <p:cNvSpPr txBox="1"/>
          <p:nvPr/>
        </p:nvSpPr>
        <p:spPr>
          <a:xfrm>
            <a:off x="9209083" y="226469"/>
            <a:ext cx="117676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200" dirty="0"/>
              <a:t>Circuit ordinari</a:t>
            </a:r>
          </a:p>
        </p:txBody>
      </p:sp>
      <p:sp>
        <p:nvSpPr>
          <p:cNvPr id="139" name="Diagrama de flujo: conector fuera de página 138">
            <a:extLst>
              <a:ext uri="{FF2B5EF4-FFF2-40B4-BE49-F238E27FC236}">
                <a16:creationId xmlns:a16="http://schemas.microsoft.com/office/drawing/2014/main" id="{85D5CE5E-B87E-449C-888F-6D7B3D645C4B}"/>
              </a:ext>
            </a:extLst>
          </p:cNvPr>
          <p:cNvSpPr/>
          <p:nvPr/>
        </p:nvSpPr>
        <p:spPr>
          <a:xfrm rot="16200000">
            <a:off x="5820226" y="5550399"/>
            <a:ext cx="238432" cy="237838"/>
          </a:xfrm>
          <a:prstGeom prst="flowChartOffpageConnector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ES" dirty="0"/>
              <a:t>b</a:t>
            </a:r>
          </a:p>
        </p:txBody>
      </p:sp>
      <p:sp>
        <p:nvSpPr>
          <p:cNvPr id="141" name="Diagrama de flujo: almacenamiento interno 140">
            <a:extLst>
              <a:ext uri="{FF2B5EF4-FFF2-40B4-BE49-F238E27FC236}">
                <a16:creationId xmlns:a16="http://schemas.microsoft.com/office/drawing/2014/main" id="{DF16FEBD-23A7-47F4-B38B-6A68FD805716}"/>
              </a:ext>
            </a:extLst>
          </p:cNvPr>
          <p:cNvSpPr/>
          <p:nvPr/>
        </p:nvSpPr>
        <p:spPr>
          <a:xfrm>
            <a:off x="6136176" y="4172746"/>
            <a:ext cx="777903" cy="497534"/>
          </a:xfrm>
          <a:prstGeom prst="flowChartInternalStorag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>
                <a:solidFill>
                  <a:schemeClr val="accent1">
                    <a:lumMod val="75000"/>
                  </a:schemeClr>
                </a:solidFill>
              </a:rPr>
              <a:t>Agenda virtual</a:t>
            </a:r>
          </a:p>
        </p:txBody>
      </p:sp>
      <p:sp>
        <p:nvSpPr>
          <p:cNvPr id="142" name="CuadroTexto 141">
            <a:extLst>
              <a:ext uri="{FF2B5EF4-FFF2-40B4-BE49-F238E27FC236}">
                <a16:creationId xmlns:a16="http://schemas.microsoft.com/office/drawing/2014/main" id="{865CEE3E-6A32-4D1D-86E9-8EBB04492F5C}"/>
              </a:ext>
            </a:extLst>
          </p:cNvPr>
          <p:cNvSpPr txBox="1"/>
          <p:nvPr/>
        </p:nvSpPr>
        <p:spPr>
          <a:xfrm>
            <a:off x="5558477" y="4218970"/>
            <a:ext cx="64684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ca-ES" sz="1000" i="1" dirty="0" err="1"/>
              <a:t>Psico</a:t>
            </a:r>
            <a:r>
              <a:rPr lang="ca-ES" sz="1000" i="1" dirty="0"/>
              <a:t> educació</a:t>
            </a:r>
          </a:p>
        </p:txBody>
      </p:sp>
      <p:sp>
        <p:nvSpPr>
          <p:cNvPr id="143" name="CuadroTexto 142">
            <a:extLst>
              <a:ext uri="{FF2B5EF4-FFF2-40B4-BE49-F238E27FC236}">
                <a16:creationId xmlns:a16="http://schemas.microsoft.com/office/drawing/2014/main" id="{430A9356-94A4-47D6-AEEB-CBD9DBA91E11}"/>
              </a:ext>
            </a:extLst>
          </p:cNvPr>
          <p:cNvSpPr txBox="1"/>
          <p:nvPr/>
        </p:nvSpPr>
        <p:spPr>
          <a:xfrm>
            <a:off x="6041525" y="3871345"/>
            <a:ext cx="95061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000" i="1" dirty="0">
                <a:solidFill>
                  <a:srgbClr val="FF0000"/>
                </a:solidFill>
                <a:latin typeface="Arial Black" panose="020B0A04020102020204" pitchFamily="34" charset="0"/>
              </a:rPr>
              <a:t>Activa</a:t>
            </a:r>
          </a:p>
        </p:txBody>
      </p:sp>
      <p:sp>
        <p:nvSpPr>
          <p:cNvPr id="144" name="Diagrama de flujo: almacenamiento interno 143">
            <a:extLst>
              <a:ext uri="{FF2B5EF4-FFF2-40B4-BE49-F238E27FC236}">
                <a16:creationId xmlns:a16="http://schemas.microsoft.com/office/drawing/2014/main" id="{8CF9C830-30DF-4B03-AE29-77733006B6E9}"/>
              </a:ext>
            </a:extLst>
          </p:cNvPr>
          <p:cNvSpPr/>
          <p:nvPr/>
        </p:nvSpPr>
        <p:spPr>
          <a:xfrm>
            <a:off x="6139789" y="5593520"/>
            <a:ext cx="777903" cy="497534"/>
          </a:xfrm>
          <a:prstGeom prst="flowChartInternalStorag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accent1">
                    <a:lumMod val="75000"/>
                  </a:schemeClr>
                </a:solidFill>
              </a:rPr>
              <a:t>Agenda &lt;72h</a:t>
            </a:r>
          </a:p>
        </p:txBody>
      </p:sp>
      <p:cxnSp>
        <p:nvCxnSpPr>
          <p:cNvPr id="145" name="Conector: angular 144">
            <a:extLst>
              <a:ext uri="{FF2B5EF4-FFF2-40B4-BE49-F238E27FC236}">
                <a16:creationId xmlns:a16="http://schemas.microsoft.com/office/drawing/2014/main" id="{ED9556FD-89A6-4466-BB7A-769F96EA6BAE}"/>
              </a:ext>
            </a:extLst>
          </p:cNvPr>
          <p:cNvCxnSpPr>
            <a:cxnSpLocks/>
            <a:stCxn id="154" idx="3"/>
            <a:endCxn id="185" idx="2"/>
          </p:cNvCxnSpPr>
          <p:nvPr/>
        </p:nvCxnSpPr>
        <p:spPr>
          <a:xfrm flipV="1">
            <a:off x="7599496" y="1658173"/>
            <a:ext cx="2025211" cy="1676858"/>
          </a:xfrm>
          <a:prstGeom prst="bentConnector2">
            <a:avLst/>
          </a:prstGeom>
          <a:ln w="317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ector: angular 147">
            <a:extLst>
              <a:ext uri="{FF2B5EF4-FFF2-40B4-BE49-F238E27FC236}">
                <a16:creationId xmlns:a16="http://schemas.microsoft.com/office/drawing/2014/main" id="{F6167EB2-FB3C-4EC7-9A2B-F412257F6484}"/>
              </a:ext>
            </a:extLst>
          </p:cNvPr>
          <p:cNvCxnSpPr>
            <a:cxnSpLocks/>
            <a:stCxn id="150" idx="2"/>
            <a:endCxn id="144" idx="0"/>
          </p:cNvCxnSpPr>
          <p:nvPr/>
        </p:nvCxnSpPr>
        <p:spPr>
          <a:xfrm rot="16200000" flipH="1">
            <a:off x="6331730" y="5396509"/>
            <a:ext cx="382112" cy="1190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CuadroTexto 148">
            <a:extLst>
              <a:ext uri="{FF2B5EF4-FFF2-40B4-BE49-F238E27FC236}">
                <a16:creationId xmlns:a16="http://schemas.microsoft.com/office/drawing/2014/main" id="{236757CA-2E32-457C-BCB4-3E572601F9EC}"/>
              </a:ext>
            </a:extLst>
          </p:cNvPr>
          <p:cNvSpPr txBox="1"/>
          <p:nvPr/>
        </p:nvSpPr>
        <p:spPr>
          <a:xfrm>
            <a:off x="6041524" y="5263748"/>
            <a:ext cx="95061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000" i="1" dirty="0">
                <a:solidFill>
                  <a:srgbClr val="FF0000"/>
                </a:solidFill>
                <a:latin typeface="Arial Black" panose="020B0A04020102020204" pitchFamily="34" charset="0"/>
              </a:rPr>
              <a:t>Activa</a:t>
            </a:r>
          </a:p>
        </p:txBody>
      </p:sp>
      <p:sp>
        <p:nvSpPr>
          <p:cNvPr id="150" name="CuadroTexto 149">
            <a:extLst>
              <a:ext uri="{FF2B5EF4-FFF2-40B4-BE49-F238E27FC236}">
                <a16:creationId xmlns:a16="http://schemas.microsoft.com/office/drawing/2014/main" id="{4473F4AE-6C60-4ACA-98CC-05AC944EF8D5}"/>
              </a:ext>
            </a:extLst>
          </p:cNvPr>
          <p:cNvSpPr txBox="1"/>
          <p:nvPr/>
        </p:nvSpPr>
        <p:spPr>
          <a:xfrm>
            <a:off x="6185166" y="4934409"/>
            <a:ext cx="66333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200" i="1" dirty="0"/>
              <a:t>Triatge</a:t>
            </a:r>
          </a:p>
        </p:txBody>
      </p:sp>
      <p:sp>
        <p:nvSpPr>
          <p:cNvPr id="151" name="CuadroTexto 150">
            <a:extLst>
              <a:ext uri="{FF2B5EF4-FFF2-40B4-BE49-F238E27FC236}">
                <a16:creationId xmlns:a16="http://schemas.microsoft.com/office/drawing/2014/main" id="{01519AF8-54C4-4B31-895A-FB1E2AF1DFD6}"/>
              </a:ext>
            </a:extLst>
          </p:cNvPr>
          <p:cNvSpPr txBox="1"/>
          <p:nvPr/>
        </p:nvSpPr>
        <p:spPr>
          <a:xfrm>
            <a:off x="2394677" y="1855084"/>
            <a:ext cx="108441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200" dirty="0" err="1"/>
              <a:t>Psicoeducació</a:t>
            </a:r>
            <a:endParaRPr lang="ca-ES" sz="1200" dirty="0"/>
          </a:p>
        </p:txBody>
      </p:sp>
      <p:pic>
        <p:nvPicPr>
          <p:cNvPr id="152" name="Picture 4" descr="Resultado de imagen de whatsapp">
            <a:extLst>
              <a:ext uri="{FF2B5EF4-FFF2-40B4-BE49-F238E27FC236}">
                <a16:creationId xmlns:a16="http://schemas.microsoft.com/office/drawing/2014/main" id="{5DD85DCE-E780-4C6E-97B3-4144861B8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681" y="1965812"/>
            <a:ext cx="268864" cy="26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Diagrama de flujo: proceso 152">
            <a:extLst>
              <a:ext uri="{FF2B5EF4-FFF2-40B4-BE49-F238E27FC236}">
                <a16:creationId xmlns:a16="http://schemas.microsoft.com/office/drawing/2014/main" id="{8ACBAFDF-121A-4FFD-B1C2-05FCFC94400C}"/>
              </a:ext>
            </a:extLst>
          </p:cNvPr>
          <p:cNvSpPr/>
          <p:nvPr/>
        </p:nvSpPr>
        <p:spPr>
          <a:xfrm>
            <a:off x="5421096" y="3474437"/>
            <a:ext cx="2178400" cy="2693534"/>
          </a:xfrm>
          <a:prstGeom prst="flowChartProcess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4" name="CuadroTexto 153">
            <a:extLst>
              <a:ext uri="{FF2B5EF4-FFF2-40B4-BE49-F238E27FC236}">
                <a16:creationId xmlns:a16="http://schemas.microsoft.com/office/drawing/2014/main" id="{3AF4228A-35DA-4BB1-BADE-45C831DF835F}"/>
              </a:ext>
            </a:extLst>
          </p:cNvPr>
          <p:cNvSpPr txBox="1"/>
          <p:nvPr/>
        </p:nvSpPr>
        <p:spPr>
          <a:xfrm>
            <a:off x="5421096" y="3204226"/>
            <a:ext cx="2178400" cy="26161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1100" dirty="0">
                <a:latin typeface="Arial Black" panose="020B0A04020102020204" pitchFamily="34" charset="0"/>
              </a:rPr>
              <a:t>Salut mental comunitària</a:t>
            </a:r>
          </a:p>
        </p:txBody>
      </p:sp>
      <p:pic>
        <p:nvPicPr>
          <p:cNvPr id="155" name="Imagen 154">
            <a:extLst>
              <a:ext uri="{FF2B5EF4-FFF2-40B4-BE49-F238E27FC236}">
                <a16:creationId xmlns:a16="http://schemas.microsoft.com/office/drawing/2014/main" id="{4B5D571B-1A67-4428-BB87-2732A2D930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103086" cy="1097652"/>
          </a:xfrm>
          <a:prstGeom prst="rect">
            <a:avLst/>
          </a:prstGeom>
          <a:ln>
            <a:noFill/>
          </a:ln>
        </p:spPr>
      </p:pic>
      <p:sp>
        <p:nvSpPr>
          <p:cNvPr id="156" name="CuadroTexto 43">
            <a:extLst>
              <a:ext uri="{FF2B5EF4-FFF2-40B4-BE49-F238E27FC236}">
                <a16:creationId xmlns:a16="http://schemas.microsoft.com/office/drawing/2014/main" id="{FA34BE2F-B6BB-4729-BD15-CD4408F6B1AC}"/>
              </a:ext>
            </a:extLst>
          </p:cNvPr>
          <p:cNvSpPr txBox="1"/>
          <p:nvPr/>
        </p:nvSpPr>
        <p:spPr>
          <a:xfrm rot="16200000">
            <a:off x="9148332" y="2239406"/>
            <a:ext cx="76227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200" dirty="0"/>
              <a:t>Derivació</a:t>
            </a:r>
          </a:p>
        </p:txBody>
      </p:sp>
      <p:cxnSp>
        <p:nvCxnSpPr>
          <p:cNvPr id="157" name="Conector: angular 156">
            <a:extLst>
              <a:ext uri="{FF2B5EF4-FFF2-40B4-BE49-F238E27FC236}">
                <a16:creationId xmlns:a16="http://schemas.microsoft.com/office/drawing/2014/main" id="{6B17899C-6C0B-424C-AB7E-BC27774EB8D0}"/>
              </a:ext>
            </a:extLst>
          </p:cNvPr>
          <p:cNvCxnSpPr>
            <a:cxnSpLocks/>
            <a:stCxn id="90" idx="1"/>
            <a:endCxn id="134" idx="0"/>
          </p:cNvCxnSpPr>
          <p:nvPr/>
        </p:nvCxnSpPr>
        <p:spPr>
          <a:xfrm rot="10800000" flipV="1">
            <a:off x="3910303" y="2653143"/>
            <a:ext cx="320175" cy="1111935"/>
          </a:xfrm>
          <a:prstGeom prst="bentConnector2">
            <a:avLst/>
          </a:prstGeom>
          <a:ln w="317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CuadroTexto 157">
            <a:extLst>
              <a:ext uri="{FF2B5EF4-FFF2-40B4-BE49-F238E27FC236}">
                <a16:creationId xmlns:a16="http://schemas.microsoft.com/office/drawing/2014/main" id="{23CA58DB-8334-48BB-916B-497B1B42C9C2}"/>
              </a:ext>
            </a:extLst>
          </p:cNvPr>
          <p:cNvSpPr txBox="1"/>
          <p:nvPr/>
        </p:nvSpPr>
        <p:spPr>
          <a:xfrm>
            <a:off x="2618761" y="2463624"/>
            <a:ext cx="64895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200" i="1" dirty="0"/>
              <a:t>Triatge</a:t>
            </a:r>
          </a:p>
        </p:txBody>
      </p:sp>
      <p:sp>
        <p:nvSpPr>
          <p:cNvPr id="159" name="CuadroTexto 158">
            <a:extLst>
              <a:ext uri="{FF2B5EF4-FFF2-40B4-BE49-F238E27FC236}">
                <a16:creationId xmlns:a16="http://schemas.microsoft.com/office/drawing/2014/main" id="{AA1A1038-9A95-4137-A3F7-3E6753861AB8}"/>
              </a:ext>
            </a:extLst>
          </p:cNvPr>
          <p:cNvSpPr txBox="1"/>
          <p:nvPr/>
        </p:nvSpPr>
        <p:spPr>
          <a:xfrm rot="16200000">
            <a:off x="4921169" y="5064972"/>
            <a:ext cx="1295332" cy="24622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000" b="1" dirty="0"/>
              <a:t>Nuclis territorials</a:t>
            </a:r>
          </a:p>
        </p:txBody>
      </p:sp>
      <p:cxnSp>
        <p:nvCxnSpPr>
          <p:cNvPr id="160" name="Conector: angular 159">
            <a:extLst>
              <a:ext uri="{FF2B5EF4-FFF2-40B4-BE49-F238E27FC236}">
                <a16:creationId xmlns:a16="http://schemas.microsoft.com/office/drawing/2014/main" id="{1A5E67E6-0635-4A1C-A671-4DE66F53AF5F}"/>
              </a:ext>
            </a:extLst>
          </p:cNvPr>
          <p:cNvCxnSpPr>
            <a:cxnSpLocks/>
            <a:stCxn id="158" idx="2"/>
            <a:endCxn id="144" idx="1"/>
          </p:cNvCxnSpPr>
          <p:nvPr/>
        </p:nvCxnSpPr>
        <p:spPr>
          <a:xfrm rot="16200000" flipH="1">
            <a:off x="2990680" y="2693178"/>
            <a:ext cx="3101664" cy="3196553"/>
          </a:xfrm>
          <a:prstGeom prst="bentConnector2">
            <a:avLst/>
          </a:prstGeom>
          <a:ln w="31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CuadroTexto 43">
            <a:extLst>
              <a:ext uri="{FF2B5EF4-FFF2-40B4-BE49-F238E27FC236}">
                <a16:creationId xmlns:a16="http://schemas.microsoft.com/office/drawing/2014/main" id="{B7A36B27-C1F0-4D35-8042-94232A0F4B3A}"/>
              </a:ext>
            </a:extLst>
          </p:cNvPr>
          <p:cNvSpPr txBox="1"/>
          <p:nvPr/>
        </p:nvSpPr>
        <p:spPr>
          <a:xfrm>
            <a:off x="2859706" y="5445944"/>
            <a:ext cx="8441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200" dirty="0"/>
              <a:t>Derivació informada</a:t>
            </a:r>
          </a:p>
        </p:txBody>
      </p:sp>
      <p:cxnSp>
        <p:nvCxnSpPr>
          <p:cNvPr id="162" name="Conector: angular 161">
            <a:extLst>
              <a:ext uri="{FF2B5EF4-FFF2-40B4-BE49-F238E27FC236}">
                <a16:creationId xmlns:a16="http://schemas.microsoft.com/office/drawing/2014/main" id="{017E7736-ADC8-433D-AF0A-B9A2CCF31FD4}"/>
              </a:ext>
            </a:extLst>
          </p:cNvPr>
          <p:cNvCxnSpPr>
            <a:cxnSpLocks/>
            <a:stCxn id="167" idx="4"/>
            <a:endCxn id="151" idx="0"/>
          </p:cNvCxnSpPr>
          <p:nvPr/>
        </p:nvCxnSpPr>
        <p:spPr>
          <a:xfrm rot="5400000">
            <a:off x="2828177" y="1746375"/>
            <a:ext cx="217417" cy="12700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ector: angular 162">
            <a:extLst>
              <a:ext uri="{FF2B5EF4-FFF2-40B4-BE49-F238E27FC236}">
                <a16:creationId xmlns:a16="http://schemas.microsoft.com/office/drawing/2014/main" id="{FAD5A976-EA58-431E-9EA0-BF1E2BD09AC0}"/>
              </a:ext>
            </a:extLst>
          </p:cNvPr>
          <p:cNvCxnSpPr>
            <a:cxnSpLocks/>
            <a:stCxn id="151" idx="2"/>
            <a:endCxn id="158" idx="0"/>
          </p:cNvCxnSpPr>
          <p:nvPr/>
        </p:nvCxnSpPr>
        <p:spPr>
          <a:xfrm rot="16200000" flipH="1">
            <a:off x="2774290" y="2294677"/>
            <a:ext cx="331541" cy="635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CuadroTexto 163">
            <a:extLst>
              <a:ext uri="{FF2B5EF4-FFF2-40B4-BE49-F238E27FC236}">
                <a16:creationId xmlns:a16="http://schemas.microsoft.com/office/drawing/2014/main" id="{17DBD43E-F39A-4DFE-9B23-10409038CDDF}"/>
              </a:ext>
            </a:extLst>
          </p:cNvPr>
          <p:cNvSpPr txBox="1"/>
          <p:nvPr/>
        </p:nvSpPr>
        <p:spPr>
          <a:xfrm>
            <a:off x="5487532" y="3579336"/>
            <a:ext cx="201258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000" b="1" dirty="0">
                <a:latin typeface="Arial Black" panose="020B0A04020102020204" pitchFamily="34" charset="0"/>
              </a:rPr>
              <a:t>Equip de Trauma psíquic</a:t>
            </a:r>
          </a:p>
        </p:txBody>
      </p:sp>
      <p:cxnSp>
        <p:nvCxnSpPr>
          <p:cNvPr id="165" name="Conector: angular 164">
            <a:extLst>
              <a:ext uri="{FF2B5EF4-FFF2-40B4-BE49-F238E27FC236}">
                <a16:creationId xmlns:a16="http://schemas.microsoft.com/office/drawing/2014/main" id="{68042758-1472-4891-BAB5-02FCDAE965B8}"/>
              </a:ext>
            </a:extLst>
          </p:cNvPr>
          <p:cNvCxnSpPr>
            <a:cxnSpLocks/>
            <a:stCxn id="166" idx="4"/>
            <a:endCxn id="90" idx="0"/>
          </p:cNvCxnSpPr>
          <p:nvPr/>
        </p:nvCxnSpPr>
        <p:spPr>
          <a:xfrm rot="16200000" flipH="1">
            <a:off x="3568212" y="1531126"/>
            <a:ext cx="895490" cy="1108573"/>
          </a:xfrm>
          <a:prstGeom prst="bentConnector3">
            <a:avLst>
              <a:gd name="adj1" fmla="val 50000"/>
            </a:avLst>
          </a:prstGeom>
          <a:ln w="317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Elipse 165">
            <a:extLst>
              <a:ext uri="{FF2B5EF4-FFF2-40B4-BE49-F238E27FC236}">
                <a16:creationId xmlns:a16="http://schemas.microsoft.com/office/drawing/2014/main" id="{C5CAFE32-3C26-438F-AFD9-77F344ACDC12}"/>
              </a:ext>
            </a:extLst>
          </p:cNvPr>
          <p:cNvSpPr/>
          <p:nvPr/>
        </p:nvSpPr>
        <p:spPr>
          <a:xfrm>
            <a:off x="3407878" y="1528928"/>
            <a:ext cx="107586" cy="1087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7" name="Elipse 166">
            <a:extLst>
              <a:ext uri="{FF2B5EF4-FFF2-40B4-BE49-F238E27FC236}">
                <a16:creationId xmlns:a16="http://schemas.microsoft.com/office/drawing/2014/main" id="{67691C80-FF05-4C50-9772-6D12F1400E43}"/>
              </a:ext>
            </a:extLst>
          </p:cNvPr>
          <p:cNvSpPr/>
          <p:nvPr/>
        </p:nvSpPr>
        <p:spPr>
          <a:xfrm>
            <a:off x="2883092" y="1528927"/>
            <a:ext cx="107586" cy="1087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8" name="Estrella: 5 puntas 167">
            <a:extLst>
              <a:ext uri="{FF2B5EF4-FFF2-40B4-BE49-F238E27FC236}">
                <a16:creationId xmlns:a16="http://schemas.microsoft.com/office/drawing/2014/main" id="{DD05643C-C515-4C99-A666-F37EC9D85B3A}"/>
              </a:ext>
            </a:extLst>
          </p:cNvPr>
          <p:cNvSpPr/>
          <p:nvPr/>
        </p:nvSpPr>
        <p:spPr>
          <a:xfrm>
            <a:off x="6753237" y="4952862"/>
            <a:ext cx="123190" cy="1033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9" name="Estrella: 5 puntas 168">
            <a:extLst>
              <a:ext uri="{FF2B5EF4-FFF2-40B4-BE49-F238E27FC236}">
                <a16:creationId xmlns:a16="http://schemas.microsoft.com/office/drawing/2014/main" id="{41D7D9B2-9B81-4E34-8629-7B6B33310088}"/>
              </a:ext>
            </a:extLst>
          </p:cNvPr>
          <p:cNvSpPr/>
          <p:nvPr/>
        </p:nvSpPr>
        <p:spPr>
          <a:xfrm>
            <a:off x="3550306" y="1122496"/>
            <a:ext cx="123190" cy="1033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0" name="Estrella: 5 puntas 169">
            <a:extLst>
              <a:ext uri="{FF2B5EF4-FFF2-40B4-BE49-F238E27FC236}">
                <a16:creationId xmlns:a16="http://schemas.microsoft.com/office/drawing/2014/main" id="{213D137D-41DC-48B8-8D0F-0FE4F1DBAD06}"/>
              </a:ext>
            </a:extLst>
          </p:cNvPr>
          <p:cNvSpPr/>
          <p:nvPr/>
        </p:nvSpPr>
        <p:spPr>
          <a:xfrm>
            <a:off x="4220942" y="2802601"/>
            <a:ext cx="123190" cy="1033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1" name="Estrella: 5 puntas 170">
            <a:extLst>
              <a:ext uri="{FF2B5EF4-FFF2-40B4-BE49-F238E27FC236}">
                <a16:creationId xmlns:a16="http://schemas.microsoft.com/office/drawing/2014/main" id="{A5D7D46A-5BE9-4C82-90BD-B70B21973C9F}"/>
              </a:ext>
            </a:extLst>
          </p:cNvPr>
          <p:cNvSpPr/>
          <p:nvPr/>
        </p:nvSpPr>
        <p:spPr>
          <a:xfrm>
            <a:off x="544865" y="5652370"/>
            <a:ext cx="123190" cy="1033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2" name="Imagen 171">
            <a:extLst>
              <a:ext uri="{FF2B5EF4-FFF2-40B4-BE49-F238E27FC236}">
                <a16:creationId xmlns:a16="http://schemas.microsoft.com/office/drawing/2014/main" id="{E5F93D85-4715-4739-98E4-1000A3F98F1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4822" t="21229" r="78354" b="21210"/>
          <a:stretch/>
        </p:blipFill>
        <p:spPr>
          <a:xfrm>
            <a:off x="9574886" y="4603197"/>
            <a:ext cx="194803" cy="248698"/>
          </a:xfrm>
          <a:prstGeom prst="rect">
            <a:avLst/>
          </a:prstGeom>
        </p:spPr>
      </p:pic>
      <p:pic>
        <p:nvPicPr>
          <p:cNvPr id="173" name="Imagen 172">
            <a:extLst>
              <a:ext uri="{FF2B5EF4-FFF2-40B4-BE49-F238E27FC236}">
                <a16:creationId xmlns:a16="http://schemas.microsoft.com/office/drawing/2014/main" id="{0030B026-23D1-40F4-8835-811A1F1AD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71" r="76720" b="18690"/>
          <a:stretch/>
        </p:blipFill>
        <p:spPr>
          <a:xfrm>
            <a:off x="9567682" y="4405434"/>
            <a:ext cx="194803" cy="206433"/>
          </a:xfrm>
          <a:prstGeom prst="rect">
            <a:avLst/>
          </a:prstGeom>
        </p:spPr>
      </p:pic>
      <p:cxnSp>
        <p:nvCxnSpPr>
          <p:cNvPr id="174" name="Conector: angular 173">
            <a:extLst>
              <a:ext uri="{FF2B5EF4-FFF2-40B4-BE49-F238E27FC236}">
                <a16:creationId xmlns:a16="http://schemas.microsoft.com/office/drawing/2014/main" id="{E9FD411B-D426-4C0A-AA6A-AAB365EF28DF}"/>
              </a:ext>
            </a:extLst>
          </p:cNvPr>
          <p:cNvCxnSpPr>
            <a:cxnSpLocks/>
            <a:stCxn id="63" idx="1"/>
            <a:endCxn id="70" idx="3"/>
          </p:cNvCxnSpPr>
          <p:nvPr/>
        </p:nvCxnSpPr>
        <p:spPr>
          <a:xfrm rot="10800000">
            <a:off x="5760718" y="1403051"/>
            <a:ext cx="1299431" cy="176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CuadroTexto 174">
            <a:extLst>
              <a:ext uri="{FF2B5EF4-FFF2-40B4-BE49-F238E27FC236}">
                <a16:creationId xmlns:a16="http://schemas.microsoft.com/office/drawing/2014/main" id="{B3DB46F8-D926-4372-9F9B-5152148B223B}"/>
              </a:ext>
            </a:extLst>
          </p:cNvPr>
          <p:cNvSpPr txBox="1"/>
          <p:nvPr/>
        </p:nvSpPr>
        <p:spPr>
          <a:xfrm>
            <a:off x="5727220" y="1183606"/>
            <a:ext cx="138394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200" i="1" dirty="0"/>
              <a:t>Coordinen atenció</a:t>
            </a:r>
          </a:p>
        </p:txBody>
      </p:sp>
      <p:sp>
        <p:nvSpPr>
          <p:cNvPr id="176" name="CuadroTexto 175">
            <a:extLst>
              <a:ext uri="{FF2B5EF4-FFF2-40B4-BE49-F238E27FC236}">
                <a16:creationId xmlns:a16="http://schemas.microsoft.com/office/drawing/2014/main" id="{41A86094-ED7E-4BD1-AAB6-F08E34D37AC4}"/>
              </a:ext>
            </a:extLst>
          </p:cNvPr>
          <p:cNvSpPr txBox="1"/>
          <p:nvPr/>
        </p:nvSpPr>
        <p:spPr>
          <a:xfrm>
            <a:off x="9762487" y="4402360"/>
            <a:ext cx="1117059" cy="2000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700" i="1" dirty="0"/>
              <a:t>Grup emergències</a:t>
            </a:r>
          </a:p>
        </p:txBody>
      </p:sp>
      <p:sp>
        <p:nvSpPr>
          <p:cNvPr id="177" name="CuadroTexto 176">
            <a:extLst>
              <a:ext uri="{FF2B5EF4-FFF2-40B4-BE49-F238E27FC236}">
                <a16:creationId xmlns:a16="http://schemas.microsoft.com/office/drawing/2014/main" id="{7FD2C503-F653-4C03-B5FA-5ADD503C52F3}"/>
              </a:ext>
            </a:extLst>
          </p:cNvPr>
          <p:cNvSpPr txBox="1"/>
          <p:nvPr/>
        </p:nvSpPr>
        <p:spPr>
          <a:xfrm>
            <a:off x="9762486" y="4831246"/>
            <a:ext cx="1117060" cy="2000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700" i="1" dirty="0"/>
              <a:t>Serveis socials territorials</a:t>
            </a:r>
          </a:p>
        </p:txBody>
      </p:sp>
      <p:sp>
        <p:nvSpPr>
          <p:cNvPr id="178" name="CuadroTexto 177">
            <a:extLst>
              <a:ext uri="{FF2B5EF4-FFF2-40B4-BE49-F238E27FC236}">
                <a16:creationId xmlns:a16="http://schemas.microsoft.com/office/drawing/2014/main" id="{58614DD6-B8B0-41B6-86B5-15BEC3A858D3}"/>
              </a:ext>
            </a:extLst>
          </p:cNvPr>
          <p:cNvSpPr txBox="1"/>
          <p:nvPr/>
        </p:nvSpPr>
        <p:spPr>
          <a:xfrm>
            <a:off x="9762486" y="4620887"/>
            <a:ext cx="1117060" cy="2000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700" i="1" dirty="0"/>
              <a:t>Coordinació de districte</a:t>
            </a:r>
          </a:p>
        </p:txBody>
      </p:sp>
      <p:sp>
        <p:nvSpPr>
          <p:cNvPr id="179" name="CuadroTexto 116">
            <a:extLst>
              <a:ext uri="{FF2B5EF4-FFF2-40B4-BE49-F238E27FC236}">
                <a16:creationId xmlns:a16="http://schemas.microsoft.com/office/drawing/2014/main" id="{71926FAE-C8F9-4CEE-B4F1-5DAAD75ADD49}"/>
              </a:ext>
            </a:extLst>
          </p:cNvPr>
          <p:cNvSpPr txBox="1"/>
          <p:nvPr/>
        </p:nvSpPr>
        <p:spPr>
          <a:xfrm>
            <a:off x="9762486" y="5045020"/>
            <a:ext cx="1117060" cy="2000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700" i="1" dirty="0"/>
              <a:t>Serveis territorials</a:t>
            </a:r>
          </a:p>
        </p:txBody>
      </p:sp>
      <p:pic>
        <p:nvPicPr>
          <p:cNvPr id="180" name="Picture 2" descr="Resultado de imagen de ajuntament de barcelona">
            <a:extLst>
              <a:ext uri="{FF2B5EF4-FFF2-40B4-BE49-F238E27FC236}">
                <a16:creationId xmlns:a16="http://schemas.microsoft.com/office/drawing/2014/main" id="{646D0AC4-7342-4EF4-A61B-D9BA4232B0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" t="6299" r="77005" b="8930"/>
          <a:stretch/>
        </p:blipFill>
        <p:spPr bwMode="auto">
          <a:xfrm>
            <a:off x="9607649" y="4831858"/>
            <a:ext cx="154836" cy="18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4" descr="Resultado de imagen de creu roja">
            <a:extLst>
              <a:ext uri="{FF2B5EF4-FFF2-40B4-BE49-F238E27FC236}">
                <a16:creationId xmlns:a16="http://schemas.microsoft.com/office/drawing/2014/main" id="{FC131336-24AB-4030-8322-577AB43C68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5" r="27110"/>
          <a:stretch/>
        </p:blipFill>
        <p:spPr bwMode="auto">
          <a:xfrm>
            <a:off x="9574886" y="5034967"/>
            <a:ext cx="219011" cy="21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Diagrama de flujo: proceso 181">
            <a:extLst>
              <a:ext uri="{FF2B5EF4-FFF2-40B4-BE49-F238E27FC236}">
                <a16:creationId xmlns:a16="http://schemas.microsoft.com/office/drawing/2014/main" id="{8C53CEB6-9E39-4A70-B7A9-742A000BCE41}"/>
              </a:ext>
            </a:extLst>
          </p:cNvPr>
          <p:cNvSpPr/>
          <p:nvPr/>
        </p:nvSpPr>
        <p:spPr>
          <a:xfrm>
            <a:off x="9539068" y="4343833"/>
            <a:ext cx="1396335" cy="929724"/>
          </a:xfrm>
          <a:prstGeom prst="flowChartProcess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83" name="Conector: angular 182">
            <a:extLst>
              <a:ext uri="{FF2B5EF4-FFF2-40B4-BE49-F238E27FC236}">
                <a16:creationId xmlns:a16="http://schemas.microsoft.com/office/drawing/2014/main" id="{EE78C28C-056B-4E1A-B1A7-C5B25C9FB785}"/>
              </a:ext>
            </a:extLst>
          </p:cNvPr>
          <p:cNvCxnSpPr>
            <a:cxnSpLocks/>
            <a:stCxn id="153" idx="3"/>
            <a:endCxn id="182" idx="1"/>
          </p:cNvCxnSpPr>
          <p:nvPr/>
        </p:nvCxnSpPr>
        <p:spPr>
          <a:xfrm flipV="1">
            <a:off x="7599496" y="4808695"/>
            <a:ext cx="1939572" cy="12509"/>
          </a:xfrm>
          <a:prstGeom prst="bentConnector3">
            <a:avLst>
              <a:gd name="adj1" fmla="val 50000"/>
            </a:avLst>
          </a:prstGeom>
          <a:ln w="31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CuadroTexto 183">
            <a:extLst>
              <a:ext uri="{FF2B5EF4-FFF2-40B4-BE49-F238E27FC236}">
                <a16:creationId xmlns:a16="http://schemas.microsoft.com/office/drawing/2014/main" id="{EC7B8588-3BA4-473F-B3C1-3C5E36450FE1}"/>
              </a:ext>
            </a:extLst>
          </p:cNvPr>
          <p:cNvSpPr txBox="1"/>
          <p:nvPr/>
        </p:nvSpPr>
        <p:spPr>
          <a:xfrm>
            <a:off x="8139509" y="4569636"/>
            <a:ext cx="101161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200" i="1" dirty="0"/>
              <a:t>Coordinació territorial</a:t>
            </a:r>
          </a:p>
        </p:txBody>
      </p:sp>
      <p:sp>
        <p:nvSpPr>
          <p:cNvPr id="185" name="CuadroTexto 184">
            <a:extLst>
              <a:ext uri="{FF2B5EF4-FFF2-40B4-BE49-F238E27FC236}">
                <a16:creationId xmlns:a16="http://schemas.microsoft.com/office/drawing/2014/main" id="{9B2B33CA-D346-4531-9FD4-F09BAD80E545}"/>
              </a:ext>
            </a:extLst>
          </p:cNvPr>
          <p:cNvSpPr txBox="1"/>
          <p:nvPr/>
        </p:nvSpPr>
        <p:spPr>
          <a:xfrm>
            <a:off x="9282584" y="1381174"/>
            <a:ext cx="68424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200" dirty="0"/>
              <a:t>Psicòleg</a:t>
            </a:r>
          </a:p>
        </p:txBody>
      </p:sp>
      <p:sp>
        <p:nvSpPr>
          <p:cNvPr id="186" name="CuadroTexto 43">
            <a:extLst>
              <a:ext uri="{FF2B5EF4-FFF2-40B4-BE49-F238E27FC236}">
                <a16:creationId xmlns:a16="http://schemas.microsoft.com/office/drawing/2014/main" id="{26DE7C47-B0BB-4E97-A5A0-08DC0E016E2F}"/>
              </a:ext>
            </a:extLst>
          </p:cNvPr>
          <p:cNvSpPr txBox="1"/>
          <p:nvPr/>
        </p:nvSpPr>
        <p:spPr>
          <a:xfrm rot="16200000">
            <a:off x="6451614" y="2084710"/>
            <a:ext cx="174757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200" dirty="0"/>
              <a:t>Atenció compartida i informada</a:t>
            </a:r>
          </a:p>
        </p:txBody>
      </p:sp>
      <p:sp>
        <p:nvSpPr>
          <p:cNvPr id="187" name="95 CuadroTexto">
            <a:extLst>
              <a:ext uri="{FF2B5EF4-FFF2-40B4-BE49-F238E27FC236}">
                <a16:creationId xmlns:a16="http://schemas.microsoft.com/office/drawing/2014/main" id="{52AB4B30-3A9B-4BC5-9280-66C6A383B076}"/>
              </a:ext>
            </a:extLst>
          </p:cNvPr>
          <p:cNvSpPr txBox="1"/>
          <p:nvPr/>
        </p:nvSpPr>
        <p:spPr>
          <a:xfrm>
            <a:off x="5367879" y="6444476"/>
            <a:ext cx="2327199" cy="27699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200" b="1" dirty="0">
                <a:latin typeface="Arial Black" panose="020B0A04020102020204" pitchFamily="34" charset="0"/>
              </a:rPr>
              <a:t>Desactivació automàtica</a:t>
            </a:r>
          </a:p>
        </p:txBody>
      </p:sp>
      <p:cxnSp>
        <p:nvCxnSpPr>
          <p:cNvPr id="188" name="Conector: angular 187">
            <a:extLst>
              <a:ext uri="{FF2B5EF4-FFF2-40B4-BE49-F238E27FC236}">
                <a16:creationId xmlns:a16="http://schemas.microsoft.com/office/drawing/2014/main" id="{71E7C804-8238-4DBD-A66B-96CA68AE24DE}"/>
              </a:ext>
            </a:extLst>
          </p:cNvPr>
          <p:cNvCxnSpPr>
            <a:cxnSpLocks/>
            <a:stCxn id="153" idx="2"/>
            <a:endCxn id="187" idx="0"/>
          </p:cNvCxnSpPr>
          <p:nvPr/>
        </p:nvCxnSpPr>
        <p:spPr>
          <a:xfrm rot="16200000" flipH="1">
            <a:off x="6382635" y="6295631"/>
            <a:ext cx="276505" cy="21183"/>
          </a:xfrm>
          <a:prstGeom prst="bentConnector3">
            <a:avLst>
              <a:gd name="adj1" fmla="val 50000"/>
            </a:avLst>
          </a:prstGeom>
          <a:ln w="31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CuadroTexto 188">
            <a:extLst>
              <a:ext uri="{FF2B5EF4-FFF2-40B4-BE49-F238E27FC236}">
                <a16:creationId xmlns:a16="http://schemas.microsoft.com/office/drawing/2014/main" id="{B6CD82D1-FA65-48E9-9809-316CA6463C44}"/>
              </a:ext>
            </a:extLst>
          </p:cNvPr>
          <p:cNvSpPr txBox="1"/>
          <p:nvPr/>
        </p:nvSpPr>
        <p:spPr>
          <a:xfrm>
            <a:off x="6864939" y="4119109"/>
            <a:ext cx="6842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latin typeface="Arial Black" panose="020B0A04020102020204" pitchFamily="34" charset="0"/>
              </a:rPr>
              <a:t>CSMA</a:t>
            </a:r>
          </a:p>
        </p:txBody>
      </p:sp>
      <p:sp>
        <p:nvSpPr>
          <p:cNvPr id="190" name="CuadroTexto 189">
            <a:extLst>
              <a:ext uri="{FF2B5EF4-FFF2-40B4-BE49-F238E27FC236}">
                <a16:creationId xmlns:a16="http://schemas.microsoft.com/office/drawing/2014/main" id="{FD574701-D24A-4CA3-964F-CB8C927550CD}"/>
              </a:ext>
            </a:extLst>
          </p:cNvPr>
          <p:cNvSpPr txBox="1"/>
          <p:nvPr/>
        </p:nvSpPr>
        <p:spPr>
          <a:xfrm>
            <a:off x="6855214" y="4321512"/>
            <a:ext cx="6842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latin typeface="Arial Black" panose="020B0A04020102020204" pitchFamily="34" charset="0"/>
              </a:rPr>
              <a:t>CSMIJ</a:t>
            </a:r>
          </a:p>
        </p:txBody>
      </p:sp>
      <p:cxnSp>
        <p:nvCxnSpPr>
          <p:cNvPr id="191" name="Conector: angular 190">
            <a:extLst>
              <a:ext uri="{FF2B5EF4-FFF2-40B4-BE49-F238E27FC236}">
                <a16:creationId xmlns:a16="http://schemas.microsoft.com/office/drawing/2014/main" id="{84F78B06-5876-4B16-8253-DFF90E70C1CE}"/>
              </a:ext>
            </a:extLst>
          </p:cNvPr>
          <p:cNvCxnSpPr>
            <a:cxnSpLocks/>
            <a:stCxn id="141" idx="2"/>
            <a:endCxn id="150" idx="0"/>
          </p:cNvCxnSpPr>
          <p:nvPr/>
        </p:nvCxnSpPr>
        <p:spPr>
          <a:xfrm rot="5400000">
            <a:off x="6388916" y="4798196"/>
            <a:ext cx="264129" cy="829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ector: angular 191">
            <a:extLst>
              <a:ext uri="{FF2B5EF4-FFF2-40B4-BE49-F238E27FC236}">
                <a16:creationId xmlns:a16="http://schemas.microsoft.com/office/drawing/2014/main" id="{52F4E1A2-2506-48FA-83C3-11D741CDEE21}"/>
              </a:ext>
            </a:extLst>
          </p:cNvPr>
          <p:cNvCxnSpPr>
            <a:cxnSpLocks/>
            <a:stCxn id="164" idx="2"/>
            <a:endCxn id="141" idx="0"/>
          </p:cNvCxnSpPr>
          <p:nvPr/>
        </p:nvCxnSpPr>
        <p:spPr>
          <a:xfrm rot="16200000" flipH="1">
            <a:off x="6335881" y="3983498"/>
            <a:ext cx="347189" cy="31305"/>
          </a:xfrm>
          <a:prstGeom prst="bentConnector3">
            <a:avLst>
              <a:gd name="adj1" fmla="val 50000"/>
            </a:avLst>
          </a:prstGeom>
          <a:ln w="31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ector: angular 192">
            <a:extLst>
              <a:ext uri="{FF2B5EF4-FFF2-40B4-BE49-F238E27FC236}">
                <a16:creationId xmlns:a16="http://schemas.microsoft.com/office/drawing/2014/main" id="{2BB3168A-7E6B-4743-A94F-67B0B309FD1E}"/>
              </a:ext>
            </a:extLst>
          </p:cNvPr>
          <p:cNvCxnSpPr>
            <a:cxnSpLocks/>
            <a:stCxn id="138" idx="2"/>
            <a:endCxn id="130" idx="0"/>
          </p:cNvCxnSpPr>
          <p:nvPr/>
        </p:nvCxnSpPr>
        <p:spPr>
          <a:xfrm rot="5400000">
            <a:off x="9324861" y="459552"/>
            <a:ext cx="428691" cy="51652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ector: angular 193">
            <a:extLst>
              <a:ext uri="{FF2B5EF4-FFF2-40B4-BE49-F238E27FC236}">
                <a16:creationId xmlns:a16="http://schemas.microsoft.com/office/drawing/2014/main" id="{55D4CCB2-635E-40CD-ACF1-5FD10773F667}"/>
              </a:ext>
            </a:extLst>
          </p:cNvPr>
          <p:cNvCxnSpPr>
            <a:cxnSpLocks/>
            <a:stCxn id="134" idx="2"/>
            <a:endCxn id="144" idx="1"/>
          </p:cNvCxnSpPr>
          <p:nvPr/>
        </p:nvCxnSpPr>
        <p:spPr>
          <a:xfrm rot="16200000" flipH="1">
            <a:off x="4217274" y="3919771"/>
            <a:ext cx="1615543" cy="2229487"/>
          </a:xfrm>
          <a:prstGeom prst="bentConnector2">
            <a:avLst/>
          </a:prstGeom>
          <a:ln w="31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CuadroTexto 43">
            <a:extLst>
              <a:ext uri="{FF2B5EF4-FFF2-40B4-BE49-F238E27FC236}">
                <a16:creationId xmlns:a16="http://schemas.microsoft.com/office/drawing/2014/main" id="{8F70CAC4-356D-4921-85F6-288A9EA58D16}"/>
              </a:ext>
            </a:extLst>
          </p:cNvPr>
          <p:cNvSpPr txBox="1"/>
          <p:nvPr/>
        </p:nvSpPr>
        <p:spPr>
          <a:xfrm>
            <a:off x="3860696" y="5571741"/>
            <a:ext cx="117144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1200" dirty="0"/>
              <a:t>Retorn informat</a:t>
            </a:r>
          </a:p>
        </p:txBody>
      </p:sp>
      <p:sp>
        <p:nvSpPr>
          <p:cNvPr id="196" name="CuadroTexto 195">
            <a:extLst>
              <a:ext uri="{FF2B5EF4-FFF2-40B4-BE49-F238E27FC236}">
                <a16:creationId xmlns:a16="http://schemas.microsoft.com/office/drawing/2014/main" id="{77E5B51B-3386-4BF2-8A23-5ABF4531BEAB}"/>
              </a:ext>
            </a:extLst>
          </p:cNvPr>
          <p:cNvSpPr txBox="1"/>
          <p:nvPr/>
        </p:nvSpPr>
        <p:spPr>
          <a:xfrm>
            <a:off x="6863071" y="4527584"/>
            <a:ext cx="7165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err="1">
                <a:latin typeface="Arial Black" panose="020B0A04020102020204" pitchFamily="34" charset="0"/>
              </a:rPr>
              <a:t>Territori</a:t>
            </a:r>
            <a:endParaRPr lang="es-ES" sz="900" dirty="0">
              <a:latin typeface="Arial Black" panose="020B0A04020102020204" pitchFamily="34" charset="0"/>
            </a:endParaRPr>
          </a:p>
        </p:txBody>
      </p:sp>
      <p:sp>
        <p:nvSpPr>
          <p:cNvPr id="197" name="CuadroTexto 196">
            <a:extLst>
              <a:ext uri="{FF2B5EF4-FFF2-40B4-BE49-F238E27FC236}">
                <a16:creationId xmlns:a16="http://schemas.microsoft.com/office/drawing/2014/main" id="{232B0276-F9DC-4D34-A12D-F732317775D0}"/>
              </a:ext>
            </a:extLst>
          </p:cNvPr>
          <p:cNvSpPr txBox="1"/>
          <p:nvPr/>
        </p:nvSpPr>
        <p:spPr>
          <a:xfrm>
            <a:off x="5020782" y="420642"/>
            <a:ext cx="96017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dirty="0" err="1"/>
              <a:t>Situacions</a:t>
            </a:r>
            <a:r>
              <a:rPr lang="es-ES" sz="1200" dirty="0"/>
              <a:t> </a:t>
            </a:r>
            <a:r>
              <a:rPr lang="es-ES" sz="1200" dirty="0" err="1"/>
              <a:t>especials</a:t>
            </a:r>
            <a:endParaRPr lang="es-ES" sz="1200" dirty="0"/>
          </a:p>
        </p:txBody>
      </p:sp>
      <p:cxnSp>
        <p:nvCxnSpPr>
          <p:cNvPr id="198" name="Conector: angular 197">
            <a:extLst>
              <a:ext uri="{FF2B5EF4-FFF2-40B4-BE49-F238E27FC236}">
                <a16:creationId xmlns:a16="http://schemas.microsoft.com/office/drawing/2014/main" id="{266B5EB1-9C24-42A5-88F0-851872AC533F}"/>
              </a:ext>
            </a:extLst>
          </p:cNvPr>
          <p:cNvCxnSpPr>
            <a:cxnSpLocks/>
            <a:stCxn id="197" idx="2"/>
            <a:endCxn id="70" idx="0"/>
          </p:cNvCxnSpPr>
          <p:nvPr/>
        </p:nvCxnSpPr>
        <p:spPr>
          <a:xfrm rot="5400000">
            <a:off x="5347682" y="1030031"/>
            <a:ext cx="300913" cy="5465"/>
          </a:xfrm>
          <a:prstGeom prst="bentConnector3">
            <a:avLst>
              <a:gd name="adj1" fmla="val 50000"/>
            </a:avLst>
          </a:prstGeom>
          <a:ln w="31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CuadroTexto 43">
            <a:extLst>
              <a:ext uri="{FF2B5EF4-FFF2-40B4-BE49-F238E27FC236}">
                <a16:creationId xmlns:a16="http://schemas.microsoft.com/office/drawing/2014/main" id="{37EF7213-8D77-48A0-A6F1-9D99B11227F9}"/>
              </a:ext>
            </a:extLst>
          </p:cNvPr>
          <p:cNvSpPr txBox="1"/>
          <p:nvPr/>
        </p:nvSpPr>
        <p:spPr>
          <a:xfrm>
            <a:off x="3322493" y="1843096"/>
            <a:ext cx="1430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200" dirty="0"/>
              <a:t>Suport immediat</a:t>
            </a:r>
          </a:p>
        </p:txBody>
      </p:sp>
      <p:sp>
        <p:nvSpPr>
          <p:cNvPr id="200" name="Diagrama de flujo: conector fuera de página 199">
            <a:extLst>
              <a:ext uri="{FF2B5EF4-FFF2-40B4-BE49-F238E27FC236}">
                <a16:creationId xmlns:a16="http://schemas.microsoft.com/office/drawing/2014/main" id="{F904B564-95C9-4710-B577-3609875D5635}"/>
              </a:ext>
            </a:extLst>
          </p:cNvPr>
          <p:cNvSpPr/>
          <p:nvPr/>
        </p:nvSpPr>
        <p:spPr>
          <a:xfrm rot="16200000">
            <a:off x="5122722" y="4281992"/>
            <a:ext cx="213458" cy="237838"/>
          </a:xfrm>
          <a:prstGeom prst="flowChartOffpageConnector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ES" dirty="0"/>
              <a:t>c</a:t>
            </a:r>
          </a:p>
        </p:txBody>
      </p:sp>
      <p:sp>
        <p:nvSpPr>
          <p:cNvPr id="201" name="Diagrama de flujo: unión de suma 200">
            <a:extLst>
              <a:ext uri="{FF2B5EF4-FFF2-40B4-BE49-F238E27FC236}">
                <a16:creationId xmlns:a16="http://schemas.microsoft.com/office/drawing/2014/main" id="{AFF59081-697C-4F55-998A-3D3A7691B070}"/>
              </a:ext>
            </a:extLst>
          </p:cNvPr>
          <p:cNvSpPr/>
          <p:nvPr/>
        </p:nvSpPr>
        <p:spPr>
          <a:xfrm>
            <a:off x="2243908" y="2506198"/>
            <a:ext cx="175362" cy="146945"/>
          </a:xfrm>
          <a:prstGeom prst="flowChartSummingJunction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2" name="Conector: angular 201">
            <a:extLst>
              <a:ext uri="{FF2B5EF4-FFF2-40B4-BE49-F238E27FC236}">
                <a16:creationId xmlns:a16="http://schemas.microsoft.com/office/drawing/2014/main" id="{748D2E90-C05D-4C12-808C-DD7B8A4DCF94}"/>
              </a:ext>
            </a:extLst>
          </p:cNvPr>
          <p:cNvCxnSpPr>
            <a:cxnSpLocks/>
            <a:stCxn id="158" idx="1"/>
            <a:endCxn id="201" idx="6"/>
          </p:cNvCxnSpPr>
          <p:nvPr/>
        </p:nvCxnSpPr>
        <p:spPr>
          <a:xfrm rot="10800000">
            <a:off x="2419271" y="2579672"/>
            <a:ext cx="199491" cy="22453"/>
          </a:xfrm>
          <a:prstGeom prst="bentConnector3">
            <a:avLst>
              <a:gd name="adj1" fmla="val 50000"/>
            </a:avLst>
          </a:prstGeom>
          <a:ln w="31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Diagrama de flujo: unión de suma 202">
            <a:extLst>
              <a:ext uri="{FF2B5EF4-FFF2-40B4-BE49-F238E27FC236}">
                <a16:creationId xmlns:a16="http://schemas.microsoft.com/office/drawing/2014/main" id="{65A5914E-E39D-4423-8842-CFD443DCE0D1}"/>
              </a:ext>
            </a:extLst>
          </p:cNvPr>
          <p:cNvSpPr/>
          <p:nvPr/>
        </p:nvSpPr>
        <p:spPr>
          <a:xfrm>
            <a:off x="7843552" y="4999435"/>
            <a:ext cx="175362" cy="146945"/>
          </a:xfrm>
          <a:prstGeom prst="flowChartSummingJunction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4" name="Diagrama de flujo: unión de suma 203">
            <a:extLst>
              <a:ext uri="{FF2B5EF4-FFF2-40B4-BE49-F238E27FC236}">
                <a16:creationId xmlns:a16="http://schemas.microsoft.com/office/drawing/2014/main" id="{CDEE295C-9A37-4B4B-9C6F-58D4EC1721B2}"/>
              </a:ext>
            </a:extLst>
          </p:cNvPr>
          <p:cNvSpPr/>
          <p:nvPr/>
        </p:nvSpPr>
        <p:spPr>
          <a:xfrm>
            <a:off x="5201319" y="2572965"/>
            <a:ext cx="175362" cy="146945"/>
          </a:xfrm>
          <a:prstGeom prst="flowChartSummingJunction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5" name="Diagrama de flujo: unión de suma 204">
            <a:extLst>
              <a:ext uri="{FF2B5EF4-FFF2-40B4-BE49-F238E27FC236}">
                <a16:creationId xmlns:a16="http://schemas.microsoft.com/office/drawing/2014/main" id="{823BEB1B-E357-492B-B6F0-555B5394FDF6}"/>
              </a:ext>
            </a:extLst>
          </p:cNvPr>
          <p:cNvSpPr/>
          <p:nvPr/>
        </p:nvSpPr>
        <p:spPr>
          <a:xfrm>
            <a:off x="10385851" y="1441753"/>
            <a:ext cx="175362" cy="146945"/>
          </a:xfrm>
          <a:prstGeom prst="flowChartSummingJunction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6" name="Conector: angular 205">
            <a:extLst>
              <a:ext uri="{FF2B5EF4-FFF2-40B4-BE49-F238E27FC236}">
                <a16:creationId xmlns:a16="http://schemas.microsoft.com/office/drawing/2014/main" id="{64026BA6-4EC9-488B-889A-E3D9674C4DCA}"/>
              </a:ext>
            </a:extLst>
          </p:cNvPr>
          <p:cNvCxnSpPr>
            <a:cxnSpLocks/>
            <a:stCxn id="185" idx="3"/>
            <a:endCxn id="205" idx="2"/>
          </p:cNvCxnSpPr>
          <p:nvPr/>
        </p:nvCxnSpPr>
        <p:spPr>
          <a:xfrm flipV="1">
            <a:off x="9966829" y="1515226"/>
            <a:ext cx="419022" cy="4448"/>
          </a:xfrm>
          <a:prstGeom prst="bentConnector3">
            <a:avLst>
              <a:gd name="adj1" fmla="val 50000"/>
            </a:avLst>
          </a:prstGeom>
          <a:ln w="31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ector: angular 206">
            <a:extLst>
              <a:ext uri="{FF2B5EF4-FFF2-40B4-BE49-F238E27FC236}">
                <a16:creationId xmlns:a16="http://schemas.microsoft.com/office/drawing/2014/main" id="{27314D58-9CEA-40BE-AFA9-A834A96CE55E}"/>
              </a:ext>
            </a:extLst>
          </p:cNvPr>
          <p:cNvCxnSpPr>
            <a:cxnSpLocks/>
            <a:stCxn id="150" idx="3"/>
            <a:endCxn id="203" idx="2"/>
          </p:cNvCxnSpPr>
          <p:nvPr/>
        </p:nvCxnSpPr>
        <p:spPr>
          <a:xfrm flipV="1">
            <a:off x="6848498" y="5072908"/>
            <a:ext cx="995054" cy="1"/>
          </a:xfrm>
          <a:prstGeom prst="bentConnector3">
            <a:avLst>
              <a:gd name="adj1" fmla="val 50000"/>
            </a:avLst>
          </a:prstGeom>
          <a:ln w="31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ector: angular 207">
            <a:extLst>
              <a:ext uri="{FF2B5EF4-FFF2-40B4-BE49-F238E27FC236}">
                <a16:creationId xmlns:a16="http://schemas.microsoft.com/office/drawing/2014/main" id="{21FA58CA-431C-419B-8B45-C771701E5D6E}"/>
              </a:ext>
            </a:extLst>
          </p:cNvPr>
          <p:cNvCxnSpPr>
            <a:cxnSpLocks/>
            <a:stCxn id="90" idx="3"/>
            <a:endCxn id="204" idx="2"/>
          </p:cNvCxnSpPr>
          <p:nvPr/>
        </p:nvCxnSpPr>
        <p:spPr>
          <a:xfrm flipV="1">
            <a:off x="4910010" y="2646438"/>
            <a:ext cx="291309" cy="6706"/>
          </a:xfrm>
          <a:prstGeom prst="bentConnector3">
            <a:avLst>
              <a:gd name="adj1" fmla="val 50000"/>
            </a:avLst>
          </a:prstGeom>
          <a:ln w="31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ángulo 30">
            <a:extLst>
              <a:ext uri="{FF2B5EF4-FFF2-40B4-BE49-F238E27FC236}">
                <a16:creationId xmlns:a16="http://schemas.microsoft.com/office/drawing/2014/main" id="{73B6BE5B-10B8-40B0-B34D-E9CFCF880A57}"/>
              </a:ext>
            </a:extLst>
          </p:cNvPr>
          <p:cNvSpPr/>
          <p:nvPr/>
        </p:nvSpPr>
        <p:spPr>
          <a:xfrm rot="16200000">
            <a:off x="-1919215" y="3242163"/>
            <a:ext cx="484316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0000"/>
                </a:solidFill>
              </a:rPr>
              <a:t>4- </a:t>
            </a:r>
            <a:r>
              <a:rPr lang="es-ES" sz="2800" b="1" dirty="0" err="1">
                <a:solidFill>
                  <a:srgbClr val="000000"/>
                </a:solidFill>
              </a:rPr>
              <a:t>Salut</a:t>
            </a:r>
            <a:r>
              <a:rPr lang="es-ES" sz="2800" b="1" dirty="0">
                <a:solidFill>
                  <a:srgbClr val="000000"/>
                </a:solidFill>
              </a:rPr>
              <a:t> mental, </a:t>
            </a:r>
            <a:r>
              <a:rPr lang="es-ES" sz="2800" b="1" dirty="0" err="1">
                <a:solidFill>
                  <a:srgbClr val="000000"/>
                </a:solidFill>
              </a:rPr>
              <a:t>procés</a:t>
            </a:r>
            <a:r>
              <a:rPr lang="es-ES" sz="2800" b="1" dirty="0">
                <a:solidFill>
                  <a:srgbClr val="000000"/>
                </a:solidFill>
              </a:rPr>
              <a:t> </a:t>
            </a:r>
            <a:r>
              <a:rPr lang="es-ES" sz="2800" b="1" dirty="0" err="1">
                <a:solidFill>
                  <a:srgbClr val="000000"/>
                </a:solidFill>
              </a:rPr>
              <a:t>integrat</a:t>
            </a:r>
            <a:endParaRPr lang="ca-ES" sz="2800" b="1" dirty="0"/>
          </a:p>
        </p:txBody>
      </p:sp>
      <p:sp>
        <p:nvSpPr>
          <p:cNvPr id="5" name="Bocadillo: rectángulo 4">
            <a:extLst>
              <a:ext uri="{FF2B5EF4-FFF2-40B4-BE49-F238E27FC236}">
                <a16:creationId xmlns:a16="http://schemas.microsoft.com/office/drawing/2014/main" id="{603A16F9-C307-490B-B1B1-8F84AA12C15E}"/>
              </a:ext>
            </a:extLst>
          </p:cNvPr>
          <p:cNvSpPr/>
          <p:nvPr/>
        </p:nvSpPr>
        <p:spPr>
          <a:xfrm>
            <a:off x="8820574" y="5445944"/>
            <a:ext cx="1011614" cy="562238"/>
          </a:xfrm>
          <a:prstGeom prst="wedgeRectCallout">
            <a:avLst>
              <a:gd name="adj1" fmla="val -246809"/>
              <a:gd name="adj2" fmla="val -18884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000" dirty="0">
                <a:solidFill>
                  <a:schemeClr val="tx1"/>
                </a:solidFill>
              </a:rPr>
              <a:t>Reserva de recursos </a:t>
            </a:r>
            <a:r>
              <a:rPr lang="ca-ES" sz="1000" dirty="0" err="1">
                <a:solidFill>
                  <a:schemeClr val="tx1"/>
                </a:solidFill>
              </a:rPr>
              <a:t>postIMA</a:t>
            </a:r>
            <a:endParaRPr lang="ca-ES" sz="1000" dirty="0">
              <a:solidFill>
                <a:schemeClr val="tx1"/>
              </a:solidFill>
            </a:endParaRPr>
          </a:p>
        </p:txBody>
      </p:sp>
      <p:sp>
        <p:nvSpPr>
          <p:cNvPr id="110" name="Bocadillo: rectángulo 109">
            <a:extLst>
              <a:ext uri="{FF2B5EF4-FFF2-40B4-BE49-F238E27FC236}">
                <a16:creationId xmlns:a16="http://schemas.microsoft.com/office/drawing/2014/main" id="{BC84B6F4-A2F5-4C06-ADBD-F3D73449A83C}"/>
              </a:ext>
            </a:extLst>
          </p:cNvPr>
          <p:cNvSpPr/>
          <p:nvPr/>
        </p:nvSpPr>
        <p:spPr>
          <a:xfrm>
            <a:off x="8837871" y="5445944"/>
            <a:ext cx="1011614" cy="562238"/>
          </a:xfrm>
          <a:prstGeom prst="wedgeRectCallout">
            <a:avLst>
              <a:gd name="adj1" fmla="val -257765"/>
              <a:gd name="adj2" fmla="val 1321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000" dirty="0">
                <a:solidFill>
                  <a:schemeClr val="tx1"/>
                </a:solidFill>
              </a:rPr>
              <a:t>Reserva de recursos </a:t>
            </a:r>
            <a:r>
              <a:rPr lang="ca-ES" sz="1000" dirty="0" err="1">
                <a:solidFill>
                  <a:schemeClr val="tx1"/>
                </a:solidFill>
              </a:rPr>
              <a:t>postIMA</a:t>
            </a:r>
            <a:endParaRPr lang="ca-E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08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AA7FBDE-481F-42D0-A69B-F61F3D4A7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BA6A-3369-482F-B88B-6FE665D64CE7}" type="datetime2">
              <a:rPr lang="ca-ES" smtClean="0"/>
              <a:t>dilluns, 11 març de 2019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F3871A4-43CC-4C7B-AAFC-D39962BA1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Model BCN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D6E98ED-2624-4FAD-9FFC-DAD0A858A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41FE-1E26-4942-B4D7-1D81C6F16BF5}" type="slidenum">
              <a:rPr lang="ca-ES" smtClean="0"/>
              <a:t>19</a:t>
            </a:fld>
            <a:endParaRPr lang="ca-ES"/>
          </a:p>
        </p:txBody>
      </p:sp>
      <p:cxnSp>
        <p:nvCxnSpPr>
          <p:cNvPr id="5" name="Conector: angular 4">
            <a:extLst>
              <a:ext uri="{FF2B5EF4-FFF2-40B4-BE49-F238E27FC236}">
                <a16:creationId xmlns:a16="http://schemas.microsoft.com/office/drawing/2014/main" id="{0B768E99-933D-4C7D-828E-5FE93264A8C7}"/>
              </a:ext>
            </a:extLst>
          </p:cNvPr>
          <p:cNvCxnSpPr>
            <a:cxnSpLocks/>
            <a:stCxn id="20" idx="2"/>
            <a:endCxn id="16" idx="0"/>
          </p:cNvCxnSpPr>
          <p:nvPr/>
        </p:nvCxnSpPr>
        <p:spPr>
          <a:xfrm rot="16200000" flipH="1">
            <a:off x="3940317" y="3514756"/>
            <a:ext cx="1951938" cy="1520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24B99989-9CA1-42D5-96E2-DCBB3432C2FE}"/>
              </a:ext>
            </a:extLst>
          </p:cNvPr>
          <p:cNvSpPr txBox="1"/>
          <p:nvPr/>
        </p:nvSpPr>
        <p:spPr>
          <a:xfrm>
            <a:off x="6944323" y="2649705"/>
            <a:ext cx="1406965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000" i="1" dirty="0"/>
              <a:t>Farmàcies comunitàries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B0BF15-4DC5-4387-8854-0F3142B8BD64}"/>
              </a:ext>
            </a:extLst>
          </p:cNvPr>
          <p:cNvSpPr txBox="1"/>
          <p:nvPr/>
        </p:nvSpPr>
        <p:spPr>
          <a:xfrm>
            <a:off x="5046676" y="3066897"/>
            <a:ext cx="1143717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000" i="1" dirty="0"/>
              <a:t>Grup emergències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C499919-0763-49FF-B658-324A481F8E97}"/>
              </a:ext>
            </a:extLst>
          </p:cNvPr>
          <p:cNvSpPr txBox="1"/>
          <p:nvPr/>
        </p:nvSpPr>
        <p:spPr>
          <a:xfrm>
            <a:off x="3581400" y="2991919"/>
            <a:ext cx="1269683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000" i="1" dirty="0"/>
              <a:t>Treball social i domiciliari.</a:t>
            </a:r>
          </a:p>
          <a:p>
            <a:pPr algn="ctr"/>
            <a:r>
              <a:rPr lang="ca-ES" sz="1000" i="1" dirty="0"/>
              <a:t>Animadors socials i culturals.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1B6EB64-875B-427E-AA2B-945CF6B7F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449" y="2772815"/>
            <a:ext cx="707359" cy="2298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3609D8B-F123-4D3C-A054-665226B80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995" y="2619224"/>
            <a:ext cx="833282" cy="31092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B8EB93B-38D9-473F-BDB3-08EA23D65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318" y="2773803"/>
            <a:ext cx="694653" cy="23334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1FBE487-2BF2-48C7-9C0E-213B4B6F6FDF}"/>
              </a:ext>
            </a:extLst>
          </p:cNvPr>
          <p:cNvSpPr txBox="1"/>
          <p:nvPr/>
        </p:nvSpPr>
        <p:spPr>
          <a:xfrm>
            <a:off x="6944324" y="2948549"/>
            <a:ext cx="1399942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000" i="1" dirty="0"/>
              <a:t>Treball social sanitari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DED9A94-6EDC-42E2-AF77-B61611974C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2916" y="2984320"/>
            <a:ext cx="673439" cy="19799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E5915B20-94C3-4E1C-B7ED-36CF948CFDB5}"/>
              </a:ext>
            </a:extLst>
          </p:cNvPr>
          <p:cNvSpPr txBox="1"/>
          <p:nvPr/>
        </p:nvSpPr>
        <p:spPr>
          <a:xfrm>
            <a:off x="4844050" y="1802169"/>
            <a:ext cx="2100273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400" dirty="0">
                <a:latin typeface="Arial Black" panose="020B0A04020102020204" pitchFamily="34" charset="0"/>
              </a:rPr>
              <a:t>Xarxa de detecció</a:t>
            </a:r>
          </a:p>
        </p:txBody>
      </p:sp>
      <p:pic>
        <p:nvPicPr>
          <p:cNvPr id="15" name="Picture 2" descr="http://www.tracrehabilitacio.es/sites/default/files/logo-creu-roja_0.png">
            <a:extLst>
              <a:ext uri="{FF2B5EF4-FFF2-40B4-BE49-F238E27FC236}">
                <a16:creationId xmlns:a16="http://schemas.microsoft.com/office/drawing/2014/main" id="{2AFF2749-B51A-4786-8D51-DF0F517BE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400" y="3298644"/>
            <a:ext cx="608297" cy="21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1193BA7-E8D9-40DF-8300-25B676A574E8}"/>
              </a:ext>
            </a:extLst>
          </p:cNvPr>
          <p:cNvSpPr txBox="1"/>
          <p:nvPr/>
        </p:nvSpPr>
        <p:spPr>
          <a:xfrm>
            <a:off x="4463517" y="4498327"/>
            <a:ext cx="920742" cy="52322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Atenció primària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34AFCF6E-8B5F-42C2-A67C-92AAB85EFD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57"/>
          <a:stretch/>
        </p:blipFill>
        <p:spPr bwMode="auto">
          <a:xfrm>
            <a:off x="6729830" y="6124458"/>
            <a:ext cx="420857" cy="40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uadroTexto 116">
            <a:extLst>
              <a:ext uri="{FF2B5EF4-FFF2-40B4-BE49-F238E27FC236}">
                <a16:creationId xmlns:a16="http://schemas.microsoft.com/office/drawing/2014/main" id="{97AB6711-0489-48E8-B73F-1C8E854CE5CD}"/>
              </a:ext>
            </a:extLst>
          </p:cNvPr>
          <p:cNvSpPr txBox="1"/>
          <p:nvPr/>
        </p:nvSpPr>
        <p:spPr>
          <a:xfrm>
            <a:off x="6944323" y="3277763"/>
            <a:ext cx="1399942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000" i="1" dirty="0"/>
              <a:t>Centre coordinació BCN</a:t>
            </a:r>
          </a:p>
        </p:txBody>
      </p:sp>
      <p:sp>
        <p:nvSpPr>
          <p:cNvPr id="19" name="CuadroTexto 119">
            <a:extLst>
              <a:ext uri="{FF2B5EF4-FFF2-40B4-BE49-F238E27FC236}">
                <a16:creationId xmlns:a16="http://schemas.microsoft.com/office/drawing/2014/main" id="{6A2F85AC-44E9-403C-BB2D-B5DD9B534BA4}"/>
              </a:ext>
            </a:extLst>
          </p:cNvPr>
          <p:cNvSpPr txBox="1"/>
          <p:nvPr/>
        </p:nvSpPr>
        <p:spPr>
          <a:xfrm>
            <a:off x="6315811" y="2236010"/>
            <a:ext cx="1070232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200" dirty="0"/>
              <a:t>Sanitària</a:t>
            </a:r>
          </a:p>
        </p:txBody>
      </p:sp>
      <p:sp>
        <p:nvSpPr>
          <p:cNvPr id="20" name="CuadroTexto 120">
            <a:extLst>
              <a:ext uri="{FF2B5EF4-FFF2-40B4-BE49-F238E27FC236}">
                <a16:creationId xmlns:a16="http://schemas.microsoft.com/office/drawing/2014/main" id="{E43CC747-1B80-4FC9-9D88-7B4EDA1B8A7A}"/>
              </a:ext>
            </a:extLst>
          </p:cNvPr>
          <p:cNvSpPr txBox="1"/>
          <p:nvPr/>
        </p:nvSpPr>
        <p:spPr>
          <a:xfrm>
            <a:off x="4373568" y="2269390"/>
            <a:ext cx="1070232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200" dirty="0"/>
              <a:t>No sanitària</a:t>
            </a:r>
          </a:p>
        </p:txBody>
      </p:sp>
      <p:sp>
        <p:nvSpPr>
          <p:cNvPr id="21" name="Rectángulo 30">
            <a:extLst>
              <a:ext uri="{FF2B5EF4-FFF2-40B4-BE49-F238E27FC236}">
                <a16:creationId xmlns:a16="http://schemas.microsoft.com/office/drawing/2014/main" id="{888E3E20-73C0-472D-8553-B7F9A60BD6D7}"/>
              </a:ext>
            </a:extLst>
          </p:cNvPr>
          <p:cNvSpPr/>
          <p:nvPr/>
        </p:nvSpPr>
        <p:spPr>
          <a:xfrm>
            <a:off x="1103086" y="324117"/>
            <a:ext cx="672178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0000"/>
                </a:solidFill>
              </a:rPr>
              <a:t>5.- </a:t>
            </a:r>
            <a:r>
              <a:rPr lang="ca-ES" sz="2800" b="1" dirty="0"/>
              <a:t>Risc d’afectació psicològica a mig termini</a:t>
            </a:r>
          </a:p>
        </p:txBody>
      </p:sp>
      <p:cxnSp>
        <p:nvCxnSpPr>
          <p:cNvPr id="22" name="Conector: angular 21">
            <a:extLst>
              <a:ext uri="{FF2B5EF4-FFF2-40B4-BE49-F238E27FC236}">
                <a16:creationId xmlns:a16="http://schemas.microsoft.com/office/drawing/2014/main" id="{C98DB6C9-886D-4B03-98B7-9D68C2A46C3F}"/>
              </a:ext>
            </a:extLst>
          </p:cNvPr>
          <p:cNvCxnSpPr>
            <a:cxnSpLocks/>
            <a:stCxn id="19" idx="2"/>
            <a:endCxn id="24" idx="0"/>
          </p:cNvCxnSpPr>
          <p:nvPr/>
        </p:nvCxnSpPr>
        <p:spPr>
          <a:xfrm rot="5400000">
            <a:off x="5262049" y="2863123"/>
            <a:ext cx="1938993" cy="123876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n 22">
            <a:extLst>
              <a:ext uri="{FF2B5EF4-FFF2-40B4-BE49-F238E27FC236}">
                <a16:creationId xmlns:a16="http://schemas.microsoft.com/office/drawing/2014/main" id="{D88178DF-FC48-4B25-9DF4-0BE05574B8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103086" cy="1097652"/>
          </a:xfrm>
          <a:prstGeom prst="rect">
            <a:avLst/>
          </a:prstGeom>
          <a:ln>
            <a:noFill/>
          </a:ln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8887C5DE-9927-40E9-B32A-51285C7010E6}"/>
              </a:ext>
            </a:extLst>
          </p:cNvPr>
          <p:cNvSpPr txBox="1"/>
          <p:nvPr/>
        </p:nvSpPr>
        <p:spPr>
          <a:xfrm>
            <a:off x="5270039" y="4452002"/>
            <a:ext cx="68424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200" dirty="0"/>
              <a:t>Psicòleg</a:t>
            </a:r>
          </a:p>
        </p:txBody>
      </p:sp>
      <p:cxnSp>
        <p:nvCxnSpPr>
          <p:cNvPr id="25" name="Conector: angular 24">
            <a:extLst>
              <a:ext uri="{FF2B5EF4-FFF2-40B4-BE49-F238E27FC236}">
                <a16:creationId xmlns:a16="http://schemas.microsoft.com/office/drawing/2014/main" id="{369BBC9B-984C-44D9-B3F0-65BEC7E35467}"/>
              </a:ext>
            </a:extLst>
          </p:cNvPr>
          <p:cNvCxnSpPr>
            <a:cxnSpLocks/>
            <a:stCxn id="24" idx="2"/>
            <a:endCxn id="39" idx="0"/>
          </p:cNvCxnSpPr>
          <p:nvPr/>
        </p:nvCxnSpPr>
        <p:spPr>
          <a:xfrm rot="5400000">
            <a:off x="5341592" y="4999571"/>
            <a:ext cx="541141" cy="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FAABACE4-51A9-42A7-B84B-6ED50E1D65DB}"/>
              </a:ext>
            </a:extLst>
          </p:cNvPr>
          <p:cNvSpPr txBox="1"/>
          <p:nvPr/>
        </p:nvSpPr>
        <p:spPr>
          <a:xfrm>
            <a:off x="4529336" y="5992826"/>
            <a:ext cx="2178400" cy="26161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1100" dirty="0">
                <a:latin typeface="Arial Black" panose="020B0A04020102020204" pitchFamily="34" charset="0"/>
              </a:rPr>
              <a:t>Salut mental comunitària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1186ECD-B697-4B72-9D06-E2E9D5A00ACC}"/>
              </a:ext>
            </a:extLst>
          </p:cNvPr>
          <p:cNvSpPr txBox="1"/>
          <p:nvPr/>
        </p:nvSpPr>
        <p:spPr>
          <a:xfrm>
            <a:off x="5196580" y="1083848"/>
            <a:ext cx="139521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dirty="0" err="1"/>
              <a:t>Accés</a:t>
            </a:r>
            <a:r>
              <a:rPr lang="es-ES" sz="1200" dirty="0"/>
              <a:t> </a:t>
            </a:r>
            <a:r>
              <a:rPr lang="es-ES" sz="1200" dirty="0" err="1"/>
              <a:t>espontani</a:t>
            </a:r>
            <a:endParaRPr lang="es-ES" sz="1200" dirty="0"/>
          </a:p>
        </p:txBody>
      </p:sp>
      <p:cxnSp>
        <p:nvCxnSpPr>
          <p:cNvPr id="28" name="Conector: angular 27">
            <a:extLst>
              <a:ext uri="{FF2B5EF4-FFF2-40B4-BE49-F238E27FC236}">
                <a16:creationId xmlns:a16="http://schemas.microsoft.com/office/drawing/2014/main" id="{93712FC8-888B-41C5-8CEE-D57AB7E33873}"/>
              </a:ext>
            </a:extLst>
          </p:cNvPr>
          <p:cNvCxnSpPr>
            <a:cxnSpLocks/>
            <a:stCxn id="7" idx="2"/>
            <a:endCxn id="24" idx="0"/>
          </p:cNvCxnSpPr>
          <p:nvPr/>
        </p:nvCxnSpPr>
        <p:spPr>
          <a:xfrm rot="5400000">
            <a:off x="5045907" y="3879374"/>
            <a:ext cx="1138884" cy="637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angular 28">
            <a:extLst>
              <a:ext uri="{FF2B5EF4-FFF2-40B4-BE49-F238E27FC236}">
                <a16:creationId xmlns:a16="http://schemas.microsoft.com/office/drawing/2014/main" id="{42621CFB-E1AF-41CA-BCDC-85B114B831D9}"/>
              </a:ext>
            </a:extLst>
          </p:cNvPr>
          <p:cNvCxnSpPr>
            <a:cxnSpLocks/>
            <a:stCxn id="27" idx="2"/>
            <a:endCxn id="14" idx="0"/>
          </p:cNvCxnSpPr>
          <p:nvPr/>
        </p:nvCxnSpPr>
        <p:spPr>
          <a:xfrm rot="16200000" flipH="1">
            <a:off x="5673525" y="1581507"/>
            <a:ext cx="441322" cy="1"/>
          </a:xfrm>
          <a:prstGeom prst="bentConnector3">
            <a:avLst>
              <a:gd name="adj1" fmla="val 50000"/>
            </a:avLst>
          </a:prstGeom>
          <a:ln w="31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E364CC96-08D4-48D9-AFD8-1151E14809CB}"/>
              </a:ext>
            </a:extLst>
          </p:cNvPr>
          <p:cNvSpPr txBox="1"/>
          <p:nvPr/>
        </p:nvSpPr>
        <p:spPr>
          <a:xfrm>
            <a:off x="4146444" y="3848147"/>
            <a:ext cx="139521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dirty="0" err="1"/>
              <a:t>Detecció</a:t>
            </a:r>
            <a:r>
              <a:rPr lang="es-ES" sz="1200" dirty="0"/>
              <a:t> de </a:t>
            </a:r>
            <a:r>
              <a:rPr lang="es-ES" sz="1200" dirty="0" err="1"/>
              <a:t>risc</a:t>
            </a:r>
            <a:endParaRPr lang="es-ES" sz="1200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B4AF445-B768-4906-AA42-21E3A8AA1557}"/>
              </a:ext>
            </a:extLst>
          </p:cNvPr>
          <p:cNvSpPr txBox="1"/>
          <p:nvPr/>
        </p:nvSpPr>
        <p:spPr>
          <a:xfrm>
            <a:off x="5507753" y="3661062"/>
            <a:ext cx="157755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dirty="0" err="1"/>
              <a:t>Detecció</a:t>
            </a:r>
            <a:r>
              <a:rPr lang="es-ES" sz="1200" dirty="0"/>
              <a:t> </a:t>
            </a:r>
            <a:r>
              <a:rPr lang="es-ES" sz="1200" dirty="0" err="1"/>
              <a:t>qualificada</a:t>
            </a:r>
            <a:endParaRPr lang="es-ES" sz="1200" dirty="0"/>
          </a:p>
        </p:txBody>
      </p:sp>
      <p:sp>
        <p:nvSpPr>
          <p:cNvPr id="32" name="CuadroTexto 111">
            <a:extLst>
              <a:ext uri="{FF2B5EF4-FFF2-40B4-BE49-F238E27FC236}">
                <a16:creationId xmlns:a16="http://schemas.microsoft.com/office/drawing/2014/main" id="{F2BA4DA0-9ED1-4063-825A-5499CDB595A7}"/>
              </a:ext>
            </a:extLst>
          </p:cNvPr>
          <p:cNvSpPr txBox="1"/>
          <p:nvPr/>
        </p:nvSpPr>
        <p:spPr>
          <a:xfrm rot="16200000">
            <a:off x="1067937" y="5078813"/>
            <a:ext cx="553998" cy="1353762"/>
          </a:xfrm>
          <a:prstGeom prst="flowChartProcess">
            <a:avLst/>
          </a:prstGeom>
          <a:noFill/>
          <a:ln>
            <a:noFill/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ca-ES" sz="1200" dirty="0"/>
              <a:t>Roda de tancament, al sis mesos</a:t>
            </a:r>
          </a:p>
        </p:txBody>
      </p:sp>
      <p:sp>
        <p:nvSpPr>
          <p:cNvPr id="33" name="Estrella: 5 puntas 32">
            <a:extLst>
              <a:ext uri="{FF2B5EF4-FFF2-40B4-BE49-F238E27FC236}">
                <a16:creationId xmlns:a16="http://schemas.microsoft.com/office/drawing/2014/main" id="{56B403E7-2419-40BB-BF24-F0C7D547B01F}"/>
              </a:ext>
            </a:extLst>
          </p:cNvPr>
          <p:cNvSpPr/>
          <p:nvPr/>
        </p:nvSpPr>
        <p:spPr>
          <a:xfrm>
            <a:off x="544865" y="5652370"/>
            <a:ext cx="123190" cy="1033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strella: 5 puntas 33">
            <a:extLst>
              <a:ext uri="{FF2B5EF4-FFF2-40B4-BE49-F238E27FC236}">
                <a16:creationId xmlns:a16="http://schemas.microsoft.com/office/drawing/2014/main" id="{63093BD6-FB41-4C2F-A758-6FAE5C4D698B}"/>
              </a:ext>
            </a:extLst>
          </p:cNvPr>
          <p:cNvSpPr/>
          <p:nvPr/>
        </p:nvSpPr>
        <p:spPr>
          <a:xfrm>
            <a:off x="9253036" y="2721153"/>
            <a:ext cx="123190" cy="1033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Estrella: 5 puntas 34">
            <a:extLst>
              <a:ext uri="{FF2B5EF4-FFF2-40B4-BE49-F238E27FC236}">
                <a16:creationId xmlns:a16="http://schemas.microsoft.com/office/drawing/2014/main" id="{492CC850-90D3-41BA-9A5D-2A1DBE2E2FA8}"/>
              </a:ext>
            </a:extLst>
          </p:cNvPr>
          <p:cNvSpPr/>
          <p:nvPr/>
        </p:nvSpPr>
        <p:spPr>
          <a:xfrm>
            <a:off x="9250044" y="3356405"/>
            <a:ext cx="123190" cy="1033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Estrella: 5 puntas 35">
            <a:extLst>
              <a:ext uri="{FF2B5EF4-FFF2-40B4-BE49-F238E27FC236}">
                <a16:creationId xmlns:a16="http://schemas.microsoft.com/office/drawing/2014/main" id="{907CBDBF-8600-42A7-A0F6-B880AA39C9F9}"/>
              </a:ext>
            </a:extLst>
          </p:cNvPr>
          <p:cNvSpPr/>
          <p:nvPr/>
        </p:nvSpPr>
        <p:spPr>
          <a:xfrm>
            <a:off x="6067203" y="2794506"/>
            <a:ext cx="123190" cy="1033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Estrella: 5 puntas 36">
            <a:extLst>
              <a:ext uri="{FF2B5EF4-FFF2-40B4-BE49-F238E27FC236}">
                <a16:creationId xmlns:a16="http://schemas.microsoft.com/office/drawing/2014/main" id="{848471B4-8F06-48D6-993A-07EF22458474}"/>
              </a:ext>
            </a:extLst>
          </p:cNvPr>
          <p:cNvSpPr/>
          <p:nvPr/>
        </p:nvSpPr>
        <p:spPr>
          <a:xfrm>
            <a:off x="9233422" y="3038675"/>
            <a:ext cx="123190" cy="1033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Diagrama de flujo: conector fuera de página 37">
            <a:extLst>
              <a:ext uri="{FF2B5EF4-FFF2-40B4-BE49-F238E27FC236}">
                <a16:creationId xmlns:a16="http://schemas.microsoft.com/office/drawing/2014/main" id="{DE0D27C2-5D32-44CC-A628-B5F8FA99C855}"/>
              </a:ext>
            </a:extLst>
          </p:cNvPr>
          <p:cNvSpPr/>
          <p:nvPr/>
        </p:nvSpPr>
        <p:spPr>
          <a:xfrm rot="5400000" flipH="1">
            <a:off x="4161235" y="6016301"/>
            <a:ext cx="238432" cy="237838"/>
          </a:xfrm>
          <a:prstGeom prst="flowChartOffpageConnector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dirty="0"/>
              <a:t>c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1B53EC56-16A9-4CE9-AB83-17E20A9E3916}"/>
              </a:ext>
            </a:extLst>
          </p:cNvPr>
          <p:cNvSpPr txBox="1"/>
          <p:nvPr/>
        </p:nvSpPr>
        <p:spPr>
          <a:xfrm>
            <a:off x="5280495" y="5270142"/>
            <a:ext cx="66333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200" i="1" dirty="0"/>
              <a:t>Triatge</a:t>
            </a:r>
          </a:p>
        </p:txBody>
      </p:sp>
      <p:sp>
        <p:nvSpPr>
          <p:cNvPr id="40" name="Diagrama de flujo: unión de suma 39">
            <a:extLst>
              <a:ext uri="{FF2B5EF4-FFF2-40B4-BE49-F238E27FC236}">
                <a16:creationId xmlns:a16="http://schemas.microsoft.com/office/drawing/2014/main" id="{0B3D18B3-C836-4231-BE13-C4790EC6373F}"/>
              </a:ext>
            </a:extLst>
          </p:cNvPr>
          <p:cNvSpPr/>
          <p:nvPr/>
        </p:nvSpPr>
        <p:spPr>
          <a:xfrm>
            <a:off x="6256038" y="5335168"/>
            <a:ext cx="175362" cy="146945"/>
          </a:xfrm>
          <a:prstGeom prst="flowChartSummingJunction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1" name="Conector: angular 40">
            <a:extLst>
              <a:ext uri="{FF2B5EF4-FFF2-40B4-BE49-F238E27FC236}">
                <a16:creationId xmlns:a16="http://schemas.microsoft.com/office/drawing/2014/main" id="{1A623BDF-3783-44E1-8A67-13792C07CF03}"/>
              </a:ext>
            </a:extLst>
          </p:cNvPr>
          <p:cNvCxnSpPr>
            <a:cxnSpLocks/>
            <a:stCxn id="39" idx="3"/>
            <a:endCxn id="40" idx="2"/>
          </p:cNvCxnSpPr>
          <p:nvPr/>
        </p:nvCxnSpPr>
        <p:spPr>
          <a:xfrm flipV="1">
            <a:off x="5943827" y="5408641"/>
            <a:ext cx="312211" cy="1"/>
          </a:xfrm>
          <a:prstGeom prst="bentConnector3">
            <a:avLst>
              <a:gd name="adj1" fmla="val 50000"/>
            </a:avLst>
          </a:prstGeom>
          <a:ln w="31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: angular 41">
            <a:extLst>
              <a:ext uri="{FF2B5EF4-FFF2-40B4-BE49-F238E27FC236}">
                <a16:creationId xmlns:a16="http://schemas.microsoft.com/office/drawing/2014/main" id="{AA99FB2D-2485-4A44-A431-9088F1652C10}"/>
              </a:ext>
            </a:extLst>
          </p:cNvPr>
          <p:cNvCxnSpPr>
            <a:cxnSpLocks/>
            <a:stCxn id="39" idx="2"/>
            <a:endCxn id="26" idx="0"/>
          </p:cNvCxnSpPr>
          <p:nvPr/>
        </p:nvCxnSpPr>
        <p:spPr>
          <a:xfrm rot="16200000" flipH="1">
            <a:off x="5392506" y="5766795"/>
            <a:ext cx="445685" cy="637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375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F4E43BA-A9DA-41A4-B885-1D6588C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85198E8-6FFF-4C23-97D2-B01C883221CC}" type="datetime2">
              <a:rPr lang="ca-ES" smtClean="0"/>
              <a:t>dilluns, 11 març de 2019</a:t>
            </a:fld>
            <a:endParaRPr lang="ca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A33B32-AFA7-4130-92F2-C1680B56D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41FE-1E26-4942-B4D7-1D81C6F16BF5}" type="slidenum">
              <a:rPr lang="ca-ES" smtClean="0"/>
              <a:t>2</a:t>
            </a:fld>
            <a:endParaRPr lang="ca-ES" dirty="0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A0B9DEA1-AB40-4D0E-9F3B-3707D28A2E38}"/>
              </a:ext>
            </a:extLst>
          </p:cNvPr>
          <p:cNvSpPr txBox="1"/>
          <p:nvPr/>
        </p:nvSpPr>
        <p:spPr>
          <a:xfrm>
            <a:off x="5801951" y="519625"/>
            <a:ext cx="134699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600" dirty="0">
                <a:latin typeface="Arial Black" panose="020B0A04020102020204" pitchFamily="34" charset="0"/>
              </a:rPr>
              <a:t>Víctima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7E879FF5-174E-4332-BB05-29995F09A45B}"/>
              </a:ext>
            </a:extLst>
          </p:cNvPr>
          <p:cNvSpPr txBox="1"/>
          <p:nvPr/>
        </p:nvSpPr>
        <p:spPr>
          <a:xfrm>
            <a:off x="7584507" y="506197"/>
            <a:ext cx="1166977" cy="33855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600" dirty="0">
                <a:latin typeface="Arial Black" panose="020B0A04020102020204" pitchFamily="34" charset="0"/>
              </a:rPr>
              <a:t>Afectat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E4F24AA9-8C8F-4C8D-A3BA-D8D007E3AE96}"/>
              </a:ext>
            </a:extLst>
          </p:cNvPr>
          <p:cNvSpPr txBox="1"/>
          <p:nvPr/>
        </p:nvSpPr>
        <p:spPr>
          <a:xfrm>
            <a:off x="9187044" y="505538"/>
            <a:ext cx="1539057" cy="33855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600" dirty="0">
                <a:latin typeface="Arial Black" panose="020B0A04020102020204" pitchFamily="34" charset="0"/>
              </a:rPr>
              <a:t>Ciutadania</a:t>
            </a:r>
          </a:p>
        </p:txBody>
      </p:sp>
      <p:sp>
        <p:nvSpPr>
          <p:cNvPr id="54" name="Rectángulo 4">
            <a:extLst>
              <a:ext uri="{FF2B5EF4-FFF2-40B4-BE49-F238E27FC236}">
                <a16:creationId xmlns:a16="http://schemas.microsoft.com/office/drawing/2014/main" id="{7A9BBD81-45C0-4B03-B880-3492A7476998}"/>
              </a:ext>
            </a:extLst>
          </p:cNvPr>
          <p:cNvSpPr/>
          <p:nvPr/>
        </p:nvSpPr>
        <p:spPr>
          <a:xfrm>
            <a:off x="754832" y="55026"/>
            <a:ext cx="1143716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0000"/>
                </a:solidFill>
              </a:rPr>
              <a:t>El 17ago17 a Barcelona </a:t>
            </a:r>
            <a:r>
              <a:rPr lang="es-ES" sz="2400" b="1" dirty="0" err="1">
                <a:solidFill>
                  <a:srgbClr val="000000"/>
                </a:solidFill>
              </a:rPr>
              <a:t>ens</a:t>
            </a:r>
            <a:r>
              <a:rPr lang="es-ES" sz="2400" b="1" dirty="0">
                <a:solidFill>
                  <a:srgbClr val="000000"/>
                </a:solidFill>
              </a:rPr>
              <a:t> va </a:t>
            </a:r>
            <a:r>
              <a:rPr lang="es-ES" sz="2400" b="1" dirty="0" err="1">
                <a:solidFill>
                  <a:srgbClr val="000000"/>
                </a:solidFill>
              </a:rPr>
              <a:t>ensenyar</a:t>
            </a:r>
            <a:r>
              <a:rPr lang="es-ES" sz="2400" b="1" dirty="0">
                <a:solidFill>
                  <a:srgbClr val="000000"/>
                </a:solidFill>
              </a:rPr>
              <a:t> que el </a:t>
            </a:r>
            <a:r>
              <a:rPr lang="es-ES" sz="2400" b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subjecte</a:t>
            </a:r>
            <a:r>
              <a:rPr lang="es-ES" sz="2400" b="1" dirty="0">
                <a:solidFill>
                  <a:srgbClr val="000000"/>
                </a:solidFill>
              </a:rPr>
              <a:t> de </a:t>
            </a:r>
            <a:r>
              <a:rPr lang="es-ES" sz="2400" b="1" dirty="0" err="1">
                <a:solidFill>
                  <a:srgbClr val="000000"/>
                </a:solidFill>
              </a:rPr>
              <a:t>l’actuació</a:t>
            </a:r>
            <a:r>
              <a:rPr lang="es-ES" sz="2400" b="1" dirty="0">
                <a:solidFill>
                  <a:srgbClr val="000000"/>
                </a:solidFill>
              </a:rPr>
              <a:t> </a:t>
            </a:r>
            <a:r>
              <a:rPr lang="es-ES" sz="2400" b="1" dirty="0" err="1">
                <a:solidFill>
                  <a:srgbClr val="000000"/>
                </a:solidFill>
              </a:rPr>
              <a:t>sanitària</a:t>
            </a:r>
            <a:r>
              <a:rPr lang="es-ES" sz="2400" b="1" dirty="0">
                <a:solidFill>
                  <a:srgbClr val="000000"/>
                </a:solidFill>
              </a:rPr>
              <a:t> </a:t>
            </a:r>
            <a:r>
              <a:rPr lang="es-ES" sz="2400" b="1" dirty="0" err="1">
                <a:solidFill>
                  <a:srgbClr val="000000"/>
                </a:solidFill>
              </a:rPr>
              <a:t>davant</a:t>
            </a:r>
            <a:r>
              <a:rPr lang="es-ES" sz="2400" b="1" dirty="0">
                <a:solidFill>
                  <a:srgbClr val="000000"/>
                </a:solidFill>
              </a:rPr>
              <a:t> </a:t>
            </a:r>
            <a:r>
              <a:rPr lang="es-ES" sz="2400" b="1" dirty="0" err="1">
                <a:solidFill>
                  <a:srgbClr val="000000"/>
                </a:solidFill>
              </a:rPr>
              <a:t>d’un</a:t>
            </a:r>
            <a:r>
              <a:rPr lang="es-ES" sz="2400" b="1" dirty="0">
                <a:solidFill>
                  <a:srgbClr val="000000"/>
                </a:solidFill>
              </a:rPr>
              <a:t> IMA </a:t>
            </a:r>
            <a:r>
              <a:rPr lang="es-ES" sz="2400" b="1" dirty="0" err="1">
                <a:solidFill>
                  <a:srgbClr val="000000"/>
                </a:solidFill>
              </a:rPr>
              <a:t>havia</a:t>
            </a:r>
            <a:r>
              <a:rPr lang="es-ES" sz="2400" b="1" dirty="0">
                <a:solidFill>
                  <a:srgbClr val="000000"/>
                </a:solidFill>
              </a:rPr>
              <a:t> </a:t>
            </a:r>
            <a:r>
              <a:rPr lang="es-ES" sz="2400" b="1" dirty="0" err="1">
                <a:solidFill>
                  <a:srgbClr val="000000"/>
                </a:solidFill>
              </a:rPr>
              <a:t>evolucionat</a:t>
            </a:r>
            <a:r>
              <a:rPr lang="es-ES" sz="2400" b="1" dirty="0">
                <a:solidFill>
                  <a:srgbClr val="000000"/>
                </a:solidFill>
              </a:rPr>
              <a:t>.</a:t>
            </a:r>
            <a:endParaRPr lang="ca-ES" sz="24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83C36B-D358-4EEF-98B7-C468C684EE13}"/>
              </a:ext>
            </a:extLst>
          </p:cNvPr>
          <p:cNvSpPr txBox="1"/>
          <p:nvPr/>
        </p:nvSpPr>
        <p:spPr>
          <a:xfrm>
            <a:off x="5386169" y="519625"/>
            <a:ext cx="415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00" dirty="0"/>
              <a:t>De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01C63BC3-226A-4D88-A002-E7606C701A04}"/>
              </a:ext>
            </a:extLst>
          </p:cNvPr>
          <p:cNvSpPr txBox="1"/>
          <p:nvPr/>
        </p:nvSpPr>
        <p:spPr>
          <a:xfrm>
            <a:off x="7176327" y="518928"/>
            <a:ext cx="415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00" dirty="0"/>
              <a:t>a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4099AE92-F0B8-4C3C-A241-873446ACC1F5}"/>
              </a:ext>
            </a:extLst>
          </p:cNvPr>
          <p:cNvSpPr txBox="1"/>
          <p:nvPr/>
        </p:nvSpPr>
        <p:spPr>
          <a:xfrm>
            <a:off x="8781953" y="518882"/>
            <a:ext cx="41578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600" dirty="0"/>
              <a:t>i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3127A3-6E58-47C5-B2A7-4B98B6D71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886"/>
            <a:ext cx="754832" cy="637276"/>
          </a:xfrm>
          <a:prstGeom prst="rect">
            <a:avLst/>
          </a:prstGeom>
        </p:spPr>
      </p:pic>
      <p:sp>
        <p:nvSpPr>
          <p:cNvPr id="47" name="QuadreDeText 3">
            <a:extLst>
              <a:ext uri="{FF2B5EF4-FFF2-40B4-BE49-F238E27FC236}">
                <a16:creationId xmlns:a16="http://schemas.microsoft.com/office/drawing/2014/main" id="{90220F91-080E-413E-8F2A-ADB45CB53617}"/>
              </a:ext>
            </a:extLst>
          </p:cNvPr>
          <p:cNvSpPr txBox="1"/>
          <p:nvPr/>
        </p:nvSpPr>
        <p:spPr>
          <a:xfrm>
            <a:off x="1105988" y="1860410"/>
            <a:ext cx="4950823" cy="1077218"/>
          </a:xfrm>
          <a:prstGeom prst="rect">
            <a:avLst/>
          </a:prstGeom>
          <a:noFill/>
          <a:ln w="31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dirty="0"/>
              <a:t>Una crisi, un IMA, impacta majoritàriament sobre persones sanes: </a:t>
            </a:r>
            <a:r>
              <a:rPr lang="ca-ES" sz="2800" b="1" dirty="0"/>
              <a:t>afectats</a:t>
            </a:r>
            <a:r>
              <a:rPr lang="ca-ES" dirty="0"/>
              <a:t> físics i/o, en major quantia, psicològics. </a:t>
            </a:r>
          </a:p>
        </p:txBody>
      </p:sp>
      <p:sp>
        <p:nvSpPr>
          <p:cNvPr id="48" name="QuadreDeText 4">
            <a:extLst>
              <a:ext uri="{FF2B5EF4-FFF2-40B4-BE49-F238E27FC236}">
                <a16:creationId xmlns:a16="http://schemas.microsoft.com/office/drawing/2014/main" id="{51FE32CC-C099-4507-97B4-BB87F9DFC8D2}"/>
              </a:ext>
            </a:extLst>
          </p:cNvPr>
          <p:cNvSpPr txBox="1"/>
          <p:nvPr/>
        </p:nvSpPr>
        <p:spPr>
          <a:xfrm>
            <a:off x="1105987" y="3918250"/>
            <a:ext cx="4950823" cy="646331"/>
          </a:xfrm>
          <a:prstGeom prst="rect">
            <a:avLst/>
          </a:prstGeom>
          <a:noFill/>
          <a:ln w="31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dirty="0"/>
              <a:t>Un afectat pot ser </a:t>
            </a:r>
            <a:r>
              <a:rPr lang="ca-ES" u="sng" dirty="0"/>
              <a:t>directe</a:t>
            </a:r>
            <a:r>
              <a:rPr lang="ca-ES" dirty="0"/>
              <a:t> i, pel que fa a la vesant psicològica </a:t>
            </a:r>
            <a:r>
              <a:rPr lang="ca-ES" u="sng" dirty="0"/>
              <a:t>indirecte o secundari</a:t>
            </a:r>
            <a:r>
              <a:rPr lang="ca-ES" dirty="0"/>
              <a:t>.</a:t>
            </a:r>
          </a:p>
        </p:txBody>
      </p:sp>
      <p:sp>
        <p:nvSpPr>
          <p:cNvPr id="55" name="QuadreDeText 4">
            <a:extLst>
              <a:ext uri="{FF2B5EF4-FFF2-40B4-BE49-F238E27FC236}">
                <a16:creationId xmlns:a16="http://schemas.microsoft.com/office/drawing/2014/main" id="{0E8B4301-7E98-4544-9B23-6577D3827A48}"/>
              </a:ext>
            </a:extLst>
          </p:cNvPr>
          <p:cNvSpPr txBox="1"/>
          <p:nvPr/>
        </p:nvSpPr>
        <p:spPr>
          <a:xfrm>
            <a:off x="6219594" y="3223201"/>
            <a:ext cx="4950823" cy="369332"/>
          </a:xfrm>
          <a:prstGeom prst="rect">
            <a:avLst/>
          </a:prstGeom>
          <a:noFill/>
          <a:ln w="3175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dirty="0"/>
              <a:t>Una categoria especial d’afectat es la d’</a:t>
            </a:r>
            <a:r>
              <a:rPr lang="ca-ES" u="sng" dirty="0"/>
              <a:t>intervinent</a:t>
            </a:r>
            <a:r>
              <a:rPr lang="ca-ES" dirty="0"/>
              <a:t>.</a:t>
            </a:r>
          </a:p>
        </p:txBody>
      </p:sp>
      <p:sp>
        <p:nvSpPr>
          <p:cNvPr id="57" name="QuadreDeText 9">
            <a:extLst>
              <a:ext uri="{FF2B5EF4-FFF2-40B4-BE49-F238E27FC236}">
                <a16:creationId xmlns:a16="http://schemas.microsoft.com/office/drawing/2014/main" id="{5DF6FBF7-5A1D-474F-A04A-A58DD987E782}"/>
              </a:ext>
            </a:extLst>
          </p:cNvPr>
          <p:cNvSpPr txBox="1"/>
          <p:nvPr/>
        </p:nvSpPr>
        <p:spPr>
          <a:xfrm>
            <a:off x="6219594" y="1858049"/>
            <a:ext cx="4950823" cy="1200329"/>
          </a:xfrm>
          <a:prstGeom prst="rect">
            <a:avLst/>
          </a:prstGeom>
          <a:noFill/>
          <a:ln w="3175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 algn="just"/>
            <a:r>
              <a:rPr lang="ca-ES" dirty="0"/>
              <a:t>Una </a:t>
            </a:r>
            <a:r>
              <a:rPr lang="ca-ES" b="1" dirty="0"/>
              <a:t>víctima</a:t>
            </a:r>
            <a:r>
              <a:rPr lang="ca-ES" dirty="0"/>
              <a:t> és aquell afectat que compleix determinades condicions legals.</a:t>
            </a:r>
          </a:p>
          <a:p>
            <a:pPr marL="0" lvl="1" algn="just"/>
            <a:r>
              <a:rPr lang="ca-ES" dirty="0"/>
              <a:t>La condició d’afectat incorpora la de víctima. No al inrevés.</a:t>
            </a:r>
          </a:p>
        </p:txBody>
      </p:sp>
      <p:sp>
        <p:nvSpPr>
          <p:cNvPr id="58" name="QuadreDeText 10">
            <a:extLst>
              <a:ext uri="{FF2B5EF4-FFF2-40B4-BE49-F238E27FC236}">
                <a16:creationId xmlns:a16="http://schemas.microsoft.com/office/drawing/2014/main" id="{A0E7B2FF-F59E-43D1-A2FA-A19F4C351B8F}"/>
              </a:ext>
            </a:extLst>
          </p:cNvPr>
          <p:cNvSpPr txBox="1"/>
          <p:nvPr/>
        </p:nvSpPr>
        <p:spPr>
          <a:xfrm>
            <a:off x="1105988" y="3087070"/>
            <a:ext cx="4950823" cy="646331"/>
          </a:xfrm>
          <a:prstGeom prst="rect">
            <a:avLst/>
          </a:prstGeom>
          <a:noFill/>
          <a:ln w="31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dirty="0"/>
              <a:t>La condició d’afectat prové del fet de ser ates sanitàriament.</a:t>
            </a:r>
          </a:p>
        </p:txBody>
      </p:sp>
      <p:sp>
        <p:nvSpPr>
          <p:cNvPr id="61" name="QuadreDeText 4">
            <a:extLst>
              <a:ext uri="{FF2B5EF4-FFF2-40B4-BE49-F238E27FC236}">
                <a16:creationId xmlns:a16="http://schemas.microsoft.com/office/drawing/2014/main" id="{B0E177E4-76FC-4392-8C67-B2A96DBE6B8F}"/>
              </a:ext>
            </a:extLst>
          </p:cNvPr>
          <p:cNvSpPr txBox="1"/>
          <p:nvPr/>
        </p:nvSpPr>
        <p:spPr>
          <a:xfrm>
            <a:off x="1132147" y="4733271"/>
            <a:ext cx="4950823" cy="64633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dirty="0"/>
              <a:t>Poden no ser-ne conscients. </a:t>
            </a:r>
            <a:r>
              <a:rPr lang="ca-ES" b="1" dirty="0"/>
              <a:t>Inconsciència d’afectació.</a:t>
            </a:r>
          </a:p>
        </p:txBody>
      </p:sp>
    </p:spTree>
    <p:extLst>
      <p:ext uri="{BB962C8B-B14F-4D97-AF65-F5344CB8AC3E}">
        <p14:creationId xmlns:p14="http://schemas.microsoft.com/office/powerpoint/2010/main" val="2490728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AC4E4F-8123-4078-9A3F-07C28CA50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BA6A-3369-482F-B88B-6FE665D64CE7}" type="datetime2">
              <a:rPr lang="ca-ES" smtClean="0"/>
              <a:t>dilluns, 11 març de 2019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CA13076-B536-4D6A-915B-093CAFF1C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Model BCN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8A777CE-B6AE-498B-A12D-9B5B33C55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41FE-1E26-4942-B4D7-1D81C6F16BF5}" type="slidenum">
              <a:rPr lang="ca-ES" smtClean="0"/>
              <a:t>20</a:t>
            </a:fld>
            <a:endParaRPr lang="ca-ES"/>
          </a:p>
        </p:txBody>
      </p:sp>
      <p:sp>
        <p:nvSpPr>
          <p:cNvPr id="11" name="Rectángulo 30">
            <a:extLst>
              <a:ext uri="{FF2B5EF4-FFF2-40B4-BE49-F238E27FC236}">
                <a16:creationId xmlns:a16="http://schemas.microsoft.com/office/drawing/2014/main" id="{C8261F81-3E1F-404F-8C9A-47BB0F7E5D9A}"/>
              </a:ext>
            </a:extLst>
          </p:cNvPr>
          <p:cNvSpPr/>
          <p:nvPr/>
        </p:nvSpPr>
        <p:spPr>
          <a:xfrm>
            <a:off x="251873" y="190118"/>
            <a:ext cx="3915854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000000"/>
                </a:solidFill>
              </a:rPr>
              <a:t>Registre IMA i </a:t>
            </a:r>
            <a:r>
              <a:rPr lang="es-ES" sz="2800" b="1" dirty="0" err="1">
                <a:solidFill>
                  <a:srgbClr val="000000"/>
                </a:solidFill>
              </a:rPr>
              <a:t>postIMA</a:t>
            </a:r>
            <a:endParaRPr lang="ca-ES" sz="2800" b="1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30302B5D-BB39-4BDE-9BA2-22A37AF7A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797" y="1584131"/>
            <a:ext cx="6810375" cy="188595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5D02948-850F-47B0-BED7-5702E22E0BF3}"/>
              </a:ext>
            </a:extLst>
          </p:cNvPr>
          <p:cNvSpPr txBox="1"/>
          <p:nvPr/>
        </p:nvSpPr>
        <p:spPr>
          <a:xfrm>
            <a:off x="532912" y="1818504"/>
            <a:ext cx="131618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Hospitals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806FBB6-8A5A-433C-8064-8E680FB1BE85}"/>
              </a:ext>
            </a:extLst>
          </p:cNvPr>
          <p:cNvSpPr txBox="1"/>
          <p:nvPr/>
        </p:nvSpPr>
        <p:spPr>
          <a:xfrm>
            <a:off x="532912" y="2707565"/>
            <a:ext cx="131618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b="1" dirty="0" err="1"/>
              <a:t>CUAPs</a:t>
            </a:r>
            <a:endParaRPr lang="ca-ES" b="1" dirty="0"/>
          </a:p>
        </p:txBody>
      </p:sp>
      <p:cxnSp>
        <p:nvCxnSpPr>
          <p:cNvPr id="7" name="Conector: angular 6">
            <a:extLst>
              <a:ext uri="{FF2B5EF4-FFF2-40B4-BE49-F238E27FC236}">
                <a16:creationId xmlns:a16="http://schemas.microsoft.com/office/drawing/2014/main" id="{3AA53B13-2EF5-4977-9387-CF393DC650A3}"/>
              </a:ext>
            </a:extLst>
          </p:cNvPr>
          <p:cNvCxnSpPr>
            <a:stCxn id="5" idx="3"/>
            <a:endCxn id="18" idx="1"/>
          </p:cNvCxnSpPr>
          <p:nvPr/>
        </p:nvCxnSpPr>
        <p:spPr>
          <a:xfrm>
            <a:off x="1849094" y="2003170"/>
            <a:ext cx="224703" cy="523936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: angular 16">
            <a:extLst>
              <a:ext uri="{FF2B5EF4-FFF2-40B4-BE49-F238E27FC236}">
                <a16:creationId xmlns:a16="http://schemas.microsoft.com/office/drawing/2014/main" id="{7AC4AD8A-C883-4961-A78B-C570AFE00BB9}"/>
              </a:ext>
            </a:extLst>
          </p:cNvPr>
          <p:cNvCxnSpPr>
            <a:cxnSpLocks/>
            <a:stCxn id="14" idx="3"/>
            <a:endCxn id="18" idx="1"/>
          </p:cNvCxnSpPr>
          <p:nvPr/>
        </p:nvCxnSpPr>
        <p:spPr>
          <a:xfrm flipV="1">
            <a:off x="1849094" y="2527106"/>
            <a:ext cx="224703" cy="365125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1">
            <a:extLst>
              <a:ext uri="{FF2B5EF4-FFF2-40B4-BE49-F238E27FC236}">
                <a16:creationId xmlns:a16="http://schemas.microsoft.com/office/drawing/2014/main" id="{2657DF90-18AC-43D8-9C15-3DEB8F70B2E7}"/>
              </a:ext>
            </a:extLst>
          </p:cNvPr>
          <p:cNvSpPr txBox="1"/>
          <p:nvPr/>
        </p:nvSpPr>
        <p:spPr>
          <a:xfrm>
            <a:off x="5478985" y="4340874"/>
            <a:ext cx="6443384" cy="2123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ES" sz="1200" dirty="0"/>
              <a:t>Per que, en </a:t>
            </a:r>
            <a:r>
              <a:rPr lang="es-ES" sz="1200" dirty="0" err="1"/>
              <a:t>aquestes</a:t>
            </a:r>
            <a:r>
              <a:rPr lang="es-ES" sz="1200" dirty="0"/>
              <a:t> </a:t>
            </a:r>
            <a:r>
              <a:rPr lang="es-ES" sz="1200" dirty="0" err="1"/>
              <a:t>situacions</a:t>
            </a:r>
            <a:r>
              <a:rPr lang="es-ES" sz="1200" dirty="0"/>
              <a:t>, cal</a:t>
            </a:r>
          </a:p>
          <a:p>
            <a:pPr marL="179388" indent="-179388" eaLnBrk="1" hangingPunct="1">
              <a:buFont typeface="Arial" panose="020B0604020202020204" pitchFamily="34" charset="0"/>
              <a:buChar char="•"/>
              <a:defRPr/>
            </a:pPr>
            <a:r>
              <a:rPr lang="es-ES" sz="1200" dirty="0" err="1"/>
              <a:t>immediatesa</a:t>
            </a:r>
            <a:r>
              <a:rPr lang="es-ES" sz="1200" dirty="0"/>
              <a:t> en les </a:t>
            </a:r>
            <a:r>
              <a:rPr lang="es-ES" sz="1200" dirty="0" err="1"/>
              <a:t>decisions</a:t>
            </a:r>
            <a:r>
              <a:rPr lang="es-ES" sz="1200" dirty="0"/>
              <a:t> i, per </a:t>
            </a:r>
            <a:r>
              <a:rPr lang="es-ES" sz="1200" dirty="0" err="1"/>
              <a:t>tant</a:t>
            </a:r>
            <a:r>
              <a:rPr lang="es-ES" sz="1200" dirty="0"/>
              <a:t>, en la </a:t>
            </a:r>
            <a:r>
              <a:rPr lang="es-ES" sz="1200" dirty="0" err="1"/>
              <a:t>informació</a:t>
            </a:r>
            <a:endParaRPr lang="es-ES" sz="1200" dirty="0"/>
          </a:p>
          <a:p>
            <a:pPr marL="449263" lvl="2" indent="7938">
              <a:buFont typeface="Arial" panose="020B0604020202020204" pitchFamily="34" charset="0"/>
              <a:buChar char="•"/>
              <a:defRPr/>
            </a:pPr>
            <a:r>
              <a:rPr lang="es-ES" sz="1200" dirty="0"/>
              <a:t> </a:t>
            </a:r>
            <a:r>
              <a:rPr lang="es-ES" sz="1200" dirty="0" err="1"/>
              <a:t>quasi</a:t>
            </a:r>
            <a:r>
              <a:rPr lang="es-ES" sz="1200" dirty="0"/>
              <a:t> </a:t>
            </a:r>
            <a:r>
              <a:rPr lang="es-ES" sz="1200" dirty="0" err="1"/>
              <a:t>instantaneïtat</a:t>
            </a:r>
            <a:r>
              <a:rPr lang="es-ES" sz="1200" dirty="0"/>
              <a:t> en </a:t>
            </a:r>
            <a:r>
              <a:rPr lang="es-ES" sz="1200" dirty="0" err="1"/>
              <a:t>els</a:t>
            </a:r>
            <a:r>
              <a:rPr lang="es-ES" sz="1200" dirty="0"/>
              <a:t> </a:t>
            </a:r>
            <a:r>
              <a:rPr lang="es-ES" sz="1200" dirty="0" err="1"/>
              <a:t>primers</a:t>
            </a:r>
            <a:r>
              <a:rPr lang="es-ES" sz="1200" dirty="0"/>
              <a:t> </a:t>
            </a:r>
            <a:r>
              <a:rPr lang="es-ES" sz="1200" dirty="0" err="1"/>
              <a:t>moments</a:t>
            </a:r>
            <a:endParaRPr lang="es-ES" sz="1200" dirty="0"/>
          </a:p>
          <a:p>
            <a:pPr marL="449263" lvl="2" indent="7938">
              <a:buFont typeface="Arial" panose="020B0604020202020204" pitchFamily="34" charset="0"/>
              <a:buChar char="•"/>
              <a:defRPr/>
            </a:pPr>
            <a:r>
              <a:rPr lang="es-ES" sz="1200" dirty="0"/>
              <a:t> no </a:t>
            </a:r>
            <a:r>
              <a:rPr lang="es-ES" sz="1200" dirty="0" err="1"/>
              <a:t>podem</a:t>
            </a:r>
            <a:r>
              <a:rPr lang="es-ES" sz="1200" dirty="0"/>
              <a:t> esperar a </a:t>
            </a:r>
            <a:r>
              <a:rPr lang="es-ES" sz="1200" dirty="0" err="1"/>
              <a:t>l’alta</a:t>
            </a:r>
            <a:r>
              <a:rPr lang="es-ES" sz="1200" dirty="0"/>
              <a:t> </a:t>
            </a:r>
            <a:r>
              <a:rPr lang="es-ES" sz="1200" dirty="0" err="1"/>
              <a:t>dels</a:t>
            </a:r>
            <a:r>
              <a:rPr lang="es-ES" sz="1200" dirty="0"/>
              <a:t> centres</a:t>
            </a:r>
          </a:p>
          <a:p>
            <a:pPr marL="179388" indent="-179388" eaLnBrk="1" hangingPunct="1">
              <a:buFont typeface="Arial" panose="020B0604020202020204" pitchFamily="34" charset="0"/>
              <a:buChar char="•"/>
              <a:defRPr/>
            </a:pPr>
            <a:r>
              <a:rPr lang="es-ES" sz="1200" dirty="0" err="1"/>
              <a:t>dades</a:t>
            </a:r>
            <a:r>
              <a:rPr lang="es-ES" sz="1200" dirty="0"/>
              <a:t> </a:t>
            </a:r>
            <a:r>
              <a:rPr lang="es-ES" sz="1200" dirty="0" err="1"/>
              <a:t>homogènies</a:t>
            </a:r>
            <a:r>
              <a:rPr lang="es-ES" sz="1200" dirty="0"/>
              <a:t> </a:t>
            </a:r>
            <a:r>
              <a:rPr lang="es-ES" sz="1200" dirty="0" err="1"/>
              <a:t>procedents</a:t>
            </a:r>
            <a:r>
              <a:rPr lang="es-ES" sz="1200" dirty="0"/>
              <a:t> de Centres, </a:t>
            </a:r>
            <a:r>
              <a:rPr lang="es-ES" sz="1200" dirty="0" err="1"/>
              <a:t>llocs</a:t>
            </a:r>
            <a:r>
              <a:rPr lang="es-ES" sz="1200" dirty="0"/>
              <a:t> i </a:t>
            </a:r>
            <a:r>
              <a:rPr lang="es-ES" sz="1200" dirty="0" err="1"/>
              <a:t>moments</a:t>
            </a:r>
            <a:r>
              <a:rPr lang="es-ES" sz="1200" dirty="0"/>
              <a:t> diversos</a:t>
            </a:r>
          </a:p>
          <a:p>
            <a:pPr marL="636588" lvl="1" indent="-179388">
              <a:buFont typeface="Arial" panose="020B0604020202020204" pitchFamily="34" charset="0"/>
              <a:buChar char="•"/>
              <a:defRPr/>
            </a:pPr>
            <a:r>
              <a:rPr lang="es-ES" sz="1200" dirty="0" err="1"/>
              <a:t>minimitzar</a:t>
            </a:r>
            <a:r>
              <a:rPr lang="es-ES" sz="1200" dirty="0"/>
              <a:t> </a:t>
            </a:r>
            <a:r>
              <a:rPr lang="es-ES" sz="1200" dirty="0" err="1"/>
              <a:t>errades</a:t>
            </a:r>
            <a:r>
              <a:rPr lang="es-ES" sz="1200" dirty="0"/>
              <a:t> i </a:t>
            </a:r>
            <a:r>
              <a:rPr lang="es-ES" sz="1200" dirty="0" err="1"/>
              <a:t>contradiccions</a:t>
            </a:r>
            <a:r>
              <a:rPr lang="es-ES" sz="1200" dirty="0"/>
              <a:t> en </a:t>
            </a:r>
            <a:r>
              <a:rPr lang="es-ES" sz="1200" dirty="0" err="1"/>
              <a:t>moments</a:t>
            </a:r>
            <a:r>
              <a:rPr lang="es-ES" sz="1200" dirty="0"/>
              <a:t> </a:t>
            </a:r>
            <a:r>
              <a:rPr lang="es-ES" sz="1200" dirty="0" err="1"/>
              <a:t>especialment</a:t>
            </a:r>
            <a:r>
              <a:rPr lang="es-ES" sz="1200" dirty="0"/>
              <a:t> sensibles</a:t>
            </a:r>
          </a:p>
          <a:p>
            <a:pPr marL="179388" indent="-179388" eaLnBrk="1" hangingPunct="1">
              <a:buFont typeface="Arial" panose="020B0604020202020204" pitchFamily="34" charset="0"/>
              <a:buChar char="•"/>
              <a:defRPr/>
            </a:pPr>
            <a:r>
              <a:rPr lang="es-ES" sz="1200" dirty="0"/>
              <a:t>poder gestionar </a:t>
            </a:r>
            <a:r>
              <a:rPr lang="es-ES" sz="1200" dirty="0" err="1"/>
              <a:t>globalment</a:t>
            </a:r>
            <a:r>
              <a:rPr lang="es-ES" sz="1200" dirty="0"/>
              <a:t> el </a:t>
            </a:r>
            <a:r>
              <a:rPr lang="es-ES" sz="1200" dirty="0" err="1"/>
              <a:t>incident</a:t>
            </a:r>
            <a:r>
              <a:rPr lang="es-ES" sz="1200" dirty="0"/>
              <a:t> </a:t>
            </a:r>
            <a:r>
              <a:rPr lang="es-ES" sz="1200" dirty="0" err="1"/>
              <a:t>amb</a:t>
            </a:r>
            <a:r>
              <a:rPr lang="es-ES" sz="1200" dirty="0"/>
              <a:t> una única </a:t>
            </a:r>
            <a:r>
              <a:rPr lang="es-ES" sz="1200" dirty="0" err="1"/>
              <a:t>font</a:t>
            </a:r>
            <a:r>
              <a:rPr lang="es-ES" sz="1200" dirty="0"/>
              <a:t> de </a:t>
            </a:r>
            <a:r>
              <a:rPr lang="es-ES" sz="1200" dirty="0" err="1"/>
              <a:t>dades</a:t>
            </a:r>
            <a:endParaRPr lang="es-ES" sz="1200" dirty="0"/>
          </a:p>
          <a:p>
            <a:pPr marL="179388" indent="-179388" eaLnBrk="1" hangingPunct="1">
              <a:buFont typeface="Arial" panose="020B0604020202020204" pitchFamily="34" charset="0"/>
              <a:buChar char="•"/>
              <a:defRPr/>
            </a:pPr>
            <a:r>
              <a:rPr lang="es-ES" sz="1200" dirty="0" err="1"/>
              <a:t>continuïtat</a:t>
            </a:r>
            <a:r>
              <a:rPr lang="es-ES" sz="1200" dirty="0"/>
              <a:t> informacional: </a:t>
            </a:r>
            <a:r>
              <a:rPr lang="es-ES" sz="1200" dirty="0" err="1"/>
              <a:t>durant</a:t>
            </a:r>
            <a:r>
              <a:rPr lang="es-ES" sz="1200" dirty="0"/>
              <a:t> el IMA: SEM i </a:t>
            </a:r>
            <a:r>
              <a:rPr lang="es-ES" sz="1200" dirty="0" err="1"/>
              <a:t>desprès</a:t>
            </a:r>
            <a:r>
              <a:rPr lang="es-ES" sz="1200" dirty="0"/>
              <a:t>: transferencia, </a:t>
            </a:r>
            <a:r>
              <a:rPr lang="es-ES" sz="1200" dirty="0" err="1"/>
              <a:t>trasllat</a:t>
            </a:r>
            <a:r>
              <a:rPr lang="es-ES" sz="1200" dirty="0"/>
              <a:t>, </a:t>
            </a:r>
            <a:r>
              <a:rPr lang="es-ES" sz="1200" dirty="0" err="1"/>
              <a:t>derivació</a:t>
            </a:r>
            <a:r>
              <a:rPr lang="es-ES" sz="1200" dirty="0"/>
              <a:t>…</a:t>
            </a:r>
          </a:p>
          <a:p>
            <a:pPr marL="179388" indent="-179388" eaLnBrk="1" hangingPunct="1">
              <a:buFont typeface="Arial" panose="020B0604020202020204" pitchFamily="34" charset="0"/>
              <a:buChar char="•"/>
              <a:defRPr/>
            </a:pPr>
            <a:r>
              <a:rPr lang="es-ES" sz="1200" dirty="0" err="1"/>
              <a:t>agilitat</a:t>
            </a:r>
            <a:r>
              <a:rPr lang="es-ES" sz="1200" dirty="0"/>
              <a:t> i </a:t>
            </a:r>
            <a:r>
              <a:rPr lang="es-ES" sz="1200" dirty="0" err="1"/>
              <a:t>facilitats</a:t>
            </a:r>
            <a:r>
              <a:rPr lang="es-ES" sz="1200" dirty="0"/>
              <a:t> per </a:t>
            </a:r>
            <a:r>
              <a:rPr lang="es-ES" sz="1200" dirty="0" err="1"/>
              <a:t>dur</a:t>
            </a:r>
            <a:r>
              <a:rPr lang="es-ES" sz="1200" dirty="0"/>
              <a:t> a </a:t>
            </a:r>
            <a:r>
              <a:rPr lang="es-ES" sz="1200" dirty="0" err="1"/>
              <a:t>terme</a:t>
            </a:r>
            <a:r>
              <a:rPr lang="es-ES" sz="1200" dirty="0"/>
              <a:t> </a:t>
            </a:r>
            <a:r>
              <a:rPr lang="es-ES" sz="1200" dirty="0" err="1"/>
              <a:t>actuacions</a:t>
            </a:r>
            <a:r>
              <a:rPr lang="es-ES" sz="1200" dirty="0"/>
              <a:t> </a:t>
            </a:r>
            <a:r>
              <a:rPr lang="es-ES" sz="1200" dirty="0" err="1"/>
              <a:t>complexes</a:t>
            </a:r>
            <a:r>
              <a:rPr lang="es-ES" sz="1200" dirty="0"/>
              <a:t>: </a:t>
            </a:r>
            <a:r>
              <a:rPr lang="es-ES" sz="1200" dirty="0" err="1"/>
              <a:t>localització</a:t>
            </a:r>
            <a:r>
              <a:rPr lang="es-ES" sz="1200" dirty="0"/>
              <a:t>, </a:t>
            </a:r>
            <a:r>
              <a:rPr lang="es-ES" sz="1200" dirty="0" err="1"/>
              <a:t>repatriació</a:t>
            </a:r>
            <a:r>
              <a:rPr lang="es-ES" sz="1200" dirty="0"/>
              <a:t>, </a:t>
            </a:r>
            <a:r>
              <a:rPr lang="es-ES" sz="1200" dirty="0" err="1"/>
              <a:t>reagrupament</a:t>
            </a:r>
            <a:r>
              <a:rPr lang="es-ES" sz="1200" dirty="0"/>
              <a:t>…</a:t>
            </a:r>
          </a:p>
          <a:p>
            <a:pPr marL="179388" indent="-179388" eaLnBrk="1" hangingPunct="1">
              <a:buFont typeface="Arial" panose="020B0604020202020204" pitchFamily="34" charset="0"/>
              <a:buChar char="•"/>
              <a:defRPr/>
            </a:pPr>
            <a:r>
              <a:rPr lang="es-ES" sz="1200" dirty="0" err="1"/>
              <a:t>reduir</a:t>
            </a:r>
            <a:r>
              <a:rPr lang="es-ES" sz="1200" dirty="0"/>
              <a:t> la </a:t>
            </a:r>
            <a:r>
              <a:rPr lang="es-ES" sz="1200" dirty="0" err="1"/>
              <a:t>pressió</a:t>
            </a:r>
            <a:r>
              <a:rPr lang="es-ES" sz="1200" dirty="0"/>
              <a:t> informativa sobre </a:t>
            </a:r>
            <a:r>
              <a:rPr lang="es-ES" sz="1200" dirty="0" err="1"/>
              <a:t>els</a:t>
            </a:r>
            <a:r>
              <a:rPr lang="es-ES" sz="1200" dirty="0"/>
              <a:t> </a:t>
            </a:r>
            <a:r>
              <a:rPr lang="es-ES" sz="1200" dirty="0" err="1"/>
              <a:t>Hospitals</a:t>
            </a:r>
            <a:r>
              <a:rPr lang="es-ES" sz="1200" dirty="0"/>
              <a:t> </a:t>
            </a:r>
            <a:r>
              <a:rPr lang="es-ES" sz="1200" dirty="0" err="1"/>
              <a:t>traslladant</a:t>
            </a:r>
            <a:r>
              <a:rPr lang="es-ES" sz="1200" dirty="0"/>
              <a:t>-la al </a:t>
            </a:r>
            <a:r>
              <a:rPr lang="es-ES" sz="1200" dirty="0" err="1"/>
              <a:t>Departament</a:t>
            </a:r>
            <a:r>
              <a:rPr lang="es-ES" sz="1200" dirty="0"/>
              <a:t> de </a:t>
            </a:r>
            <a:r>
              <a:rPr lang="es-ES" sz="1200" dirty="0" err="1"/>
              <a:t>Salut</a:t>
            </a:r>
            <a:endParaRPr lang="es-ES" sz="1200" dirty="0"/>
          </a:p>
          <a:p>
            <a:pPr marL="179388" indent="-179388" eaLnBrk="1" hangingPunct="1">
              <a:buFont typeface="Arial" panose="020B0604020202020204" pitchFamily="34" charset="0"/>
              <a:buChar char="•"/>
              <a:defRPr/>
            </a:pPr>
            <a:r>
              <a:rPr lang="es-ES" sz="1200" dirty="0" err="1"/>
              <a:t>transparència</a:t>
            </a:r>
            <a:r>
              <a:rPr lang="es-ES" sz="1200" dirty="0"/>
              <a:t> informativa </a:t>
            </a:r>
            <a:r>
              <a:rPr lang="es-ES" sz="1200" dirty="0" err="1"/>
              <a:t>però</a:t>
            </a:r>
            <a:r>
              <a:rPr lang="es-ES" sz="1200" dirty="0"/>
              <a:t>, a </a:t>
            </a:r>
            <a:r>
              <a:rPr lang="es-ES" sz="1200" dirty="0" err="1"/>
              <a:t>l’hora</a:t>
            </a:r>
            <a:r>
              <a:rPr lang="es-ES" sz="1200" dirty="0"/>
              <a:t>, </a:t>
            </a:r>
            <a:r>
              <a:rPr lang="es-ES" sz="1200" dirty="0" err="1"/>
              <a:t>seguretat</a:t>
            </a:r>
            <a:r>
              <a:rPr lang="es-ES" sz="1200" dirty="0"/>
              <a:t> en la </a:t>
            </a:r>
            <a:r>
              <a:rPr lang="es-ES" sz="1200" dirty="0" err="1"/>
              <a:t>gestió</a:t>
            </a:r>
            <a:r>
              <a:rPr lang="es-ES" sz="1200" dirty="0"/>
              <a:t> de les </a:t>
            </a:r>
            <a:r>
              <a:rPr lang="es-ES" sz="1200" dirty="0" err="1"/>
              <a:t>dades</a:t>
            </a:r>
            <a:endParaRPr lang="es-ES" sz="1200" dirty="0"/>
          </a:p>
        </p:txBody>
      </p:sp>
      <p:sp>
        <p:nvSpPr>
          <p:cNvPr id="21" name="CuadroTexto 11">
            <a:extLst>
              <a:ext uri="{FF2B5EF4-FFF2-40B4-BE49-F238E27FC236}">
                <a16:creationId xmlns:a16="http://schemas.microsoft.com/office/drawing/2014/main" id="{8347CA33-4283-4990-8FB3-1136A0CCA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8985" y="4063875"/>
            <a:ext cx="5283953" cy="276999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s-ES" altLang="es-ES" sz="1200" b="1" dirty="0"/>
              <a:t>Per </a:t>
            </a:r>
            <a:r>
              <a:rPr lang="es-ES" altLang="es-ES" sz="1200" b="1" dirty="0" err="1"/>
              <a:t>què</a:t>
            </a:r>
            <a:r>
              <a:rPr lang="es-ES" altLang="es-ES" sz="1200" b="1" dirty="0"/>
              <a:t> un registre </a:t>
            </a:r>
            <a:r>
              <a:rPr lang="es-ES" altLang="es-ES" sz="1200" b="1" dirty="0" err="1"/>
              <a:t>diferent</a:t>
            </a:r>
            <a:r>
              <a:rPr lang="es-ES" altLang="es-ES" sz="1200" b="1" dirty="0"/>
              <a:t> del Sistema </a:t>
            </a:r>
            <a:r>
              <a:rPr lang="es-ES" altLang="es-ES" sz="1200" b="1" dirty="0" err="1"/>
              <a:t>d’informació</a:t>
            </a:r>
            <a:r>
              <a:rPr lang="es-ES" altLang="es-ES" sz="1200" b="1" dirty="0"/>
              <a:t> </a:t>
            </a:r>
            <a:r>
              <a:rPr lang="es-ES" altLang="es-ES" sz="1200" b="1" dirty="0" err="1"/>
              <a:t>dels</a:t>
            </a:r>
            <a:r>
              <a:rPr lang="es-ES" altLang="es-ES" sz="1200" b="1" dirty="0"/>
              <a:t> Centres </a:t>
            </a:r>
            <a:r>
              <a:rPr lang="es-ES" altLang="es-ES" sz="1200" b="1" dirty="0" err="1"/>
              <a:t>sanitaris</a:t>
            </a:r>
            <a:endParaRPr lang="es-ES" altLang="es-ES" sz="1200" b="1" dirty="0"/>
          </a:p>
        </p:txBody>
      </p:sp>
      <p:sp>
        <p:nvSpPr>
          <p:cNvPr id="22" name="AutoShape 2" descr="Resultado de imagen de area integral salut">
            <a:extLst>
              <a:ext uri="{FF2B5EF4-FFF2-40B4-BE49-F238E27FC236}">
                <a16:creationId xmlns:a16="http://schemas.microsoft.com/office/drawing/2014/main" id="{7778A87A-67E0-47B4-AC06-67E4F8C4B0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530707" y="1382925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23" name="Picture 2" descr="Resultat d'imatges de consorci d'educació de barcelona">
            <a:extLst>
              <a:ext uri="{FF2B5EF4-FFF2-40B4-BE49-F238E27FC236}">
                <a16:creationId xmlns:a16="http://schemas.microsoft.com/office/drawing/2014/main" id="{883E3EE1-D1C0-4C56-B97C-EAB4538D0A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3" t="30904" r="63515" b="29695"/>
          <a:stretch/>
        </p:blipFill>
        <p:spPr bwMode="auto">
          <a:xfrm>
            <a:off x="9323254" y="2890112"/>
            <a:ext cx="584917" cy="48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Resultado de imagen de generalitat de catalunya logo">
            <a:extLst>
              <a:ext uri="{FF2B5EF4-FFF2-40B4-BE49-F238E27FC236}">
                <a16:creationId xmlns:a16="http://schemas.microsoft.com/office/drawing/2014/main" id="{76CA93A4-942E-4E2F-9C82-8FA30A038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176" y="1542070"/>
            <a:ext cx="452764" cy="51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F0147DB2-70D5-454C-BA7F-E3B01F08B0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57"/>
          <a:stretch/>
        </p:blipFill>
        <p:spPr bwMode="auto">
          <a:xfrm>
            <a:off x="9395497" y="2233102"/>
            <a:ext cx="586703" cy="57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5C49E379-B1BF-463F-B5D6-9703F8C3F7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6553" y="1557658"/>
            <a:ext cx="1457247" cy="474625"/>
          </a:xfrm>
          <a:prstGeom prst="rect">
            <a:avLst/>
          </a:prstGeom>
        </p:spPr>
      </p:pic>
      <p:cxnSp>
        <p:nvCxnSpPr>
          <p:cNvPr id="28" name="Conector: angular 27">
            <a:extLst>
              <a:ext uri="{FF2B5EF4-FFF2-40B4-BE49-F238E27FC236}">
                <a16:creationId xmlns:a16="http://schemas.microsoft.com/office/drawing/2014/main" id="{BE31DC1C-8A04-43F1-94E7-4406B817A752}"/>
              </a:ext>
            </a:extLst>
          </p:cNvPr>
          <p:cNvCxnSpPr>
            <a:cxnSpLocks/>
            <a:stCxn id="18" idx="3"/>
            <a:endCxn id="23" idx="1"/>
          </p:cNvCxnSpPr>
          <p:nvPr/>
        </p:nvCxnSpPr>
        <p:spPr>
          <a:xfrm>
            <a:off x="8884172" y="2527106"/>
            <a:ext cx="439082" cy="605330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angular 28">
            <a:extLst>
              <a:ext uri="{FF2B5EF4-FFF2-40B4-BE49-F238E27FC236}">
                <a16:creationId xmlns:a16="http://schemas.microsoft.com/office/drawing/2014/main" id="{E2364EAA-5A90-44F9-9009-E89AD87F5264}"/>
              </a:ext>
            </a:extLst>
          </p:cNvPr>
          <p:cNvCxnSpPr>
            <a:cxnSpLocks/>
            <a:stCxn id="25" idx="1"/>
            <a:endCxn id="18" idx="3"/>
          </p:cNvCxnSpPr>
          <p:nvPr/>
        </p:nvCxnSpPr>
        <p:spPr>
          <a:xfrm rot="10800000" flipV="1">
            <a:off x="8884173" y="2518484"/>
            <a:ext cx="511325" cy="862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: angular 29">
            <a:extLst>
              <a:ext uri="{FF2B5EF4-FFF2-40B4-BE49-F238E27FC236}">
                <a16:creationId xmlns:a16="http://schemas.microsoft.com/office/drawing/2014/main" id="{86234787-794B-460A-93B4-462F7609D323}"/>
              </a:ext>
            </a:extLst>
          </p:cNvPr>
          <p:cNvCxnSpPr>
            <a:cxnSpLocks/>
            <a:stCxn id="18" idx="3"/>
            <a:endCxn id="24" idx="1"/>
          </p:cNvCxnSpPr>
          <p:nvPr/>
        </p:nvCxnSpPr>
        <p:spPr>
          <a:xfrm flipV="1">
            <a:off x="8884172" y="1798494"/>
            <a:ext cx="440004" cy="728612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10ED8906-4782-4992-9AA5-CE191A45D061}"/>
              </a:ext>
            </a:extLst>
          </p:cNvPr>
          <p:cNvSpPr txBox="1"/>
          <p:nvPr/>
        </p:nvSpPr>
        <p:spPr>
          <a:xfrm>
            <a:off x="92908" y="1125982"/>
            <a:ext cx="216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b="1" i="1" dirty="0"/>
              <a:t>Alimentadors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E9D05D6-2296-4FE1-ABD2-7CB16AB27CB5}"/>
              </a:ext>
            </a:extLst>
          </p:cNvPr>
          <p:cNvSpPr txBox="1"/>
          <p:nvPr/>
        </p:nvSpPr>
        <p:spPr>
          <a:xfrm>
            <a:off x="9047251" y="902523"/>
            <a:ext cx="216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b="1" i="1" dirty="0"/>
              <a:t>Usuaris</a:t>
            </a:r>
          </a:p>
        </p:txBody>
      </p:sp>
    </p:spTree>
    <p:extLst>
      <p:ext uri="{BB962C8B-B14F-4D97-AF65-F5344CB8AC3E}">
        <p14:creationId xmlns:p14="http://schemas.microsoft.com/office/powerpoint/2010/main" val="256916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27A56F-338B-40AE-81D6-72E6EE884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0F9A-BFEC-4D1B-9D14-2016698223BE}" type="datetime2">
              <a:rPr lang="ca-ES" smtClean="0"/>
              <a:t>dilluns, 11 març de 2019</a:t>
            </a:fld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53697BD-EB94-4EFB-99D7-F3CA19067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41FE-1E26-4942-B4D7-1D81C6F16BF5}" type="slidenum">
              <a:rPr lang="ca-ES" smtClean="0"/>
              <a:t>21</a:t>
            </a:fld>
            <a:endParaRPr lang="ca-ES"/>
          </a:p>
        </p:txBody>
      </p:sp>
      <p:sp>
        <p:nvSpPr>
          <p:cNvPr id="22" name="QuadreDeText 3">
            <a:extLst>
              <a:ext uri="{FF2B5EF4-FFF2-40B4-BE49-F238E27FC236}">
                <a16:creationId xmlns:a16="http://schemas.microsoft.com/office/drawing/2014/main" id="{99E05E5C-E23E-4B1F-A507-EEDD1632FDB3}"/>
              </a:ext>
            </a:extLst>
          </p:cNvPr>
          <p:cNvSpPr txBox="1"/>
          <p:nvPr/>
        </p:nvSpPr>
        <p:spPr>
          <a:xfrm>
            <a:off x="539552" y="1443841"/>
            <a:ext cx="11324788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a-ES" sz="1400" b="1" dirty="0"/>
              <a:t>Davant d’una situació en la què heu vist en perill la vostra vida o la de les persones que us envolten, la vostra sensació de protecció i seguretat es veu vulnerada, donant lloc a un desequilibri emocional que us pot afectar biològicament, psicològica i social. </a:t>
            </a:r>
          </a:p>
          <a:p>
            <a:r>
              <a:rPr lang="ca-ES" sz="1400" b="1" dirty="0"/>
              <a:t>Les manifestacions poden variar en intensitat i forma segons cada persona; es una reacció natural durant els primers dies ( 3 o 4 ) tant si esteu sa/sana com si no. A les dues setmanes hauria d’haver una disminució notable de la simptomatologia; si no es així o creix adreceu-vos al vostre metge de família.</a:t>
            </a:r>
            <a:endParaRPr lang="es-ES" sz="1400" b="1" dirty="0"/>
          </a:p>
        </p:txBody>
      </p:sp>
      <p:sp>
        <p:nvSpPr>
          <p:cNvPr id="7" name="QuadreDeText 3">
            <a:extLst>
              <a:ext uri="{FF2B5EF4-FFF2-40B4-BE49-F238E27FC236}">
                <a16:creationId xmlns:a16="http://schemas.microsoft.com/office/drawing/2014/main" id="{4541034F-69DC-4D5E-A933-1B4CD602F458}"/>
              </a:ext>
            </a:extLst>
          </p:cNvPr>
          <p:cNvSpPr txBox="1"/>
          <p:nvPr/>
        </p:nvSpPr>
        <p:spPr>
          <a:xfrm>
            <a:off x="539552" y="2840264"/>
            <a:ext cx="11324788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a-ES" sz="1400" i="1" dirty="0"/>
              <a:t>Què em pot passar després de presenciar un fet d’alt impacte emocional?. Reaccions:</a:t>
            </a:r>
          </a:p>
          <a:p>
            <a:endParaRPr lang="ca-ES" sz="1400" b="1" i="1" dirty="0"/>
          </a:p>
          <a:p>
            <a:r>
              <a:rPr lang="ca-ES" sz="1400" b="1" dirty="0"/>
              <a:t>Socials: </a:t>
            </a:r>
            <a:r>
              <a:rPr lang="ca-ES" sz="1400" dirty="0"/>
              <a:t>Retraïment, aïllament social, evitació (llocs, situacions, persones...), conflictes interpersonals.</a:t>
            </a:r>
          </a:p>
          <a:p>
            <a:pPr lvl="0"/>
            <a:r>
              <a:rPr lang="ca-ES" sz="1400" b="1" dirty="0"/>
              <a:t>Físiques</a:t>
            </a:r>
            <a:r>
              <a:rPr lang="ca-ES" sz="1400" dirty="0"/>
              <a:t>: malestar físic (punxades al pit, mals de caps, buit a l’estómac...), alteració de la gana i de la son, esgotament o manca d’energia, dificultat per respirar, gola seca, hipersensibilitat a factors ambientals (com ara el soroll)...</a:t>
            </a:r>
            <a:endParaRPr lang="es-ES" sz="1400" dirty="0"/>
          </a:p>
          <a:p>
            <a:pPr lvl="0"/>
            <a:r>
              <a:rPr lang="ca-ES" sz="1400" b="1" dirty="0" err="1"/>
              <a:t>Comportamentals</a:t>
            </a:r>
            <a:r>
              <a:rPr lang="ca-ES" sz="1400" dirty="0"/>
              <a:t>: bloqueig, plors, augment o disminució de l’activitat, agressivitat, evitació de llocs, situacions o persones que relacionem amb l’incident. hiperactivitat/</a:t>
            </a:r>
            <a:r>
              <a:rPr lang="ca-ES" sz="1400" dirty="0" err="1"/>
              <a:t>hipervigilància</a:t>
            </a:r>
            <a:r>
              <a:rPr lang="ca-ES" sz="1400" dirty="0"/>
              <a:t>.</a:t>
            </a:r>
            <a:endParaRPr lang="es-ES" sz="1400" dirty="0"/>
          </a:p>
          <a:p>
            <a:r>
              <a:rPr lang="ca-ES" sz="1400" b="1" dirty="0"/>
              <a:t>Emocionals</a:t>
            </a:r>
            <a:r>
              <a:rPr lang="ca-ES" sz="1400" dirty="0"/>
              <a:t>: por, tristesa, sentiment de culpa, ansietat, soledat, esgotament emocional, irritabilitat, impotència, insensibilitat, desesperança, apatia, falta de sentit, hipersensibilitat, incredulitat, sensació d’irrealitat</a:t>
            </a:r>
          </a:p>
          <a:p>
            <a:r>
              <a:rPr lang="ca-ES" sz="1400" b="1" dirty="0"/>
              <a:t>Cognitives</a:t>
            </a:r>
            <a:r>
              <a:rPr lang="ca-ES" sz="1400" dirty="0"/>
              <a:t>: pèrdua de sentiment de seguretat, confusió i desorientació, incredulitat, negació, dificultats en l’atenció, la memòria i la concentració, la presa de decisions o la memòria, al·lucinacions, invasió de pensaments/imatges recurrents.</a:t>
            </a:r>
          </a:p>
          <a:p>
            <a:r>
              <a:rPr lang="ca-ES" sz="1400" dirty="0"/>
              <a:t>Els menors poden veure’s afectats sense exposició real en directe, sinó per l’exposició dels seus adults de referència.</a:t>
            </a:r>
          </a:p>
        </p:txBody>
      </p:sp>
      <p:sp>
        <p:nvSpPr>
          <p:cNvPr id="8" name="CuadroTexto 94">
            <a:extLst>
              <a:ext uri="{FF2B5EF4-FFF2-40B4-BE49-F238E27FC236}">
                <a16:creationId xmlns:a16="http://schemas.microsoft.com/office/drawing/2014/main" id="{8DABF097-8580-4B67-AE4B-8D7B889BD1C3}"/>
              </a:ext>
            </a:extLst>
          </p:cNvPr>
          <p:cNvSpPr txBox="1"/>
          <p:nvPr/>
        </p:nvSpPr>
        <p:spPr>
          <a:xfrm>
            <a:off x="539551" y="721653"/>
            <a:ext cx="4642049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ca-ES" sz="2800" b="1" dirty="0"/>
              <a:t>Com s’informa a la població 1</a:t>
            </a:r>
          </a:p>
        </p:txBody>
      </p:sp>
      <p:sp>
        <p:nvSpPr>
          <p:cNvPr id="9" name="CuadroTexto 94">
            <a:extLst>
              <a:ext uri="{FF2B5EF4-FFF2-40B4-BE49-F238E27FC236}">
                <a16:creationId xmlns:a16="http://schemas.microsoft.com/office/drawing/2014/main" id="{1972B27A-3A0F-40E0-96D7-FE29EB4CD9E6}"/>
              </a:ext>
            </a:extLst>
          </p:cNvPr>
          <p:cNvSpPr txBox="1"/>
          <p:nvPr/>
        </p:nvSpPr>
        <p:spPr>
          <a:xfrm>
            <a:off x="6732532" y="655295"/>
            <a:ext cx="4725175" cy="24622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ca-ES" sz="1000" b="1" dirty="0">
                <a:latin typeface="Arial Black" panose="020B0A04020102020204" pitchFamily="34" charset="0"/>
              </a:rPr>
              <a:t>Elaborat a partir del tríptic del CUESB d’agost de 2017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C551277-9BF9-470C-AC9E-596294659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179" y="655295"/>
            <a:ext cx="723528" cy="28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53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C15FD4-DEC6-494C-A9B2-BFC667A95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BA6A-3369-482F-B88B-6FE665D64CE7}" type="datetime2">
              <a:rPr lang="ca-ES" smtClean="0"/>
              <a:t>dilluns, 11 març de 2019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2EEAAA3-7CEA-4622-8555-7415459C6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Model BCN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D560F0-49B6-4015-A181-D3BA032FC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41FE-1E26-4942-B4D7-1D81C6F16BF5}" type="slidenum">
              <a:rPr lang="ca-ES" smtClean="0"/>
              <a:t>22</a:t>
            </a:fld>
            <a:endParaRPr lang="ca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7610394-8457-484F-B3E8-19F43ED463A5}"/>
              </a:ext>
            </a:extLst>
          </p:cNvPr>
          <p:cNvSpPr/>
          <p:nvPr/>
        </p:nvSpPr>
        <p:spPr>
          <a:xfrm>
            <a:off x="1369175" y="4654960"/>
            <a:ext cx="9453649" cy="143988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a-ES" sz="1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Nen/es i adolescents</a:t>
            </a:r>
            <a:r>
              <a:rPr lang="ca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a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Recordeu que els/les infants responen tal com veuen que ho fan els adults. 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a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breu i senzilla explicació, que el/la nen/a pugui entendre. No dir-li mentides. 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a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Respondre sempre a les preguntes que faci l’infant. No donar més informació si el/la nen/a no ho necessita. 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a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Algunes de les necessitats bàsiques del nen; afecte, ordre i rutina. 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QuadreDeText 3">
            <a:extLst>
              <a:ext uri="{FF2B5EF4-FFF2-40B4-BE49-F238E27FC236}">
                <a16:creationId xmlns:a16="http://schemas.microsoft.com/office/drawing/2014/main" id="{8693F925-EC5D-4F54-972B-1ED47DA6BABF}"/>
              </a:ext>
            </a:extLst>
          </p:cNvPr>
          <p:cNvSpPr txBox="1"/>
          <p:nvPr/>
        </p:nvSpPr>
        <p:spPr>
          <a:xfrm>
            <a:off x="539551" y="1395645"/>
            <a:ext cx="11324788" cy="310854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1400" b="1" i="1" dirty="0"/>
              <a:t>Que podeu fer ? </a:t>
            </a:r>
            <a:r>
              <a:rPr lang="ca-ES" sz="1400" b="1" dirty="0"/>
              <a:t>Recomanacions generals</a:t>
            </a:r>
          </a:p>
          <a:p>
            <a:r>
              <a:rPr lang="ca-ES" sz="1400" dirty="0"/>
              <a:t>Mireu que us escoltin. Sovint les persones que us envolten voldran ajudar-vos, però no saben com fer-ho. És molt important que us escoltin sense dir-vos com us heu de sentir, i que us permetin expressar el vostre dolor obertament.</a:t>
            </a:r>
          </a:p>
          <a:p>
            <a:r>
              <a:rPr lang="ca-ES" sz="1400" dirty="0"/>
              <a:t>Recordeu situacions de les quals heu sortit gràcies als vostres recursos i habilitats. Us ajudaran a avançar en les situacions difícils que se us presentin.</a:t>
            </a:r>
          </a:p>
          <a:p>
            <a:r>
              <a:rPr lang="ca-ES" sz="1400" dirty="0"/>
              <a:t>Mireu de tornar a la normalitat a poc a poc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/>
              <a:t>torneu a prendre el control de la pròpia vida i agafeu compromisos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/>
              <a:t>establiu una rutina regular durant el dia i mantingueu hàbits de vida saludable. Cal destacar: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400" dirty="0"/>
              <a:t>Beure i menjar regularment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400" dirty="0"/>
              <a:t>No beure begudes amb cafeïna durant les 4 hores anteriors a anar a dormir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400" dirty="0"/>
              <a:t>No dormir durant el dia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400" dirty="0"/>
              <a:t>Abans d’anar a dormir realitzar alguna activitat relaxant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400" dirty="0"/>
              <a:t>Practicar alguna activitat física o lúdica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400" dirty="0"/>
              <a:t>Concedir-se temps i espai per recuperar-se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400" dirty="0"/>
              <a:t>Seguir fonts d’informació oficials per evitar malentesos</a:t>
            </a:r>
          </a:p>
        </p:txBody>
      </p:sp>
      <p:sp>
        <p:nvSpPr>
          <p:cNvPr id="7" name="CuadroTexto 94">
            <a:extLst>
              <a:ext uri="{FF2B5EF4-FFF2-40B4-BE49-F238E27FC236}">
                <a16:creationId xmlns:a16="http://schemas.microsoft.com/office/drawing/2014/main" id="{1DDAD53F-1C0B-46D7-9A3A-F60E0E260CCA}"/>
              </a:ext>
            </a:extLst>
          </p:cNvPr>
          <p:cNvSpPr txBox="1"/>
          <p:nvPr/>
        </p:nvSpPr>
        <p:spPr>
          <a:xfrm>
            <a:off x="539551" y="721653"/>
            <a:ext cx="4725175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ca-ES" sz="2800" b="1" dirty="0"/>
              <a:t>Com s’informa a la població i2</a:t>
            </a:r>
          </a:p>
        </p:txBody>
      </p:sp>
      <p:sp>
        <p:nvSpPr>
          <p:cNvPr id="8" name="CuadroTexto 94">
            <a:extLst>
              <a:ext uri="{FF2B5EF4-FFF2-40B4-BE49-F238E27FC236}">
                <a16:creationId xmlns:a16="http://schemas.microsoft.com/office/drawing/2014/main" id="{0A190C5D-F0D1-447C-B6FA-7159172AF43E}"/>
              </a:ext>
            </a:extLst>
          </p:cNvPr>
          <p:cNvSpPr txBox="1"/>
          <p:nvPr/>
        </p:nvSpPr>
        <p:spPr>
          <a:xfrm>
            <a:off x="6732532" y="655295"/>
            <a:ext cx="4725175" cy="24622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ca-ES" sz="1000" b="1" dirty="0">
                <a:latin typeface="Arial Black" panose="020B0A04020102020204" pitchFamily="34" charset="0"/>
              </a:rPr>
              <a:t>Elaborat a partir del tríptic del CUESB d’agost de 2017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41F08CD-6FD6-42BF-BDAE-FA53CA52E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179" y="655295"/>
            <a:ext cx="723528" cy="28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80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EA97274-FCD7-46BC-A160-05BFE5897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BA6A-3369-482F-B88B-6FE665D64CE7}" type="datetime2">
              <a:rPr lang="ca-ES" smtClean="0"/>
              <a:t>dilluns, 11 març de 2019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B330253-0F1B-4AD2-832A-0618B34AB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Model BCN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25F139A-35F0-4324-9027-2F196ED15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41FE-1E26-4942-B4D7-1D81C6F16BF5}" type="slidenum">
              <a:rPr lang="ca-ES" smtClean="0"/>
              <a:t>23</a:t>
            </a:fld>
            <a:endParaRPr lang="ca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4C9BCDD-C3D3-41F9-BD5B-51FD78CCC0D5}"/>
              </a:ext>
            </a:extLst>
          </p:cNvPr>
          <p:cNvSpPr txBox="1"/>
          <p:nvPr/>
        </p:nvSpPr>
        <p:spPr>
          <a:xfrm>
            <a:off x="5135635" y="2455025"/>
            <a:ext cx="144351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600" dirty="0">
                <a:latin typeface="Arial Black" panose="020B0A04020102020204" pitchFamily="34" charset="0"/>
              </a:rPr>
              <a:t>24nov17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1D54AB-F5F4-4476-B1E6-C83202C624FC}"/>
              </a:ext>
            </a:extLst>
          </p:cNvPr>
          <p:cNvSpPr txBox="1"/>
          <p:nvPr/>
        </p:nvSpPr>
        <p:spPr>
          <a:xfrm>
            <a:off x="6709890" y="2455025"/>
            <a:ext cx="144351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600" dirty="0">
                <a:latin typeface="Arial Black" panose="020B0A04020102020204" pitchFamily="34" charset="0"/>
              </a:rPr>
              <a:t>14des17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D8CE49-4BF2-42F5-A7C6-BF99B93A7DC6}"/>
              </a:ext>
            </a:extLst>
          </p:cNvPr>
          <p:cNvSpPr txBox="1"/>
          <p:nvPr/>
        </p:nvSpPr>
        <p:spPr>
          <a:xfrm>
            <a:off x="3585491" y="2455025"/>
            <a:ext cx="144351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600" dirty="0">
                <a:latin typeface="Arial Black" panose="020B0A04020102020204" pitchFamily="34" charset="0"/>
              </a:rPr>
              <a:t>17ago17</a:t>
            </a:r>
          </a:p>
        </p:txBody>
      </p:sp>
      <p:pic>
        <p:nvPicPr>
          <p:cNvPr id="8" name="Picture 2" descr="https://www.academia.cat/imgfiles/portal/img/logo_3.jpg">
            <a:extLst>
              <a:ext uri="{FF2B5EF4-FFF2-40B4-BE49-F238E27FC236}">
                <a16:creationId xmlns:a16="http://schemas.microsoft.com/office/drawing/2014/main" id="{B74DD398-51A9-4627-AE3F-F2CF9B473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891" y="2043206"/>
            <a:ext cx="1443510" cy="34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t d'imatges de consorci d'educació de barcelona">
            <a:extLst>
              <a:ext uri="{FF2B5EF4-FFF2-40B4-BE49-F238E27FC236}">
                <a16:creationId xmlns:a16="http://schemas.microsoft.com/office/drawing/2014/main" id="{E66A142C-47D8-4E9B-8B40-8152012BA4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" t="30162" r="6759" b="28465"/>
          <a:stretch/>
        </p:blipFill>
        <p:spPr bwMode="auto">
          <a:xfrm>
            <a:off x="5138838" y="2049959"/>
            <a:ext cx="1407165" cy="40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sultado de imagen de 17 d'agost a barcelona">
            <a:extLst>
              <a:ext uri="{FF2B5EF4-FFF2-40B4-BE49-F238E27FC236}">
                <a16:creationId xmlns:a16="http://schemas.microsoft.com/office/drawing/2014/main" id="{2A76470A-E239-43C5-8E0F-CD4844FEC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075" y="1997544"/>
            <a:ext cx="642649" cy="42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94">
            <a:extLst>
              <a:ext uri="{FF2B5EF4-FFF2-40B4-BE49-F238E27FC236}">
                <a16:creationId xmlns:a16="http://schemas.microsoft.com/office/drawing/2014/main" id="{AD11444B-2632-4F65-A5AA-D2C857327637}"/>
              </a:ext>
            </a:extLst>
          </p:cNvPr>
          <p:cNvSpPr txBox="1"/>
          <p:nvPr/>
        </p:nvSpPr>
        <p:spPr>
          <a:xfrm>
            <a:off x="195453" y="136525"/>
            <a:ext cx="1678596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ca-ES" sz="2800" b="1" dirty="0"/>
              <a:t>Avaluació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D134F6E-BE5B-4FAC-AE51-6E91CB77F60E}"/>
              </a:ext>
            </a:extLst>
          </p:cNvPr>
          <p:cNvSpPr txBox="1"/>
          <p:nvPr/>
        </p:nvSpPr>
        <p:spPr>
          <a:xfrm>
            <a:off x="5123603" y="2878667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i="1" dirty="0" err="1"/>
              <a:t>Debriefing</a:t>
            </a:r>
            <a:endParaRPr lang="ca-ES" i="1" dirty="0"/>
          </a:p>
        </p:txBody>
      </p:sp>
      <p:sp>
        <p:nvSpPr>
          <p:cNvPr id="14" name="CuadroTexto 79">
            <a:extLst>
              <a:ext uri="{FF2B5EF4-FFF2-40B4-BE49-F238E27FC236}">
                <a16:creationId xmlns:a16="http://schemas.microsoft.com/office/drawing/2014/main" id="{5BADFE47-2153-4202-8EB0-1F0BAA4016F3}"/>
              </a:ext>
            </a:extLst>
          </p:cNvPr>
          <p:cNvSpPr txBox="1"/>
          <p:nvPr/>
        </p:nvSpPr>
        <p:spPr>
          <a:xfrm>
            <a:off x="4528081" y="3925922"/>
            <a:ext cx="2867609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200" b="1" dirty="0"/>
              <a:t>Òrgan tècnic de Salut mental i Addiccions</a:t>
            </a:r>
          </a:p>
        </p:txBody>
      </p:sp>
      <p:sp>
        <p:nvSpPr>
          <p:cNvPr id="15" name="CuadroTexto 79">
            <a:extLst>
              <a:ext uri="{FF2B5EF4-FFF2-40B4-BE49-F238E27FC236}">
                <a16:creationId xmlns:a16="http://schemas.microsoft.com/office/drawing/2014/main" id="{3C2F14A2-5589-463C-967D-6D3CEB899BB1}"/>
              </a:ext>
            </a:extLst>
          </p:cNvPr>
          <p:cNvSpPr txBox="1"/>
          <p:nvPr/>
        </p:nvSpPr>
        <p:spPr>
          <a:xfrm>
            <a:off x="4528080" y="3606911"/>
            <a:ext cx="2867609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200" b="1" dirty="0"/>
              <a:t>Òrgan tècnic d’Urgències i emergències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0F766B0-3628-45AB-BFBD-02DFDA70A828}"/>
              </a:ext>
            </a:extLst>
          </p:cNvPr>
          <p:cNvSpPr txBox="1"/>
          <p:nvPr/>
        </p:nvSpPr>
        <p:spPr>
          <a:xfrm>
            <a:off x="6720445" y="2864613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/>
              <a:t>Presentació pública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0A09B5A-CEA9-4112-ABA8-72EF9CDA1D37}"/>
              </a:ext>
            </a:extLst>
          </p:cNvPr>
          <p:cNvSpPr txBox="1"/>
          <p:nvPr/>
        </p:nvSpPr>
        <p:spPr>
          <a:xfrm>
            <a:off x="5123603" y="3198645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/>
              <a:t>Relat</a:t>
            </a:r>
          </a:p>
        </p:txBody>
      </p:sp>
    </p:spTree>
    <p:extLst>
      <p:ext uri="{BB962C8B-B14F-4D97-AF65-F5344CB8AC3E}">
        <p14:creationId xmlns:p14="http://schemas.microsoft.com/office/powerpoint/2010/main" val="2785771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340AD13-8085-40BF-BAED-DB11700E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BA6A-3369-482F-B88B-6FE665D64CE7}" type="datetime2">
              <a:rPr lang="ca-ES" smtClean="0"/>
              <a:t>dilluns, 11 març de 2019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CAFF973-3504-45EA-BDF1-CB2B8D99A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Model BCN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91F1C9-B249-4C00-B49F-D36B3860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41FE-1E26-4942-B4D7-1D81C6F16BF5}" type="slidenum">
              <a:rPr lang="ca-ES" smtClean="0"/>
              <a:t>24</a:t>
            </a:fld>
            <a:endParaRPr lang="ca-ES"/>
          </a:p>
        </p:txBody>
      </p:sp>
      <p:sp>
        <p:nvSpPr>
          <p:cNvPr id="8" name="CuadroTexto 94">
            <a:extLst>
              <a:ext uri="{FF2B5EF4-FFF2-40B4-BE49-F238E27FC236}">
                <a16:creationId xmlns:a16="http://schemas.microsoft.com/office/drawing/2014/main" id="{BDC0DE59-4607-4857-90DA-DF345C773846}"/>
              </a:ext>
            </a:extLst>
          </p:cNvPr>
          <p:cNvSpPr txBox="1"/>
          <p:nvPr/>
        </p:nvSpPr>
        <p:spPr>
          <a:xfrm>
            <a:off x="229317" y="190171"/>
            <a:ext cx="5231267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2800" b="1" dirty="0"/>
              <a:t>Comitè de seguiment d’afectats.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596988B-E593-462B-A169-F2194EBCEBC2}"/>
              </a:ext>
            </a:extLst>
          </p:cNvPr>
          <p:cNvSpPr txBox="1"/>
          <p:nvPr/>
        </p:nvSpPr>
        <p:spPr>
          <a:xfrm>
            <a:off x="1341979" y="704823"/>
            <a:ext cx="9508042" cy="646331"/>
          </a:xfrm>
          <a:prstGeom prst="rect">
            <a:avLst/>
          </a:prstGeom>
          <a:noFill/>
          <a:ln w="31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ENCÀRREC del </a:t>
            </a:r>
            <a:r>
              <a:rPr lang="es-ES" dirty="0" err="1"/>
              <a:t>Parlament</a:t>
            </a:r>
            <a:r>
              <a:rPr lang="es-ES" dirty="0"/>
              <a:t> de Catalunya. </a:t>
            </a:r>
          </a:p>
          <a:p>
            <a:r>
              <a:rPr lang="es-ES" dirty="0" err="1"/>
              <a:t>Assegurar</a:t>
            </a:r>
            <a:r>
              <a:rPr lang="es-ES" dirty="0"/>
              <a:t> la correcta </a:t>
            </a:r>
            <a:r>
              <a:rPr lang="es-ES" dirty="0" err="1"/>
              <a:t>atenció</a:t>
            </a:r>
            <a:r>
              <a:rPr lang="es-ES" dirty="0"/>
              <a:t> </a:t>
            </a:r>
            <a:r>
              <a:rPr lang="ca-ES" dirty="0"/>
              <a:t>IMA i </a:t>
            </a:r>
            <a:r>
              <a:rPr lang="ca-ES" dirty="0" err="1"/>
              <a:t>postIMA</a:t>
            </a:r>
            <a:r>
              <a:rPr lang="ca-ES" dirty="0"/>
              <a:t> </a:t>
            </a:r>
            <a:r>
              <a:rPr lang="es-ES" dirty="0" err="1"/>
              <a:t>als</a:t>
            </a:r>
            <a:r>
              <a:rPr lang="es-ES" dirty="0"/>
              <a:t> </a:t>
            </a:r>
            <a:r>
              <a:rPr lang="es-ES" dirty="0" err="1"/>
              <a:t>afectats</a:t>
            </a:r>
            <a:r>
              <a:rPr lang="es-ES" dirty="0"/>
              <a:t> </a:t>
            </a:r>
            <a:r>
              <a:rPr lang="ca-ES" dirty="0"/>
              <a:t> i a la població. </a:t>
            </a:r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C80BDBB-C059-409B-BF37-33FF85562B71}"/>
              </a:ext>
            </a:extLst>
          </p:cNvPr>
          <p:cNvSpPr txBox="1"/>
          <p:nvPr/>
        </p:nvSpPr>
        <p:spPr>
          <a:xfrm>
            <a:off x="1341979" y="4020110"/>
            <a:ext cx="9508042" cy="1477328"/>
          </a:xfrm>
          <a:prstGeom prst="rect">
            <a:avLst/>
          </a:prstGeom>
          <a:noFill/>
          <a:ln w="31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ca-ES" dirty="0"/>
              <a:t>COMPOSICIÓ</a:t>
            </a:r>
            <a:endParaRPr lang="es-ES" dirty="0"/>
          </a:p>
          <a:p>
            <a:r>
              <a:rPr lang="ca-ES" dirty="0"/>
              <a:t>Departament de Justícia, Consorci Sanitari de Barcelona – CatSalut, Cos de Mossos d’esquadra, Guàrdia Urbana de Barcelona, Centre d’Urgències i emergències socials de Barcelona, Sistema d’emergències mèdiques, Creu Roja, Institut de Medicina Legal i Ciències Forenses de Catalunya,  Direcció de Salut de l’Ajuntament de Barcelona.</a:t>
            </a:r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1BFE233-D58D-480B-B605-80276C772097}"/>
              </a:ext>
            </a:extLst>
          </p:cNvPr>
          <p:cNvSpPr txBox="1"/>
          <p:nvPr/>
        </p:nvSpPr>
        <p:spPr>
          <a:xfrm>
            <a:off x="1341979" y="5555967"/>
            <a:ext cx="9508042" cy="369332"/>
          </a:xfrm>
          <a:prstGeom prst="rect">
            <a:avLst/>
          </a:prstGeom>
          <a:noFill/>
          <a:ln w="31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DURADA. Un </a:t>
            </a:r>
            <a:r>
              <a:rPr lang="es-ES" dirty="0" err="1"/>
              <a:t>any</a:t>
            </a:r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BC1F410-DF2D-46FF-B031-1A297A535A9A}"/>
              </a:ext>
            </a:extLst>
          </p:cNvPr>
          <p:cNvSpPr txBox="1"/>
          <p:nvPr/>
        </p:nvSpPr>
        <p:spPr>
          <a:xfrm>
            <a:off x="1341979" y="5987018"/>
            <a:ext cx="9508042" cy="369332"/>
          </a:xfrm>
          <a:prstGeom prst="rect">
            <a:avLst/>
          </a:prstGeom>
          <a:noFill/>
          <a:ln w="31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PRODUCTE. Informe al </a:t>
            </a:r>
            <a:r>
              <a:rPr lang="es-ES" dirty="0" err="1"/>
              <a:t>Parlament</a:t>
            </a:r>
            <a:r>
              <a:rPr lang="es-ES" dirty="0"/>
              <a:t> de Catalunya. Redactor: </a:t>
            </a:r>
            <a:r>
              <a:rPr lang="es-ES" dirty="0" err="1"/>
              <a:t>Departament</a:t>
            </a:r>
            <a:r>
              <a:rPr lang="es-ES" dirty="0"/>
              <a:t> de </a:t>
            </a:r>
            <a:r>
              <a:rPr lang="es-ES" dirty="0" err="1"/>
              <a:t>Justícia</a:t>
            </a:r>
            <a:r>
              <a:rPr lang="es-ES" dirty="0"/>
              <a:t>.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2BAE768-2F6D-42E8-A216-25BC1BCE90D4}"/>
              </a:ext>
            </a:extLst>
          </p:cNvPr>
          <p:cNvSpPr txBox="1"/>
          <p:nvPr/>
        </p:nvSpPr>
        <p:spPr>
          <a:xfrm>
            <a:off x="1341979" y="1403927"/>
            <a:ext cx="9508042" cy="2585323"/>
          </a:xfrm>
          <a:prstGeom prst="rect">
            <a:avLst/>
          </a:prstGeom>
          <a:noFill/>
          <a:ln w="31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ca-ES" dirty="0"/>
              <a:t>OBJECTIUS</a:t>
            </a:r>
          </a:p>
          <a:p>
            <a:r>
              <a:rPr lang="ca-ES" dirty="0"/>
              <a:t>Facilitar criteris d’actuació als professionals implicats a aplicar de manera flexible.</a:t>
            </a:r>
            <a:endParaRPr lang="es-ES" dirty="0"/>
          </a:p>
          <a:p>
            <a:pPr lvl="0"/>
            <a:r>
              <a:rPr lang="ca-ES" dirty="0"/>
              <a:t>Garantir l’accés equitatiu a la Cartera de de serveis de les administracions, organismes, entitats...</a:t>
            </a:r>
            <a:endParaRPr lang="es-ES" dirty="0"/>
          </a:p>
          <a:p>
            <a:pPr lvl="0"/>
            <a:r>
              <a:rPr lang="ca-ES" dirty="0"/>
              <a:t>Assegurar la resolució adequada i oportuna dels problemes de salut/social/... que es presentin </a:t>
            </a:r>
            <a:r>
              <a:rPr lang="es-ES" dirty="0"/>
              <a:t>en </a:t>
            </a:r>
            <a:r>
              <a:rPr lang="ca-ES" dirty="0"/>
              <a:t>els terminis que indica l’evidència científica o la legalitat vigent amb una atenció cada cop més propera a la residència dels afectats.</a:t>
            </a:r>
          </a:p>
          <a:p>
            <a:r>
              <a:rPr lang="ca-ES" dirty="0"/>
              <a:t>Garantir la gestió dels casos compartits entre els sistemes públics i les transferències d’afectats entre Regions sanitàries, altres Sistemes públics i països. </a:t>
            </a:r>
          </a:p>
          <a:p>
            <a:pPr lvl="0"/>
            <a:r>
              <a:rPr lang="ca-ES" dirty="0"/>
              <a:t>Avaluar els resultats i valorar conjuntament la informació resultant.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9736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BA6A-3369-482F-B88B-6FE665D64CE7}" type="datetime2">
              <a:rPr lang="ca-ES" smtClean="0"/>
              <a:t>dilluns, 11 març de 2019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Model BCN</a:t>
            </a: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41FE-1E26-4942-B4D7-1D81C6F16BF5}" type="slidenum">
              <a:rPr lang="ca-ES" smtClean="0"/>
              <a:t>25</a:t>
            </a:fld>
            <a:endParaRPr lang="ca-ES"/>
          </a:p>
        </p:txBody>
      </p:sp>
      <p:sp>
        <p:nvSpPr>
          <p:cNvPr id="5" name="CuadroTexto 20">
            <a:extLst>
              <a:ext uri="{FF2B5EF4-FFF2-40B4-BE49-F238E27FC236}">
                <a16:creationId xmlns:a16="http://schemas.microsoft.com/office/drawing/2014/main" id="{D655B56F-3004-4605-9FDC-8434D93ECCE5}"/>
              </a:ext>
            </a:extLst>
          </p:cNvPr>
          <p:cNvSpPr txBox="1"/>
          <p:nvPr/>
        </p:nvSpPr>
        <p:spPr>
          <a:xfrm>
            <a:off x="4373297" y="5684846"/>
            <a:ext cx="737340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ca-ES" sz="1400" dirty="0"/>
              <a:t>El Comitè el conformen professionals designats per Societats científiques, Entitats i Organismes experts i complementaris pel que fa a un IMA i al seu </a:t>
            </a:r>
            <a:r>
              <a:rPr lang="ca-ES" sz="1400" dirty="0" err="1"/>
              <a:t>postIMA</a:t>
            </a:r>
            <a:r>
              <a:rPr lang="ca-ES" sz="1400" dirty="0"/>
              <a:t> en el seu àmbit de competència.</a:t>
            </a:r>
          </a:p>
        </p:txBody>
      </p:sp>
      <p:pic>
        <p:nvPicPr>
          <p:cNvPr id="6" name="Picture 2" descr="Resultat d'imatges de PLANUC">
            <a:extLst>
              <a:ext uri="{FF2B5EF4-FFF2-40B4-BE49-F238E27FC236}">
                <a16:creationId xmlns:a16="http://schemas.microsoft.com/office/drawing/2014/main" id="{B5EA923D-E5C6-467C-BF60-24511F66E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09" y="5361318"/>
            <a:ext cx="889484" cy="85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25">
            <a:extLst>
              <a:ext uri="{FF2B5EF4-FFF2-40B4-BE49-F238E27FC236}">
                <a16:creationId xmlns:a16="http://schemas.microsoft.com/office/drawing/2014/main" id="{C6F50A62-7A99-411A-965B-37AD4A842D38}"/>
              </a:ext>
            </a:extLst>
          </p:cNvPr>
          <p:cNvSpPr txBox="1"/>
          <p:nvPr/>
        </p:nvSpPr>
        <p:spPr>
          <a:xfrm>
            <a:off x="6118689" y="1876785"/>
            <a:ext cx="125287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200" dirty="0"/>
              <a:t>Comitè d’experts IMA</a:t>
            </a:r>
          </a:p>
        </p:txBody>
      </p:sp>
      <p:sp>
        <p:nvSpPr>
          <p:cNvPr id="8" name="CuadroTexto 28">
            <a:extLst>
              <a:ext uri="{FF2B5EF4-FFF2-40B4-BE49-F238E27FC236}">
                <a16:creationId xmlns:a16="http://schemas.microsoft.com/office/drawing/2014/main" id="{3A0E7FB0-BA83-428D-9A3F-90D782248936}"/>
              </a:ext>
            </a:extLst>
          </p:cNvPr>
          <p:cNvSpPr txBox="1"/>
          <p:nvPr/>
        </p:nvSpPr>
        <p:spPr>
          <a:xfrm>
            <a:off x="6122367" y="2649422"/>
            <a:ext cx="124919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200" dirty="0"/>
              <a:t>Comitè d’experts </a:t>
            </a:r>
            <a:r>
              <a:rPr lang="ca-ES" sz="1200" dirty="0" err="1"/>
              <a:t>postIMA</a:t>
            </a:r>
            <a:endParaRPr lang="ca-ES" sz="1200" dirty="0"/>
          </a:p>
        </p:txBody>
      </p:sp>
      <p:cxnSp>
        <p:nvCxnSpPr>
          <p:cNvPr id="9" name="Conector: angular 29">
            <a:extLst>
              <a:ext uri="{FF2B5EF4-FFF2-40B4-BE49-F238E27FC236}">
                <a16:creationId xmlns:a16="http://schemas.microsoft.com/office/drawing/2014/main" id="{284E2AE4-B376-46A0-A97E-468B1E1238C7}"/>
              </a:ext>
            </a:extLst>
          </p:cNvPr>
          <p:cNvCxnSpPr>
            <a:cxnSpLocks/>
            <a:stCxn id="7" idx="1"/>
            <a:endCxn id="17" idx="3"/>
          </p:cNvCxnSpPr>
          <p:nvPr/>
        </p:nvCxnSpPr>
        <p:spPr>
          <a:xfrm rot="10800000" flipV="1">
            <a:off x="5857015" y="2107618"/>
            <a:ext cx="261675" cy="43992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: angular 31">
            <a:extLst>
              <a:ext uri="{FF2B5EF4-FFF2-40B4-BE49-F238E27FC236}">
                <a16:creationId xmlns:a16="http://schemas.microsoft.com/office/drawing/2014/main" id="{736B282A-C619-49AD-8AC0-C0D1301547E1}"/>
              </a:ext>
            </a:extLst>
          </p:cNvPr>
          <p:cNvCxnSpPr>
            <a:cxnSpLocks/>
            <a:stCxn id="8" idx="1"/>
            <a:endCxn id="17" idx="3"/>
          </p:cNvCxnSpPr>
          <p:nvPr/>
        </p:nvCxnSpPr>
        <p:spPr>
          <a:xfrm rot="10800000">
            <a:off x="5857015" y="2547543"/>
            <a:ext cx="265353" cy="33271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32">
            <a:extLst>
              <a:ext uri="{FF2B5EF4-FFF2-40B4-BE49-F238E27FC236}">
                <a16:creationId xmlns:a16="http://schemas.microsoft.com/office/drawing/2014/main" id="{F388E626-ECA2-4DB8-AF8A-94B6205CCBAC}"/>
              </a:ext>
            </a:extLst>
          </p:cNvPr>
          <p:cNvSpPr txBox="1"/>
          <p:nvPr/>
        </p:nvSpPr>
        <p:spPr>
          <a:xfrm>
            <a:off x="696794" y="3038647"/>
            <a:ext cx="198719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Òrgan tècnic d’Urgències i emergències</a:t>
            </a:r>
          </a:p>
        </p:txBody>
      </p:sp>
      <p:sp>
        <p:nvSpPr>
          <p:cNvPr id="12" name="CuadroTexto 33">
            <a:extLst>
              <a:ext uri="{FF2B5EF4-FFF2-40B4-BE49-F238E27FC236}">
                <a16:creationId xmlns:a16="http://schemas.microsoft.com/office/drawing/2014/main" id="{A9660AB3-C9B5-4BEE-A793-0207298695C1}"/>
              </a:ext>
            </a:extLst>
          </p:cNvPr>
          <p:cNvSpPr txBox="1"/>
          <p:nvPr/>
        </p:nvSpPr>
        <p:spPr>
          <a:xfrm>
            <a:off x="2774427" y="3047434"/>
            <a:ext cx="2019377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Òrgan tècnic de Salut mental i Addiccions</a:t>
            </a:r>
          </a:p>
        </p:txBody>
      </p:sp>
      <p:cxnSp>
        <p:nvCxnSpPr>
          <p:cNvPr id="13" name="Conector: angular 34">
            <a:extLst>
              <a:ext uri="{FF2B5EF4-FFF2-40B4-BE49-F238E27FC236}">
                <a16:creationId xmlns:a16="http://schemas.microsoft.com/office/drawing/2014/main" id="{BB9F0EB1-5F80-4984-8A0A-87F6C5E55726}"/>
              </a:ext>
            </a:extLst>
          </p:cNvPr>
          <p:cNvCxnSpPr>
            <a:cxnSpLocks/>
            <a:stCxn id="17" idx="1"/>
            <a:endCxn id="14" idx="2"/>
          </p:cNvCxnSpPr>
          <p:nvPr/>
        </p:nvCxnSpPr>
        <p:spPr>
          <a:xfrm rot="10800000">
            <a:off x="2742792" y="2401758"/>
            <a:ext cx="2207275" cy="14578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Resultat d'imatges de consorci d'educació de barcelona">
            <a:extLst>
              <a:ext uri="{FF2B5EF4-FFF2-40B4-BE49-F238E27FC236}">
                <a16:creationId xmlns:a16="http://schemas.microsoft.com/office/drawing/2014/main" id="{37C63844-A5D9-418D-9286-AB2A7AABC8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" t="30162" r="6759" b="28465"/>
          <a:stretch/>
        </p:blipFill>
        <p:spPr bwMode="auto">
          <a:xfrm>
            <a:off x="1911675" y="1921415"/>
            <a:ext cx="1662231" cy="48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ector: angular 26">
            <a:extLst>
              <a:ext uri="{FF2B5EF4-FFF2-40B4-BE49-F238E27FC236}">
                <a16:creationId xmlns:a16="http://schemas.microsoft.com/office/drawing/2014/main" id="{1A882632-E8BB-4630-B1A4-08F346C5A459}"/>
              </a:ext>
            </a:extLst>
          </p:cNvPr>
          <p:cNvCxnSpPr>
            <a:cxnSpLocks/>
            <a:stCxn id="11" idx="0"/>
            <a:endCxn id="14" idx="2"/>
          </p:cNvCxnSpPr>
          <p:nvPr/>
        </p:nvCxnSpPr>
        <p:spPr>
          <a:xfrm rot="5400000" flipH="1" flipV="1">
            <a:off x="1898146" y="2194002"/>
            <a:ext cx="636889" cy="105240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: angular 26">
            <a:extLst>
              <a:ext uri="{FF2B5EF4-FFF2-40B4-BE49-F238E27FC236}">
                <a16:creationId xmlns:a16="http://schemas.microsoft.com/office/drawing/2014/main" id="{C012FAD2-CA40-4EB1-ACE3-44161026C134}"/>
              </a:ext>
            </a:extLst>
          </p:cNvPr>
          <p:cNvCxnSpPr>
            <a:cxnSpLocks/>
            <a:stCxn id="12" idx="0"/>
            <a:endCxn id="14" idx="2"/>
          </p:cNvCxnSpPr>
          <p:nvPr/>
        </p:nvCxnSpPr>
        <p:spPr>
          <a:xfrm rot="16200000" flipV="1">
            <a:off x="2940616" y="2203933"/>
            <a:ext cx="645676" cy="104132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38">
            <a:extLst>
              <a:ext uri="{FF2B5EF4-FFF2-40B4-BE49-F238E27FC236}">
                <a16:creationId xmlns:a16="http://schemas.microsoft.com/office/drawing/2014/main" id="{DF389A11-C49D-42AA-A0AC-5A5E91C5A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066" y="2289531"/>
            <a:ext cx="906948" cy="516022"/>
          </a:xfrm>
          <a:prstGeom prst="rect">
            <a:avLst/>
          </a:prstGeom>
        </p:spPr>
      </p:pic>
      <p:sp>
        <p:nvSpPr>
          <p:cNvPr id="18" name="CuadroTexto 39">
            <a:extLst>
              <a:ext uri="{FF2B5EF4-FFF2-40B4-BE49-F238E27FC236}">
                <a16:creationId xmlns:a16="http://schemas.microsoft.com/office/drawing/2014/main" id="{0D859C24-0A07-4FEA-8F0F-037823082CCA}"/>
              </a:ext>
            </a:extLst>
          </p:cNvPr>
          <p:cNvSpPr txBox="1"/>
          <p:nvPr/>
        </p:nvSpPr>
        <p:spPr>
          <a:xfrm>
            <a:off x="826293" y="4090839"/>
            <a:ext cx="1728192" cy="523220"/>
          </a:xfrm>
          <a:prstGeom prst="rect">
            <a:avLst/>
          </a:prstGeom>
          <a:noFill/>
          <a:ln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Comissió executiva d’impacte IMA</a:t>
            </a:r>
          </a:p>
        </p:txBody>
      </p:sp>
      <p:cxnSp>
        <p:nvCxnSpPr>
          <p:cNvPr id="19" name="Conector: angular 26">
            <a:extLst>
              <a:ext uri="{FF2B5EF4-FFF2-40B4-BE49-F238E27FC236}">
                <a16:creationId xmlns:a16="http://schemas.microsoft.com/office/drawing/2014/main" id="{939267FC-96C5-43CC-A544-51B3B2291593}"/>
              </a:ext>
            </a:extLst>
          </p:cNvPr>
          <p:cNvCxnSpPr>
            <a:cxnSpLocks/>
            <a:stCxn id="18" idx="0"/>
            <a:endCxn id="11" idx="2"/>
          </p:cNvCxnSpPr>
          <p:nvPr/>
        </p:nvCxnSpPr>
        <p:spPr>
          <a:xfrm rot="5400000" flipH="1" flipV="1">
            <a:off x="1425903" y="3826353"/>
            <a:ext cx="528972" cy="12700"/>
          </a:xfrm>
          <a:prstGeom prst="bentConnector3">
            <a:avLst>
              <a:gd name="adj1" fmla="val 50000"/>
            </a:avLst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42">
            <a:extLst>
              <a:ext uri="{FF2B5EF4-FFF2-40B4-BE49-F238E27FC236}">
                <a16:creationId xmlns:a16="http://schemas.microsoft.com/office/drawing/2014/main" id="{16EBB4CC-92A6-49EF-98E8-EB05B72B809D}"/>
              </a:ext>
            </a:extLst>
          </p:cNvPr>
          <p:cNvSpPr txBox="1"/>
          <p:nvPr/>
        </p:nvSpPr>
        <p:spPr>
          <a:xfrm>
            <a:off x="2779254" y="4089741"/>
            <a:ext cx="2019377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Nuclis territorials Salut mental comunitària</a:t>
            </a:r>
          </a:p>
        </p:txBody>
      </p:sp>
      <p:cxnSp>
        <p:nvCxnSpPr>
          <p:cNvPr id="21" name="Conector: angular 26">
            <a:extLst>
              <a:ext uri="{FF2B5EF4-FFF2-40B4-BE49-F238E27FC236}">
                <a16:creationId xmlns:a16="http://schemas.microsoft.com/office/drawing/2014/main" id="{C2064AE7-9ABC-433D-8B6D-1DD497C2ED60}"/>
              </a:ext>
            </a:extLst>
          </p:cNvPr>
          <p:cNvCxnSpPr>
            <a:cxnSpLocks/>
            <a:stCxn id="20" idx="0"/>
            <a:endCxn id="12" idx="2"/>
          </p:cNvCxnSpPr>
          <p:nvPr/>
        </p:nvCxnSpPr>
        <p:spPr>
          <a:xfrm rot="16200000" flipV="1">
            <a:off x="3526987" y="3827784"/>
            <a:ext cx="519087" cy="482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676" y="2635383"/>
            <a:ext cx="3609246" cy="170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676" y="132506"/>
            <a:ext cx="3572176" cy="232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Imagen 5">
            <a:extLst>
              <a:ext uri="{FF2B5EF4-FFF2-40B4-BE49-F238E27FC236}">
                <a16:creationId xmlns:a16="http://schemas.microsoft.com/office/drawing/2014/main" id="{1DE6E73E-F24E-4CCC-B97A-5B362369BC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7865" y="5516088"/>
            <a:ext cx="752475" cy="581025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Resultado de imagen de pla director de salut mental i addiccion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5" y="5361318"/>
            <a:ext cx="872010" cy="87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uadroTexto 94">
            <a:extLst>
              <a:ext uri="{FF2B5EF4-FFF2-40B4-BE49-F238E27FC236}">
                <a16:creationId xmlns:a16="http://schemas.microsoft.com/office/drawing/2014/main" id="{A0641AF0-C3B5-4F7A-BF5D-DAC663072F59}"/>
              </a:ext>
            </a:extLst>
          </p:cNvPr>
          <p:cNvSpPr txBox="1"/>
          <p:nvPr/>
        </p:nvSpPr>
        <p:spPr>
          <a:xfrm>
            <a:off x="584917" y="5650"/>
            <a:ext cx="2996483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ca-ES" sz="2800" b="1" dirty="0"/>
              <a:t>Comitès d‘experts.</a:t>
            </a:r>
          </a:p>
        </p:txBody>
      </p:sp>
      <p:pic>
        <p:nvPicPr>
          <p:cNvPr id="31" name="Imagen 12">
            <a:extLst>
              <a:ext uri="{FF2B5EF4-FFF2-40B4-BE49-F238E27FC236}">
                <a16:creationId xmlns:a16="http://schemas.microsoft.com/office/drawing/2014/main" id="{20C78BF2-2C2E-49C9-8DDA-BF9ACDB09F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5616" y="2667512"/>
            <a:ext cx="478059" cy="475704"/>
          </a:xfrm>
          <a:prstGeom prst="rect">
            <a:avLst/>
          </a:prstGeom>
          <a:ln>
            <a:noFill/>
          </a:ln>
        </p:spPr>
      </p:pic>
      <p:pic>
        <p:nvPicPr>
          <p:cNvPr id="32" name="Imatge 110" descr="IMA logo">
            <a:extLst>
              <a:ext uri="{FF2B5EF4-FFF2-40B4-BE49-F238E27FC236}">
                <a16:creationId xmlns:a16="http://schemas.microsoft.com/office/drawing/2014/main" id="{AD095F52-991A-4AF5-9FDA-8F894BFAD529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41" y="134434"/>
            <a:ext cx="478059" cy="43306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CuadroTexto 28">
            <a:extLst>
              <a:ext uri="{FF2B5EF4-FFF2-40B4-BE49-F238E27FC236}">
                <a16:creationId xmlns:a16="http://schemas.microsoft.com/office/drawing/2014/main" id="{1A275EC4-45A3-4FCC-80F2-19759AA4ABF0}"/>
              </a:ext>
            </a:extLst>
          </p:cNvPr>
          <p:cNvSpPr txBox="1"/>
          <p:nvPr/>
        </p:nvSpPr>
        <p:spPr>
          <a:xfrm>
            <a:off x="8093676" y="-59655"/>
            <a:ext cx="124919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200" dirty="0"/>
              <a:t>COMPOSICIÓ</a:t>
            </a:r>
          </a:p>
        </p:txBody>
      </p:sp>
      <p:sp>
        <p:nvSpPr>
          <p:cNvPr id="33" name="CuadroTexto 28">
            <a:extLst>
              <a:ext uri="{FF2B5EF4-FFF2-40B4-BE49-F238E27FC236}">
                <a16:creationId xmlns:a16="http://schemas.microsoft.com/office/drawing/2014/main" id="{AB75D1DE-0C9F-406E-B5C3-336525BB2CDF}"/>
              </a:ext>
            </a:extLst>
          </p:cNvPr>
          <p:cNvSpPr txBox="1"/>
          <p:nvPr/>
        </p:nvSpPr>
        <p:spPr>
          <a:xfrm>
            <a:off x="8060000" y="2409042"/>
            <a:ext cx="124919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200" dirty="0"/>
              <a:t>COMPOSICIÓ</a:t>
            </a:r>
          </a:p>
        </p:txBody>
      </p:sp>
      <p:sp>
        <p:nvSpPr>
          <p:cNvPr id="34" name="CuadroTexto 28">
            <a:extLst>
              <a:ext uri="{FF2B5EF4-FFF2-40B4-BE49-F238E27FC236}">
                <a16:creationId xmlns:a16="http://schemas.microsoft.com/office/drawing/2014/main" id="{F34D6BE4-9A60-41EB-AA54-314133BB4724}"/>
              </a:ext>
            </a:extLst>
          </p:cNvPr>
          <p:cNvSpPr txBox="1"/>
          <p:nvPr/>
        </p:nvSpPr>
        <p:spPr>
          <a:xfrm>
            <a:off x="792531" y="518219"/>
            <a:ext cx="255448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200" dirty="0"/>
              <a:t>Continuïtat  del Comitè de seguiment d’afectats 17 d’agots de 2017</a:t>
            </a:r>
          </a:p>
        </p:txBody>
      </p:sp>
      <p:sp>
        <p:nvSpPr>
          <p:cNvPr id="35" name="CuadroTexto 28">
            <a:extLst>
              <a:ext uri="{FF2B5EF4-FFF2-40B4-BE49-F238E27FC236}">
                <a16:creationId xmlns:a16="http://schemas.microsoft.com/office/drawing/2014/main" id="{DDC3B120-4CF6-46BD-A5EC-6163E896069E}"/>
              </a:ext>
            </a:extLst>
          </p:cNvPr>
          <p:cNvSpPr txBox="1"/>
          <p:nvPr/>
        </p:nvSpPr>
        <p:spPr>
          <a:xfrm>
            <a:off x="188305" y="4954756"/>
            <a:ext cx="255448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400" b="1" dirty="0"/>
              <a:t>Marc</a:t>
            </a:r>
          </a:p>
        </p:txBody>
      </p:sp>
    </p:spTree>
    <p:extLst>
      <p:ext uri="{BB962C8B-B14F-4D97-AF65-F5344CB8AC3E}">
        <p14:creationId xmlns:p14="http://schemas.microsoft.com/office/powerpoint/2010/main" val="3126679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BA6A-3369-482F-B88B-6FE665D64CE7}" type="datetime2">
              <a:rPr lang="ca-ES" smtClean="0"/>
              <a:t>dilluns, 11 març de 2019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Model BCN</a:t>
            </a: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41FE-1E26-4942-B4D7-1D81C6F16BF5}" type="slidenum">
              <a:rPr lang="ca-ES" smtClean="0"/>
              <a:t>26</a:t>
            </a:fld>
            <a:endParaRPr lang="ca-ES"/>
          </a:p>
        </p:txBody>
      </p:sp>
      <p:sp>
        <p:nvSpPr>
          <p:cNvPr id="15" name="Rectángulo 17">
            <a:extLst>
              <a:ext uri="{FF2B5EF4-FFF2-40B4-BE49-F238E27FC236}">
                <a16:creationId xmlns:a16="http://schemas.microsoft.com/office/drawing/2014/main" id="{A3ECC5E6-0BDC-41FA-8FFB-BA1A36ED314F}"/>
              </a:ext>
            </a:extLst>
          </p:cNvPr>
          <p:cNvSpPr/>
          <p:nvPr/>
        </p:nvSpPr>
        <p:spPr>
          <a:xfrm>
            <a:off x="1829777" y="953721"/>
            <a:ext cx="8532441" cy="4801314"/>
          </a:xfrm>
          <a:prstGeom prst="rect">
            <a:avLst/>
          </a:prstGeom>
          <a:solidFill>
            <a:schemeClr val="bg1">
              <a:alpha val="75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a-ES" b="1" dirty="0"/>
              <a:t>Objectiu</a:t>
            </a:r>
            <a:r>
              <a:rPr lang="ca-ES" dirty="0"/>
              <a:t>: aportar coneixement i evidència, dotar d’equilibri, solidesa científica i seguretat assistencial i organitzativa del disseny, planificació, preparació i consolidació de la resposta a un IMA i al seu </a:t>
            </a:r>
            <a:r>
              <a:rPr lang="ca-ES" dirty="0" err="1"/>
              <a:t>postIMA</a:t>
            </a:r>
            <a:r>
              <a:rPr lang="ca-ES" dirty="0"/>
              <a:t>. I a l’avaluació.</a:t>
            </a:r>
          </a:p>
          <a:p>
            <a:r>
              <a:rPr lang="ca-ES" dirty="0"/>
              <a:t>En l’àmbit de competència institucional i professional de cada entitat i/o participant.</a:t>
            </a:r>
          </a:p>
          <a:p>
            <a:endParaRPr lang="ca-ES" dirty="0"/>
          </a:p>
          <a:p>
            <a:pPr algn="just"/>
            <a:r>
              <a:rPr lang="ca-ES" b="1" dirty="0"/>
              <a:t>Dianes</a:t>
            </a:r>
            <a:r>
              <a:rPr lang="ca-ES" dirty="0"/>
              <a:t>. L’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dirty="0"/>
              <a:t>interstici de la resposta i les relacions sanitàries i no sanitàries entre els operadors implicats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dirty="0"/>
              <a:t>La construcció de mecanismes compartits de resposta que l'homogeneïtzin</a:t>
            </a:r>
          </a:p>
          <a:p>
            <a:pPr algn="just"/>
            <a:endParaRPr lang="ca-ES" dirty="0"/>
          </a:p>
          <a:p>
            <a:pPr algn="just"/>
            <a:r>
              <a:rPr lang="ca-ES" b="1" dirty="0"/>
              <a:t>Perspectives</a:t>
            </a:r>
            <a:r>
              <a:rPr lang="ca-ES" dirty="0"/>
              <a:t>: assistencial (individual i grupal), poblacional i professional </a:t>
            </a:r>
          </a:p>
          <a:p>
            <a:pPr algn="just"/>
            <a:r>
              <a:rPr lang="ca-ES" b="1" dirty="0"/>
              <a:t>Fases</a:t>
            </a:r>
            <a:r>
              <a:rPr lang="ca-ES" dirty="0"/>
              <a:t>: la del propi incident (amb afectats físics i psicològics -i socials-), la </a:t>
            </a:r>
            <a:r>
              <a:rPr lang="ca-ES" dirty="0" err="1"/>
              <a:t>postIMA</a:t>
            </a:r>
            <a:r>
              <a:rPr lang="ca-ES" dirty="0"/>
              <a:t> (amb predomini de l’afectació psicològica i de la social) i l’aprenentatge posterior.</a:t>
            </a:r>
          </a:p>
          <a:p>
            <a:pPr algn="just"/>
            <a:endParaRPr lang="ca-ES" dirty="0"/>
          </a:p>
          <a:p>
            <a:pPr algn="just"/>
            <a:r>
              <a:rPr lang="ca-ES" b="1" dirty="0"/>
              <a:t>Productes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recomanacions assistencials i organitzatives als Centres 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propostes d’instrucció per la Gerència CSB</a:t>
            </a:r>
          </a:p>
        </p:txBody>
      </p:sp>
      <p:sp>
        <p:nvSpPr>
          <p:cNvPr id="16" name="CuadroTexto 94">
            <a:extLst>
              <a:ext uri="{FF2B5EF4-FFF2-40B4-BE49-F238E27FC236}">
                <a16:creationId xmlns:a16="http://schemas.microsoft.com/office/drawing/2014/main" id="{49EC0BEC-DDDC-49D1-8009-6B61AABAC546}"/>
              </a:ext>
            </a:extLst>
          </p:cNvPr>
          <p:cNvSpPr txBox="1"/>
          <p:nvPr/>
        </p:nvSpPr>
        <p:spPr>
          <a:xfrm>
            <a:off x="195450" y="136525"/>
            <a:ext cx="2996483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ca-ES" sz="2800" b="1" dirty="0"/>
              <a:t>Comitès d‘experts.</a:t>
            </a:r>
          </a:p>
        </p:txBody>
      </p:sp>
    </p:spTree>
    <p:extLst>
      <p:ext uri="{BB962C8B-B14F-4D97-AF65-F5344CB8AC3E}">
        <p14:creationId xmlns:p14="http://schemas.microsoft.com/office/powerpoint/2010/main" val="490815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40BE568-D229-47D2-B045-1BE2B9627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BA6A-3369-482F-B88B-6FE665D64CE7}" type="datetime2">
              <a:rPr lang="ca-ES" smtClean="0"/>
              <a:t>dilluns, 11 març de 2019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4C018F2-E4F4-4C6A-8339-F6246E658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Model BCN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624499A-CD9E-44ED-A9BC-7A59DB4E3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41FE-1E26-4942-B4D7-1D81C6F16BF5}" type="slidenum">
              <a:rPr lang="ca-ES" smtClean="0"/>
              <a:t>27</a:t>
            </a:fld>
            <a:endParaRPr lang="ca-ES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A8D7C75-8514-4F78-9126-E46449D24A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43197" y="2952420"/>
            <a:ext cx="1383665" cy="208915"/>
          </a:xfrm>
          <a:prstGeom prst="rect">
            <a:avLst/>
          </a:prstGeom>
        </p:spPr>
      </p:pic>
      <p:pic>
        <p:nvPicPr>
          <p:cNvPr id="25" name="Imagen 24" descr="Image result for Children and War Foundation">
            <a:extLst>
              <a:ext uri="{FF2B5EF4-FFF2-40B4-BE49-F238E27FC236}">
                <a16:creationId xmlns:a16="http://schemas.microsoft.com/office/drawing/2014/main" id="{BADAACF7-74D8-4EDB-B0A8-FD614828BFF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118" y="2310349"/>
            <a:ext cx="741622" cy="29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B3D664FB-B49A-476F-AE14-42384FA420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433" b="32349"/>
          <a:stretch/>
        </p:blipFill>
        <p:spPr>
          <a:xfrm>
            <a:off x="9842183" y="2634975"/>
            <a:ext cx="932979" cy="36512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1E617DE-210C-4403-A294-9969E060C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9933" y="2850437"/>
            <a:ext cx="921365" cy="29932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3932C70-129A-43BC-BAC3-051241E094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299" y="2115210"/>
            <a:ext cx="704452" cy="27826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0516AB6-73C3-4CF6-BD33-DD5A45DA11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1471" y="2449455"/>
            <a:ext cx="694280" cy="29011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18B0F8C-2175-4193-B134-A9FF946D1C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2938" y="3523939"/>
            <a:ext cx="1045410" cy="390077"/>
          </a:xfrm>
          <a:prstGeom prst="rect">
            <a:avLst/>
          </a:prstGeom>
        </p:spPr>
      </p:pic>
      <p:pic>
        <p:nvPicPr>
          <p:cNvPr id="21" name="Picture 2" descr="http://www.tracrehabilitacio.es/sites/default/files/logo-creu-roja_0.png">
            <a:extLst>
              <a:ext uri="{FF2B5EF4-FFF2-40B4-BE49-F238E27FC236}">
                <a16:creationId xmlns:a16="http://schemas.microsoft.com/office/drawing/2014/main" id="{07E434E5-AB81-4DC8-9D11-8F35F78F9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786" y="3224612"/>
            <a:ext cx="831999" cy="29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0DE9853-9FBE-420C-9927-6F3BAFC494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46965" y="1934361"/>
            <a:ext cx="533795" cy="52322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EA42135-01E9-48B5-8CB3-03354EFEFA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74823" y="2532582"/>
            <a:ext cx="930995" cy="3651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3E9848C-9378-4D95-8231-14C165CD5B0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28546" b="33153"/>
          <a:stretch/>
        </p:blipFill>
        <p:spPr>
          <a:xfrm>
            <a:off x="8697222" y="2953153"/>
            <a:ext cx="833282" cy="31848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374377C9-3925-4F5E-B8A9-79F5D5B95E5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88976" y="3329165"/>
            <a:ext cx="879423" cy="280463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BBAD697E-2C64-47EC-9B7C-432FC428DD0F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824" y="3699669"/>
            <a:ext cx="930995" cy="365125"/>
          </a:xfrm>
          <a:prstGeom prst="rect">
            <a:avLst/>
          </a:prstGeom>
          <a:noFill/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2C63888A-15F1-42F7-981C-69F4284C1B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3107" y="2567632"/>
            <a:ext cx="919027" cy="29932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9A9484B-7BA3-4344-8A43-2A3AC652626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80959" y="3384304"/>
            <a:ext cx="899868" cy="29932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75857B45-35E7-4CA5-A0DE-D8842C5688CD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27952" b="32909"/>
          <a:stretch/>
        </p:blipFill>
        <p:spPr>
          <a:xfrm>
            <a:off x="9865328" y="2963159"/>
            <a:ext cx="1073726" cy="314524"/>
          </a:xfrm>
          <a:prstGeom prst="rect">
            <a:avLst/>
          </a:prstGeom>
        </p:spPr>
      </p:pic>
      <p:pic>
        <p:nvPicPr>
          <p:cNvPr id="24" name="Picture 2" descr="Resultat d'imatges de consorci d'educació de barcelona">
            <a:extLst>
              <a:ext uri="{FF2B5EF4-FFF2-40B4-BE49-F238E27FC236}">
                <a16:creationId xmlns:a16="http://schemas.microsoft.com/office/drawing/2014/main" id="{26F3E309-0865-4DB0-B29F-0E9C82FBD0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" t="30162" r="6759" b="28465"/>
          <a:stretch/>
        </p:blipFill>
        <p:spPr bwMode="auto">
          <a:xfrm>
            <a:off x="3906914" y="2754498"/>
            <a:ext cx="2662657" cy="7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EE5CA62-3D89-45A2-A885-F507FD000BF8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0801" t="17362" r="9339" b="14799"/>
          <a:stretch/>
        </p:blipFill>
        <p:spPr>
          <a:xfrm>
            <a:off x="6727177" y="2609061"/>
            <a:ext cx="1902883" cy="1048656"/>
          </a:xfrm>
          <a:prstGeom prst="rect">
            <a:avLst/>
          </a:prstGeom>
        </p:spPr>
      </p:pic>
      <p:pic>
        <p:nvPicPr>
          <p:cNvPr id="2050" name="Picture 2" descr="Resultado de imagen de SISCAT - Sistema sanitari integral d'utilitzaciÃ³ pÃºblica de Catalunya - Departament de Salut">
            <a:extLst>
              <a:ext uri="{FF2B5EF4-FFF2-40B4-BE49-F238E27FC236}">
                <a16:creationId xmlns:a16="http://schemas.microsoft.com/office/drawing/2014/main" id="{812FD0B5-7625-45B6-B247-306B30FB5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869" y="2417132"/>
            <a:ext cx="639248" cy="27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identitatcorporativa.gencat.cat/web/sites/identitatcorporativa/.content/Documentacio/descarregues/dpt/COLOR/Salut/em_v.jpg">
            <a:extLst>
              <a:ext uri="{FF2B5EF4-FFF2-40B4-BE49-F238E27FC236}">
                <a16:creationId xmlns:a16="http://schemas.microsoft.com/office/drawing/2014/main" id="{7A081867-1C7F-4955-ABC2-44BB1B622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928673" y="2440888"/>
            <a:ext cx="511884" cy="189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Imagen 2050">
            <a:extLst>
              <a:ext uri="{FF2B5EF4-FFF2-40B4-BE49-F238E27FC236}">
                <a16:creationId xmlns:a16="http://schemas.microsoft.com/office/drawing/2014/main" id="{85EEF9A9-9945-4E81-ABFD-1194B373608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087" y="1713638"/>
            <a:ext cx="1402844" cy="5407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Picture 2" descr="Resultat d'imatges de UTCCB">
            <a:extLst>
              <a:ext uri="{FF2B5EF4-FFF2-40B4-BE49-F238E27FC236}">
                <a16:creationId xmlns:a16="http://schemas.microsoft.com/office/drawing/2014/main" id="{170CD727-CE40-411B-A1B5-42B2D49273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0" t="38358" r="12444" b="35959"/>
          <a:stretch/>
        </p:blipFill>
        <p:spPr bwMode="auto">
          <a:xfrm>
            <a:off x="7800029" y="2333799"/>
            <a:ext cx="679533" cy="23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A11F1508-0093-46BA-9B00-E87C71371FBD}"/>
              </a:ext>
            </a:extLst>
          </p:cNvPr>
          <p:cNvSpPr txBox="1"/>
          <p:nvPr/>
        </p:nvSpPr>
        <p:spPr>
          <a:xfrm>
            <a:off x="2587380" y="4924543"/>
            <a:ext cx="740336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600" dirty="0"/>
              <a:t>Entitat creada per la UAB i el CSB amb la</a:t>
            </a:r>
            <a:r>
              <a:rPr lang="ca-ES" sz="1600" b="1" dirty="0"/>
              <a:t> intenció </a:t>
            </a:r>
            <a:r>
              <a:rPr lang="ca-ES" sz="1600" dirty="0"/>
              <a:t>de reunir el coneixement científic i de gestió i l’expertesa pràctica i teòrica en la atenció i el maneig d’un Incident amb múltiples afectats i del seu </a:t>
            </a:r>
            <a:r>
              <a:rPr lang="ca-ES" sz="1600" dirty="0" err="1"/>
              <a:t>postIMA</a:t>
            </a:r>
            <a:r>
              <a:rPr lang="ca-ES" sz="1600" dirty="0"/>
              <a:t>. Ampliat als episodis de Trauma psíquic quotidians.</a:t>
            </a:r>
            <a:endParaRPr lang="es-ES" sz="1600" dirty="0"/>
          </a:p>
        </p:txBody>
      </p:sp>
      <p:sp>
        <p:nvSpPr>
          <p:cNvPr id="2053" name="Rectángulo 2052">
            <a:extLst>
              <a:ext uri="{FF2B5EF4-FFF2-40B4-BE49-F238E27FC236}">
                <a16:creationId xmlns:a16="http://schemas.microsoft.com/office/drawing/2014/main" id="{359AF1EA-6255-4E1A-83CA-7C3181FA9413}"/>
              </a:ext>
            </a:extLst>
          </p:cNvPr>
          <p:cNvSpPr/>
          <p:nvPr/>
        </p:nvSpPr>
        <p:spPr>
          <a:xfrm>
            <a:off x="3850908" y="2245050"/>
            <a:ext cx="4759692" cy="14479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4651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F4E43BA-A9DA-41A4-B885-1D6588C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85198E8-6FFF-4C23-97D2-B01C883221CC}" type="datetime2">
              <a:rPr lang="ca-ES" smtClean="0"/>
              <a:t>dilluns, 11 març de 2019</a:t>
            </a:fld>
            <a:endParaRPr lang="ca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A33B32-AFA7-4130-92F2-C1680B56D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41FE-1E26-4942-B4D7-1D81C6F16BF5}" type="slidenum">
              <a:rPr lang="ca-ES" smtClean="0"/>
              <a:t>3</a:t>
            </a:fld>
            <a:endParaRPr lang="ca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FE906E1-4CCD-4064-A23D-21C0929557CB}"/>
              </a:ext>
            </a:extLst>
          </p:cNvPr>
          <p:cNvSpPr txBox="1"/>
          <p:nvPr/>
        </p:nvSpPr>
        <p:spPr>
          <a:xfrm>
            <a:off x="5251173" y="524702"/>
            <a:ext cx="885229" cy="338554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600" dirty="0">
                <a:latin typeface="Arial Black" panose="020B0A04020102020204" pitchFamily="34" charset="0"/>
              </a:rPr>
              <a:t>AMV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ACFA27D-C0C7-4C91-AD24-46511710D5F1}"/>
              </a:ext>
            </a:extLst>
          </p:cNvPr>
          <p:cNvSpPr txBox="1"/>
          <p:nvPr/>
        </p:nvSpPr>
        <p:spPr>
          <a:xfrm>
            <a:off x="8678998" y="528709"/>
            <a:ext cx="885229" cy="33855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600" dirty="0">
                <a:latin typeface="Arial Black" panose="020B0A04020102020204" pitchFamily="34" charset="0"/>
              </a:rPr>
              <a:t>IMA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309A08E-BE6C-4027-AB52-39D326840D8D}"/>
              </a:ext>
            </a:extLst>
          </p:cNvPr>
          <p:cNvSpPr txBox="1"/>
          <p:nvPr/>
        </p:nvSpPr>
        <p:spPr>
          <a:xfrm>
            <a:off x="10238065" y="536960"/>
            <a:ext cx="1115735" cy="33855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600" dirty="0" err="1">
                <a:latin typeface="Arial Black" panose="020B0A04020102020204" pitchFamily="34" charset="0"/>
              </a:rPr>
              <a:t>postIMA</a:t>
            </a:r>
            <a:endParaRPr lang="ca-ES" sz="1600" dirty="0">
              <a:latin typeface="Arial Black" panose="020B0A04020102020204" pitchFamily="34" charset="0"/>
            </a:endParaRPr>
          </a:p>
        </p:txBody>
      </p:sp>
      <p:sp>
        <p:nvSpPr>
          <p:cNvPr id="54" name="Rectángulo 4">
            <a:extLst>
              <a:ext uri="{FF2B5EF4-FFF2-40B4-BE49-F238E27FC236}">
                <a16:creationId xmlns:a16="http://schemas.microsoft.com/office/drawing/2014/main" id="{7A9BBD81-45C0-4B03-B880-3492A7476998}"/>
              </a:ext>
            </a:extLst>
          </p:cNvPr>
          <p:cNvSpPr/>
          <p:nvPr/>
        </p:nvSpPr>
        <p:spPr>
          <a:xfrm>
            <a:off x="754832" y="55026"/>
            <a:ext cx="1143716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0000"/>
                </a:solidFill>
              </a:rPr>
              <a:t>El 17ago17 a Barcelona </a:t>
            </a:r>
            <a:r>
              <a:rPr lang="es-ES" sz="2400" b="1" dirty="0" err="1">
                <a:solidFill>
                  <a:srgbClr val="000000"/>
                </a:solidFill>
              </a:rPr>
              <a:t>ens</a:t>
            </a:r>
            <a:r>
              <a:rPr lang="es-ES" sz="2400" b="1" dirty="0">
                <a:solidFill>
                  <a:srgbClr val="000000"/>
                </a:solidFill>
              </a:rPr>
              <a:t> va </a:t>
            </a:r>
            <a:r>
              <a:rPr lang="es-ES" sz="2400" b="1" dirty="0" err="1">
                <a:solidFill>
                  <a:srgbClr val="000000"/>
                </a:solidFill>
              </a:rPr>
              <a:t>ensenyar</a:t>
            </a:r>
            <a:r>
              <a:rPr lang="es-ES" sz="2400" b="1" dirty="0">
                <a:solidFill>
                  <a:srgbClr val="000000"/>
                </a:solidFill>
              </a:rPr>
              <a:t> que el </a:t>
            </a:r>
            <a:r>
              <a:rPr lang="es-ES" sz="2400" b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objecte</a:t>
            </a:r>
            <a:r>
              <a:rPr lang="es-ES" sz="2400" b="1" dirty="0">
                <a:solidFill>
                  <a:srgbClr val="000000"/>
                </a:solidFill>
              </a:rPr>
              <a:t> de </a:t>
            </a:r>
            <a:r>
              <a:rPr lang="es-ES" sz="2400" b="1" dirty="0" err="1">
                <a:solidFill>
                  <a:srgbClr val="000000"/>
                </a:solidFill>
              </a:rPr>
              <a:t>l’actuació</a:t>
            </a:r>
            <a:r>
              <a:rPr lang="es-ES" sz="2400" b="1" dirty="0">
                <a:solidFill>
                  <a:srgbClr val="000000"/>
                </a:solidFill>
              </a:rPr>
              <a:t> </a:t>
            </a:r>
            <a:r>
              <a:rPr lang="es-ES" sz="2400" b="1" dirty="0" err="1">
                <a:solidFill>
                  <a:srgbClr val="000000"/>
                </a:solidFill>
              </a:rPr>
              <a:t>sanitària</a:t>
            </a:r>
            <a:r>
              <a:rPr lang="es-ES" sz="2400" b="1" dirty="0">
                <a:solidFill>
                  <a:srgbClr val="000000"/>
                </a:solidFill>
              </a:rPr>
              <a:t> </a:t>
            </a:r>
            <a:r>
              <a:rPr lang="es-ES" sz="2400" b="1" dirty="0" err="1">
                <a:solidFill>
                  <a:srgbClr val="000000"/>
                </a:solidFill>
              </a:rPr>
              <a:t>davant</a:t>
            </a:r>
            <a:r>
              <a:rPr lang="es-ES" sz="2400" b="1" dirty="0">
                <a:solidFill>
                  <a:srgbClr val="000000"/>
                </a:solidFill>
              </a:rPr>
              <a:t> </a:t>
            </a:r>
            <a:r>
              <a:rPr lang="es-ES" sz="2400" b="1" dirty="0" err="1">
                <a:solidFill>
                  <a:srgbClr val="000000"/>
                </a:solidFill>
              </a:rPr>
              <a:t>d’un</a:t>
            </a:r>
            <a:r>
              <a:rPr lang="es-ES" sz="2400" b="1" dirty="0">
                <a:solidFill>
                  <a:srgbClr val="000000"/>
                </a:solidFill>
              </a:rPr>
              <a:t> IMA </a:t>
            </a:r>
            <a:r>
              <a:rPr lang="es-ES" sz="2400" b="1" dirty="0" err="1">
                <a:solidFill>
                  <a:srgbClr val="000000"/>
                </a:solidFill>
              </a:rPr>
              <a:t>havia</a:t>
            </a:r>
            <a:r>
              <a:rPr lang="es-ES" sz="2400" b="1" dirty="0">
                <a:solidFill>
                  <a:srgbClr val="000000"/>
                </a:solidFill>
              </a:rPr>
              <a:t> </a:t>
            </a:r>
            <a:r>
              <a:rPr lang="es-ES" sz="2400" b="1" dirty="0" err="1">
                <a:solidFill>
                  <a:srgbClr val="000000"/>
                </a:solidFill>
              </a:rPr>
              <a:t>evolucionat</a:t>
            </a:r>
            <a:r>
              <a:rPr lang="es-ES" sz="2400" b="1" dirty="0">
                <a:solidFill>
                  <a:srgbClr val="000000"/>
                </a:solidFill>
              </a:rPr>
              <a:t>.</a:t>
            </a:r>
            <a:endParaRPr lang="ca-ES" sz="2400" b="1" dirty="0"/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id="{39D17412-382A-4800-9E90-FCB00A43104B}"/>
              </a:ext>
            </a:extLst>
          </p:cNvPr>
          <p:cNvSpPr txBox="1"/>
          <p:nvPr/>
        </p:nvSpPr>
        <p:spPr>
          <a:xfrm>
            <a:off x="7003462" y="539448"/>
            <a:ext cx="885229" cy="33855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600" dirty="0">
                <a:latin typeface="Arial Black" panose="020B0A04020102020204" pitchFamily="34" charset="0"/>
              </a:rPr>
              <a:t>IMV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C368B514-1EBE-4F48-B0E8-2A2F9B96223C}"/>
              </a:ext>
            </a:extLst>
          </p:cNvPr>
          <p:cNvSpPr txBox="1"/>
          <p:nvPr/>
        </p:nvSpPr>
        <p:spPr>
          <a:xfrm>
            <a:off x="6365625" y="499029"/>
            <a:ext cx="415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00" dirty="0"/>
              <a:t>D’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A2E7FCFA-6689-43A6-A608-CA5AC1568886}"/>
              </a:ext>
            </a:extLst>
          </p:cNvPr>
          <p:cNvSpPr txBox="1"/>
          <p:nvPr/>
        </p:nvSpPr>
        <p:spPr>
          <a:xfrm>
            <a:off x="8084471" y="506409"/>
            <a:ext cx="415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00" dirty="0"/>
              <a:t>a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E6B6340C-E493-425C-B11D-B988AD172B9E}"/>
              </a:ext>
            </a:extLst>
          </p:cNvPr>
          <p:cNvSpPr txBox="1"/>
          <p:nvPr/>
        </p:nvSpPr>
        <p:spPr>
          <a:xfrm>
            <a:off x="9678264" y="536960"/>
            <a:ext cx="41578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600" dirty="0"/>
              <a:t>i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3127A3-6E58-47C5-B2A7-4B98B6D71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886"/>
            <a:ext cx="754832" cy="637276"/>
          </a:xfrm>
          <a:prstGeom prst="rect">
            <a:avLst/>
          </a:prstGeom>
        </p:spPr>
      </p:pic>
      <p:sp>
        <p:nvSpPr>
          <p:cNvPr id="46" name="QuadreDeText 4">
            <a:extLst>
              <a:ext uri="{FF2B5EF4-FFF2-40B4-BE49-F238E27FC236}">
                <a16:creationId xmlns:a16="http://schemas.microsoft.com/office/drawing/2014/main" id="{40DD8722-62FF-4567-9DCC-B8FA6AF61D35}"/>
              </a:ext>
            </a:extLst>
          </p:cNvPr>
          <p:cNvSpPr txBox="1"/>
          <p:nvPr/>
        </p:nvSpPr>
        <p:spPr>
          <a:xfrm>
            <a:off x="1704473" y="1644285"/>
            <a:ext cx="8824950" cy="2246769"/>
          </a:xfrm>
          <a:prstGeom prst="rect">
            <a:avLst/>
          </a:prstGeom>
          <a:noFill/>
          <a:ln w="31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sz="2000" dirty="0"/>
              <a:t>Un Incident de múltiples afectats (IMA) es dona quan per un esdeveniment inesperat d’afectació social massiva únic o múltiple i simultani de tipus incidental, accidental o social (</a:t>
            </a:r>
            <a:r>
              <a:rPr lang="ca-ES" sz="2000" i="1" dirty="0" err="1"/>
              <a:t>man</a:t>
            </a:r>
            <a:r>
              <a:rPr lang="ca-ES" sz="2000" i="1" dirty="0"/>
              <a:t> </a:t>
            </a:r>
            <a:r>
              <a:rPr lang="ca-ES" sz="2000" i="1" dirty="0" err="1"/>
              <a:t>made</a:t>
            </a:r>
            <a:r>
              <a:rPr lang="ca-ES" sz="2000" dirty="0"/>
              <a:t>), voluntari o involuntari, es produeix un nombre d’afectats/afectades físics i/o psicològics, adults i/o pediàtrics, tant elevat que el dispositiu sanitari públic urgent i no urgent de la Ciutat pot veure’s desbordat i amb dificultats per atendre, els físics, en les dues primeres hores i els psicològics durant les primeres 72 (</a:t>
            </a:r>
            <a:r>
              <a:rPr lang="ca-ES" sz="2000" dirty="0" err="1"/>
              <a:t>postIMA</a:t>
            </a:r>
            <a:r>
              <a:rPr lang="ca-ES" sz="2000" dirty="0"/>
              <a:t> immediat).</a:t>
            </a:r>
          </a:p>
        </p:txBody>
      </p:sp>
      <p:sp>
        <p:nvSpPr>
          <p:cNvPr id="47" name="QuadreDeText 4">
            <a:extLst>
              <a:ext uri="{FF2B5EF4-FFF2-40B4-BE49-F238E27FC236}">
                <a16:creationId xmlns:a16="http://schemas.microsoft.com/office/drawing/2014/main" id="{426ECDA7-56F2-43CB-8778-445605C52724}"/>
              </a:ext>
            </a:extLst>
          </p:cNvPr>
          <p:cNvSpPr txBox="1"/>
          <p:nvPr/>
        </p:nvSpPr>
        <p:spPr>
          <a:xfrm>
            <a:off x="1690141" y="3940008"/>
            <a:ext cx="8824950" cy="40011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2000" dirty="0"/>
              <a:t>Un IMA provoca una Crisi social que pot incrementar l’afectació psicològica.</a:t>
            </a:r>
          </a:p>
        </p:txBody>
      </p:sp>
      <p:sp>
        <p:nvSpPr>
          <p:cNvPr id="48" name="QuadreDeText 4">
            <a:extLst>
              <a:ext uri="{FF2B5EF4-FFF2-40B4-BE49-F238E27FC236}">
                <a16:creationId xmlns:a16="http://schemas.microsoft.com/office/drawing/2014/main" id="{D2A55148-5463-43A9-AA65-7E127D609BCD}"/>
              </a:ext>
            </a:extLst>
          </p:cNvPr>
          <p:cNvSpPr txBox="1"/>
          <p:nvPr/>
        </p:nvSpPr>
        <p:spPr>
          <a:xfrm>
            <a:off x="1690141" y="4269365"/>
            <a:ext cx="8824950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2000" dirty="0"/>
              <a:t>Un IMA pot tenir un origen social amb predomini quasi total de l’afectació psicològica.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CB9BDAA6-59E7-4116-B9CB-0A356759D2B4}"/>
              </a:ext>
            </a:extLst>
          </p:cNvPr>
          <p:cNvSpPr txBox="1"/>
          <p:nvPr/>
        </p:nvSpPr>
        <p:spPr>
          <a:xfrm>
            <a:off x="1727628" y="4911365"/>
            <a:ext cx="8817547" cy="70788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2000" dirty="0"/>
              <a:t>IMA successius poden acumular els seus efectes psicològics sobre les persones i sobre la població. </a:t>
            </a:r>
          </a:p>
        </p:txBody>
      </p:sp>
      <p:sp>
        <p:nvSpPr>
          <p:cNvPr id="57" name="QuadreDeText 4">
            <a:extLst>
              <a:ext uri="{FF2B5EF4-FFF2-40B4-BE49-F238E27FC236}">
                <a16:creationId xmlns:a16="http://schemas.microsoft.com/office/drawing/2014/main" id="{B5C8E194-518D-4712-B32F-A0D70C4E0114}"/>
              </a:ext>
            </a:extLst>
          </p:cNvPr>
          <p:cNvSpPr txBox="1"/>
          <p:nvPr/>
        </p:nvSpPr>
        <p:spPr>
          <a:xfrm>
            <a:off x="5157341" y="813288"/>
            <a:ext cx="1094247" cy="27699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200" dirty="0"/>
              <a:t>Anteriorment</a:t>
            </a:r>
          </a:p>
        </p:txBody>
      </p:sp>
    </p:spTree>
    <p:extLst>
      <p:ext uri="{BB962C8B-B14F-4D97-AF65-F5344CB8AC3E}">
        <p14:creationId xmlns:p14="http://schemas.microsoft.com/office/powerpoint/2010/main" val="284534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F4E43BA-A9DA-41A4-B885-1D6588C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85198E8-6FFF-4C23-97D2-B01C883221CC}" type="datetime2">
              <a:rPr lang="ca-ES" smtClean="0"/>
              <a:t>dilluns, 11 març de 2019</a:t>
            </a:fld>
            <a:endParaRPr lang="ca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A33B32-AFA7-4130-92F2-C1680B56D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41FE-1E26-4942-B4D7-1D81C6F16BF5}" type="slidenum">
              <a:rPr lang="ca-ES" smtClean="0"/>
              <a:t>4</a:t>
            </a:fld>
            <a:endParaRPr lang="ca-ES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799D9B0A-5006-4899-B153-C8A8792F2360}"/>
              </a:ext>
            </a:extLst>
          </p:cNvPr>
          <p:cNvSpPr txBox="1"/>
          <p:nvPr/>
        </p:nvSpPr>
        <p:spPr>
          <a:xfrm>
            <a:off x="3295644" y="2540699"/>
            <a:ext cx="134699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400" b="1" dirty="0">
                <a:latin typeface="Arial Black" panose="020B0A04020102020204" pitchFamily="34" charset="0"/>
              </a:rPr>
              <a:t>Intervenció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662A8966-7985-4FE1-B10E-B640BC42B99C}"/>
              </a:ext>
            </a:extLst>
          </p:cNvPr>
          <p:cNvSpPr txBox="1"/>
          <p:nvPr/>
        </p:nvSpPr>
        <p:spPr>
          <a:xfrm>
            <a:off x="5074171" y="2525310"/>
            <a:ext cx="112638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400" b="1" dirty="0">
                <a:latin typeface="Arial Black" panose="020B0A04020102020204" pitchFamily="34" charset="0"/>
              </a:rPr>
              <a:t>Atenció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7E314B1-D718-4245-AC56-2000372567EC}"/>
              </a:ext>
            </a:extLst>
          </p:cNvPr>
          <p:cNvSpPr txBox="1"/>
          <p:nvPr/>
        </p:nvSpPr>
        <p:spPr>
          <a:xfrm>
            <a:off x="6678067" y="2509922"/>
            <a:ext cx="1515047" cy="33855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600" b="1" dirty="0">
                <a:latin typeface="Arial Black" panose="020B0A04020102020204" pitchFamily="34" charset="0"/>
              </a:rPr>
              <a:t>Continuïtat</a:t>
            </a:r>
          </a:p>
        </p:txBody>
      </p:sp>
      <p:sp>
        <p:nvSpPr>
          <p:cNvPr id="54" name="Rectángulo 4">
            <a:extLst>
              <a:ext uri="{FF2B5EF4-FFF2-40B4-BE49-F238E27FC236}">
                <a16:creationId xmlns:a16="http://schemas.microsoft.com/office/drawing/2014/main" id="{7A9BBD81-45C0-4B03-B880-3492A7476998}"/>
              </a:ext>
            </a:extLst>
          </p:cNvPr>
          <p:cNvSpPr/>
          <p:nvPr/>
        </p:nvSpPr>
        <p:spPr>
          <a:xfrm>
            <a:off x="754832" y="55026"/>
            <a:ext cx="1143716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0000"/>
                </a:solidFill>
              </a:rPr>
              <a:t>El 17ago17 a Barcelona </a:t>
            </a:r>
            <a:r>
              <a:rPr lang="es-ES" sz="2400" b="1" dirty="0" err="1">
                <a:solidFill>
                  <a:srgbClr val="000000"/>
                </a:solidFill>
              </a:rPr>
              <a:t>ens</a:t>
            </a:r>
            <a:r>
              <a:rPr lang="es-ES" sz="2400" b="1" dirty="0">
                <a:solidFill>
                  <a:srgbClr val="000000"/>
                </a:solidFill>
              </a:rPr>
              <a:t> va </a:t>
            </a:r>
            <a:r>
              <a:rPr lang="es-ES" sz="2400" b="1" dirty="0" err="1">
                <a:solidFill>
                  <a:srgbClr val="000000"/>
                </a:solidFill>
              </a:rPr>
              <a:t>ensenyar</a:t>
            </a:r>
            <a:r>
              <a:rPr lang="es-ES" sz="2400" b="1" dirty="0">
                <a:solidFill>
                  <a:srgbClr val="000000"/>
                </a:solidFill>
              </a:rPr>
              <a:t> que la </a:t>
            </a:r>
            <a:r>
              <a:rPr lang="es-ES" sz="2400" b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cronologia</a:t>
            </a:r>
            <a:r>
              <a:rPr lang="es-ES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s-ES" sz="2400" b="1" dirty="0">
                <a:solidFill>
                  <a:srgbClr val="000000"/>
                </a:solidFill>
              </a:rPr>
              <a:t>de </a:t>
            </a:r>
            <a:r>
              <a:rPr lang="es-ES" sz="2400" b="1" dirty="0" err="1">
                <a:solidFill>
                  <a:srgbClr val="000000"/>
                </a:solidFill>
              </a:rPr>
              <a:t>l’actuació</a:t>
            </a:r>
            <a:r>
              <a:rPr lang="es-ES" sz="2400" b="1" dirty="0">
                <a:solidFill>
                  <a:srgbClr val="000000"/>
                </a:solidFill>
              </a:rPr>
              <a:t> </a:t>
            </a:r>
            <a:r>
              <a:rPr lang="es-ES" sz="2400" b="1" dirty="0" err="1">
                <a:solidFill>
                  <a:srgbClr val="000000"/>
                </a:solidFill>
              </a:rPr>
              <a:t>sanitària</a:t>
            </a:r>
            <a:r>
              <a:rPr lang="es-ES" sz="2400" b="1" dirty="0">
                <a:solidFill>
                  <a:srgbClr val="000000"/>
                </a:solidFill>
              </a:rPr>
              <a:t> </a:t>
            </a:r>
            <a:r>
              <a:rPr lang="es-ES" sz="2400" b="1" dirty="0" err="1">
                <a:solidFill>
                  <a:srgbClr val="000000"/>
                </a:solidFill>
              </a:rPr>
              <a:t>davant</a:t>
            </a:r>
            <a:r>
              <a:rPr lang="es-ES" sz="2400" b="1" dirty="0">
                <a:solidFill>
                  <a:srgbClr val="000000"/>
                </a:solidFill>
              </a:rPr>
              <a:t> </a:t>
            </a:r>
            <a:r>
              <a:rPr lang="es-ES" sz="2400" b="1" dirty="0" err="1">
                <a:solidFill>
                  <a:srgbClr val="000000"/>
                </a:solidFill>
              </a:rPr>
              <a:t>d’un</a:t>
            </a:r>
            <a:r>
              <a:rPr lang="es-ES" sz="2400" b="1" dirty="0">
                <a:solidFill>
                  <a:srgbClr val="000000"/>
                </a:solidFill>
              </a:rPr>
              <a:t> IMA </a:t>
            </a:r>
            <a:r>
              <a:rPr lang="es-ES" sz="2400" b="1" dirty="0" err="1">
                <a:solidFill>
                  <a:srgbClr val="000000"/>
                </a:solidFill>
              </a:rPr>
              <a:t>havia</a:t>
            </a:r>
            <a:r>
              <a:rPr lang="es-ES" sz="2400" b="1" dirty="0">
                <a:solidFill>
                  <a:srgbClr val="000000"/>
                </a:solidFill>
              </a:rPr>
              <a:t> </a:t>
            </a:r>
            <a:r>
              <a:rPr lang="es-ES" sz="2400" b="1" dirty="0" err="1">
                <a:solidFill>
                  <a:srgbClr val="000000"/>
                </a:solidFill>
              </a:rPr>
              <a:t>evolucionat</a:t>
            </a:r>
            <a:r>
              <a:rPr lang="es-ES" sz="2400" b="1" dirty="0">
                <a:solidFill>
                  <a:srgbClr val="000000"/>
                </a:solidFill>
              </a:rPr>
              <a:t>.</a:t>
            </a:r>
            <a:endParaRPr lang="ca-ES" sz="2400" b="1" dirty="0"/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4839A52E-05EA-41ED-A032-A04D77887A39}"/>
              </a:ext>
            </a:extLst>
          </p:cNvPr>
          <p:cNvSpPr txBox="1"/>
          <p:nvPr/>
        </p:nvSpPr>
        <p:spPr>
          <a:xfrm>
            <a:off x="8626241" y="2504246"/>
            <a:ext cx="1347337" cy="33855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600" b="1" dirty="0">
                <a:latin typeface="Arial Black" panose="020B0A04020102020204" pitchFamily="34" charset="0"/>
              </a:rPr>
              <a:t>Detecció</a:t>
            </a:r>
          </a:p>
        </p:txBody>
      </p:sp>
      <p:sp>
        <p:nvSpPr>
          <p:cNvPr id="62" name="Rectángulo 4">
            <a:extLst>
              <a:ext uri="{FF2B5EF4-FFF2-40B4-BE49-F238E27FC236}">
                <a16:creationId xmlns:a16="http://schemas.microsoft.com/office/drawing/2014/main" id="{A031B243-C531-4ED9-B355-0F4019CBBCF1}"/>
              </a:ext>
            </a:extLst>
          </p:cNvPr>
          <p:cNvSpPr/>
          <p:nvPr/>
        </p:nvSpPr>
        <p:spPr>
          <a:xfrm>
            <a:off x="1184151" y="3433654"/>
            <a:ext cx="2478835" cy="276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1200" b="1" dirty="0" err="1">
                <a:solidFill>
                  <a:srgbClr val="000000"/>
                </a:solidFill>
              </a:rPr>
              <a:t>L’atenció</a:t>
            </a:r>
            <a:r>
              <a:rPr lang="es-ES" sz="1200" b="1" dirty="0">
                <a:solidFill>
                  <a:srgbClr val="000000"/>
                </a:solidFill>
              </a:rPr>
              <a:t> </a:t>
            </a:r>
            <a:r>
              <a:rPr lang="es-ES" sz="1200" b="1" dirty="0" err="1">
                <a:solidFill>
                  <a:srgbClr val="000000"/>
                </a:solidFill>
              </a:rPr>
              <a:t>predominant</a:t>
            </a:r>
            <a:r>
              <a:rPr lang="es-ES" sz="1200" b="1" dirty="0">
                <a:solidFill>
                  <a:srgbClr val="000000"/>
                </a:solidFill>
              </a:rPr>
              <a:t> </a:t>
            </a:r>
            <a:r>
              <a:rPr lang="es-ES" sz="1200" b="1" dirty="0" err="1">
                <a:solidFill>
                  <a:srgbClr val="000000"/>
                </a:solidFill>
              </a:rPr>
              <a:t>és</a:t>
            </a:r>
            <a:r>
              <a:rPr lang="es-ES" sz="1200" b="1" dirty="0">
                <a:solidFill>
                  <a:srgbClr val="000000"/>
                </a:solidFill>
              </a:rPr>
              <a:t> de </a:t>
            </a:r>
            <a:r>
              <a:rPr lang="es-ES" sz="1200" b="1" dirty="0" err="1">
                <a:solidFill>
                  <a:srgbClr val="000000"/>
                </a:solidFill>
              </a:rPr>
              <a:t>tipus</a:t>
            </a:r>
            <a:endParaRPr lang="ca-ES" sz="1200" b="1" dirty="0"/>
          </a:p>
        </p:txBody>
      </p:sp>
      <p:sp>
        <p:nvSpPr>
          <p:cNvPr id="51" name="98 CuadroTexto">
            <a:extLst>
              <a:ext uri="{FF2B5EF4-FFF2-40B4-BE49-F238E27FC236}">
                <a16:creationId xmlns:a16="http://schemas.microsoft.com/office/drawing/2014/main" id="{9B213BBC-0267-4439-9B9F-772CA1A6A053}"/>
              </a:ext>
            </a:extLst>
          </p:cNvPr>
          <p:cNvSpPr txBox="1"/>
          <p:nvPr/>
        </p:nvSpPr>
        <p:spPr>
          <a:xfrm>
            <a:off x="3291500" y="2861648"/>
            <a:ext cx="135113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200" b="1" i="1" dirty="0"/>
              <a:t>in situ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E091CA1D-A621-445B-A2F8-0EC4C534C83B}"/>
              </a:ext>
            </a:extLst>
          </p:cNvPr>
          <p:cNvSpPr txBox="1"/>
          <p:nvPr/>
        </p:nvSpPr>
        <p:spPr>
          <a:xfrm>
            <a:off x="2895262" y="2538903"/>
            <a:ext cx="415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00" dirty="0"/>
              <a:t>D’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44C04AAD-98B1-41FC-8136-F48CC839E0AF}"/>
              </a:ext>
            </a:extLst>
          </p:cNvPr>
          <p:cNvSpPr txBox="1"/>
          <p:nvPr/>
        </p:nvSpPr>
        <p:spPr>
          <a:xfrm>
            <a:off x="4642639" y="2525310"/>
            <a:ext cx="415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00" dirty="0"/>
              <a:t>a</a:t>
            </a: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0F543337-C029-4F64-A770-109DE3386C92}"/>
              </a:ext>
            </a:extLst>
          </p:cNvPr>
          <p:cNvSpPr txBox="1"/>
          <p:nvPr/>
        </p:nvSpPr>
        <p:spPr>
          <a:xfrm>
            <a:off x="6248966" y="2509922"/>
            <a:ext cx="41578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600" dirty="0"/>
              <a:t>a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533E1AD4-AB8C-4EA9-BC87-014C89FED655}"/>
              </a:ext>
            </a:extLst>
          </p:cNvPr>
          <p:cNvSpPr txBox="1"/>
          <p:nvPr/>
        </p:nvSpPr>
        <p:spPr>
          <a:xfrm>
            <a:off x="8217873" y="2509922"/>
            <a:ext cx="415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00" dirty="0"/>
              <a:t>i</a:t>
            </a: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24663EAD-8068-4B30-B704-CD8C7A7D6304}"/>
              </a:ext>
            </a:extLst>
          </p:cNvPr>
          <p:cNvSpPr txBox="1"/>
          <p:nvPr/>
        </p:nvSpPr>
        <p:spPr>
          <a:xfrm>
            <a:off x="3738501" y="3418266"/>
            <a:ext cx="206203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400" dirty="0">
                <a:latin typeface="Arial Black" panose="020B0A04020102020204" pitchFamily="34" charset="0"/>
              </a:rPr>
              <a:t>Mèdic, psicològic</a:t>
            </a:r>
          </a:p>
        </p:txBody>
      </p:sp>
      <p:sp>
        <p:nvSpPr>
          <p:cNvPr id="86" name="98 CuadroTexto">
            <a:extLst>
              <a:ext uri="{FF2B5EF4-FFF2-40B4-BE49-F238E27FC236}">
                <a16:creationId xmlns:a16="http://schemas.microsoft.com/office/drawing/2014/main" id="{04FBFBF3-13EC-4491-AAC8-445F7300793B}"/>
              </a:ext>
            </a:extLst>
          </p:cNvPr>
          <p:cNvSpPr txBox="1"/>
          <p:nvPr/>
        </p:nvSpPr>
        <p:spPr>
          <a:xfrm>
            <a:off x="5062241" y="2861648"/>
            <a:ext cx="114398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200" b="1" dirty="0"/>
              <a:t>Centres</a:t>
            </a: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8D4CC187-D730-42C5-A6BF-1F570D0E02A9}"/>
              </a:ext>
            </a:extLst>
          </p:cNvPr>
          <p:cNvSpPr txBox="1"/>
          <p:nvPr/>
        </p:nvSpPr>
        <p:spPr>
          <a:xfrm>
            <a:off x="6791606" y="3452737"/>
            <a:ext cx="134699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400" dirty="0">
                <a:latin typeface="Arial Black" panose="020B0A04020102020204" pitchFamily="34" charset="0"/>
              </a:rPr>
              <a:t>Psicològic</a:t>
            </a: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85D8892E-13F7-4C5C-8A86-9EF27DD30341}"/>
              </a:ext>
            </a:extLst>
          </p:cNvPr>
          <p:cNvSpPr txBox="1"/>
          <p:nvPr/>
        </p:nvSpPr>
        <p:spPr>
          <a:xfrm>
            <a:off x="8675174" y="3324404"/>
            <a:ext cx="134699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400" dirty="0">
                <a:latin typeface="Arial Black" panose="020B0A04020102020204" pitchFamily="34" charset="0"/>
              </a:rPr>
              <a:t>Salut pública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3127A3-6E58-47C5-B2A7-4B98B6D71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886"/>
            <a:ext cx="754832" cy="637276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58D2AD7C-7563-4FCD-BD32-FFD1C6728B69}"/>
              </a:ext>
            </a:extLst>
          </p:cNvPr>
          <p:cNvSpPr txBox="1"/>
          <p:nvPr/>
        </p:nvSpPr>
        <p:spPr>
          <a:xfrm>
            <a:off x="8525439" y="3847624"/>
            <a:ext cx="164646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400" b="1" dirty="0"/>
              <a:t>Xarxa de detecció sanitària i sanitària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A3D403A4-7709-44FB-B067-AAFA9DCF04DB}"/>
              </a:ext>
            </a:extLst>
          </p:cNvPr>
          <p:cNvSpPr txBox="1"/>
          <p:nvPr/>
        </p:nvSpPr>
        <p:spPr>
          <a:xfrm>
            <a:off x="6659598" y="3745578"/>
            <a:ext cx="1646463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400" b="1" dirty="0"/>
              <a:t>Salud mental comunitària. Nuclis territorials.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0648E79F-AE82-46DC-AC3C-986BA60AE2B5}"/>
              </a:ext>
            </a:extLst>
          </p:cNvPr>
          <p:cNvSpPr txBox="1"/>
          <p:nvPr/>
        </p:nvSpPr>
        <p:spPr>
          <a:xfrm>
            <a:off x="3848190" y="3726043"/>
            <a:ext cx="206203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400" b="1" dirty="0"/>
              <a:t>Emergències, Hospitals, Atenció primària.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254D090-A5FA-465A-95F6-29F66AC4FBAE}"/>
              </a:ext>
            </a:extLst>
          </p:cNvPr>
          <p:cNvSpPr txBox="1"/>
          <p:nvPr/>
        </p:nvSpPr>
        <p:spPr>
          <a:xfrm>
            <a:off x="2333107" y="4963423"/>
            <a:ext cx="7154244" cy="4616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2400" dirty="0">
                <a:latin typeface="Arial Black" panose="020B0A04020102020204" pitchFamily="34" charset="0"/>
                <a:sym typeface="Wingdings 3" panose="05040102010807070707" pitchFamily="18" charset="2"/>
              </a:rPr>
              <a:t></a:t>
            </a:r>
            <a:r>
              <a:rPr lang="ca-ES" dirty="0">
                <a:latin typeface="Arial Black" panose="020B0A04020102020204" pitchFamily="34" charset="0"/>
                <a:sym typeface="Wingdings 3" panose="05040102010807070707" pitchFamily="18" charset="2"/>
              </a:rPr>
              <a:t> </a:t>
            </a:r>
            <a:r>
              <a:rPr lang="en-GB" dirty="0">
                <a:latin typeface="Arial Black" panose="020B0A04020102020204" pitchFamily="34" charset="0"/>
              </a:rPr>
              <a:t>Intermediation: </a:t>
            </a:r>
            <a:r>
              <a:rPr lang="en-GB" dirty="0">
                <a:latin typeface="Arial Black" panose="020B0A04020102020204" pitchFamily="34" charset="0"/>
                <a:sym typeface="Wingdings 3" panose="05040102010807070707" pitchFamily="18" charset="2"/>
              </a:rPr>
              <a:t>  </a:t>
            </a:r>
            <a:r>
              <a:rPr lang="en-GB" dirty="0">
                <a:latin typeface="Arial Black" panose="020B0A04020102020204" pitchFamily="34" charset="0"/>
              </a:rPr>
              <a:t> victimization / re-victimization</a:t>
            </a:r>
          </a:p>
        </p:txBody>
      </p:sp>
    </p:spTree>
    <p:extLst>
      <p:ext uri="{BB962C8B-B14F-4D97-AF65-F5344CB8AC3E}">
        <p14:creationId xmlns:p14="http://schemas.microsoft.com/office/powerpoint/2010/main" val="244296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0648F1-9118-4BEB-8A8C-55F43FEBE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4034"/>
            <a:ext cx="10515600" cy="1325563"/>
          </a:xfrm>
        </p:spPr>
        <p:txBody>
          <a:bodyPr/>
          <a:lstStyle/>
          <a:p>
            <a:pPr algn="ctr"/>
            <a:r>
              <a:rPr lang="ca-ES" dirty="0"/>
              <a:t>Estratègia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9E789A5-C992-48C6-8D83-38A82CBE4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EB68-14B2-4544-B338-4FB80F413FA4}" type="datetime2">
              <a:rPr lang="ca-ES" smtClean="0"/>
              <a:t>dilluns, 11 març de 2019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92EC4B-072F-4299-B88F-4A8DBDBA9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Model BCN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46255EE-3671-42E2-B517-84F6917E2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41FE-1E26-4942-B4D7-1D81C6F16BF5}" type="slidenum">
              <a:rPr lang="ca-ES" smtClean="0"/>
              <a:t>5</a:t>
            </a:fld>
            <a:endParaRPr lang="ca-ES"/>
          </a:p>
        </p:txBody>
      </p:sp>
      <p:pic>
        <p:nvPicPr>
          <p:cNvPr id="6" name="Picture 2" descr="Resultat d'imatges de consorci d'educació de barcelona">
            <a:extLst>
              <a:ext uri="{FF2B5EF4-FFF2-40B4-BE49-F238E27FC236}">
                <a16:creationId xmlns:a16="http://schemas.microsoft.com/office/drawing/2014/main" id="{7C2C78DB-E537-4A7E-AD3B-D06C250BF2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" t="30162" r="6759" b="28465"/>
          <a:stretch/>
        </p:blipFill>
        <p:spPr bwMode="auto">
          <a:xfrm>
            <a:off x="397043" y="418628"/>
            <a:ext cx="2662657" cy="7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395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B26B209-9345-4D06-9C92-6D16DBE7B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CE1-B485-4055-B60F-2B270D50C885}" type="datetime2">
              <a:rPr lang="ca-ES" smtClean="0"/>
              <a:t>dilluns, 11 març de 2019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9FF2758-C24C-4853-9E0B-1ED1ED36C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Model BCN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EC32375-EAA8-4777-9923-65D3B15E3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41FE-1E26-4942-B4D7-1D81C6F16BF5}" type="slidenum">
              <a:rPr lang="ca-ES" smtClean="0"/>
              <a:t>6</a:t>
            </a:fld>
            <a:endParaRPr lang="ca-ES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F29F6B86-37FB-4E98-9F6E-ED06931ED431}"/>
              </a:ext>
            </a:extLst>
          </p:cNvPr>
          <p:cNvSpPr/>
          <p:nvPr/>
        </p:nvSpPr>
        <p:spPr>
          <a:xfrm>
            <a:off x="4972258" y="139648"/>
            <a:ext cx="2130574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800" b="1" dirty="0" err="1">
                <a:solidFill>
                  <a:srgbClr val="000000"/>
                </a:solidFill>
              </a:rPr>
              <a:t>Metodologia</a:t>
            </a:r>
            <a:endParaRPr lang="ca-ES" sz="28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831" y="3804532"/>
            <a:ext cx="3849187" cy="227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903" y="1231620"/>
            <a:ext cx="2062619" cy="190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CuadroTexto 57">
            <a:extLst>
              <a:ext uri="{FF2B5EF4-FFF2-40B4-BE49-F238E27FC236}">
                <a16:creationId xmlns:a16="http://schemas.microsoft.com/office/drawing/2014/main" id="{58943479-627C-447F-8F07-B0C0C9F6D2FB}"/>
              </a:ext>
            </a:extLst>
          </p:cNvPr>
          <p:cNvSpPr txBox="1"/>
          <p:nvPr/>
        </p:nvSpPr>
        <p:spPr>
          <a:xfrm>
            <a:off x="1327354" y="3274473"/>
            <a:ext cx="713433" cy="461665"/>
          </a:xfrm>
          <a:prstGeom prst="rect">
            <a:avLst/>
          </a:prstGeom>
          <a:noFill/>
          <a:ln w="31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2400" b="1" dirty="0"/>
              <a:t>5R</a:t>
            </a:r>
            <a:r>
              <a:rPr lang="ca-ES" sz="2400" b="1" baseline="30000" dirty="0"/>
              <a:t>+</a:t>
            </a:r>
          </a:p>
        </p:txBody>
      </p:sp>
      <p:sp>
        <p:nvSpPr>
          <p:cNvPr id="6" name="QuadreDeText 5"/>
          <p:cNvSpPr txBox="1"/>
          <p:nvPr/>
        </p:nvSpPr>
        <p:spPr>
          <a:xfrm>
            <a:off x="1565346" y="5978993"/>
            <a:ext cx="284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/>
              <a:t>Operativa: qui fa que i on.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347" y="4369268"/>
            <a:ext cx="28479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CuadroTexto 57">
            <a:extLst>
              <a:ext uri="{FF2B5EF4-FFF2-40B4-BE49-F238E27FC236}">
                <a16:creationId xmlns:a16="http://schemas.microsoft.com/office/drawing/2014/main" id="{58943479-627C-447F-8F07-B0C0C9F6D2FB}"/>
              </a:ext>
            </a:extLst>
          </p:cNvPr>
          <p:cNvSpPr txBox="1"/>
          <p:nvPr/>
        </p:nvSpPr>
        <p:spPr>
          <a:xfrm>
            <a:off x="3818978" y="4138435"/>
            <a:ext cx="713433" cy="461665"/>
          </a:xfrm>
          <a:prstGeom prst="rect">
            <a:avLst/>
          </a:prstGeom>
          <a:solidFill>
            <a:schemeClr val="bg1"/>
          </a:solidFill>
          <a:ln w="31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2400" b="1" dirty="0"/>
              <a:t>3W</a:t>
            </a:r>
            <a:endParaRPr lang="ca-ES" sz="2400" b="1" baseline="30000" dirty="0"/>
          </a:p>
        </p:txBody>
      </p:sp>
      <p:sp>
        <p:nvSpPr>
          <p:cNvPr id="14" name="Rectángulo 30">
            <a:extLst>
              <a:ext uri="{FF2B5EF4-FFF2-40B4-BE49-F238E27FC236}">
                <a16:creationId xmlns:a16="http://schemas.microsoft.com/office/drawing/2014/main" id="{F29F6B86-37FB-4E98-9F6E-ED06931ED431}"/>
              </a:ext>
            </a:extLst>
          </p:cNvPr>
          <p:cNvSpPr/>
          <p:nvPr/>
        </p:nvSpPr>
        <p:spPr>
          <a:xfrm>
            <a:off x="1250576" y="728375"/>
            <a:ext cx="1042639" cy="338554"/>
          </a:xfrm>
          <a:prstGeom prst="rect">
            <a:avLst/>
          </a:prstGeom>
          <a:solidFill>
            <a:srgbClr val="FFFF00"/>
          </a:solidFill>
          <a:ln w="31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rgbClr val="000000"/>
                </a:solidFill>
              </a:rPr>
              <a:t>Global</a:t>
            </a:r>
            <a:endParaRPr lang="ca-ES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1250575" y="1066929"/>
            <a:ext cx="3721683" cy="5281395"/>
          </a:xfrm>
          <a:prstGeom prst="rect">
            <a:avLst/>
          </a:prstGeom>
          <a:noFill/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QuadreDeText 15"/>
          <p:cNvSpPr txBox="1"/>
          <p:nvPr/>
        </p:nvSpPr>
        <p:spPr>
          <a:xfrm>
            <a:off x="1546348" y="3709474"/>
            <a:ext cx="284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/>
              <a:t>Metodologia: fases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219742" y="1081252"/>
            <a:ext cx="4110318" cy="5281395"/>
          </a:xfrm>
          <a:prstGeom prst="rect">
            <a:avLst/>
          </a:prstGeom>
          <a:noFill/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Rectángulo 30">
            <a:extLst>
              <a:ext uri="{FF2B5EF4-FFF2-40B4-BE49-F238E27FC236}">
                <a16:creationId xmlns:a16="http://schemas.microsoft.com/office/drawing/2014/main" id="{F29F6B86-37FB-4E98-9F6E-ED06931ED431}"/>
              </a:ext>
            </a:extLst>
          </p:cNvPr>
          <p:cNvSpPr/>
          <p:nvPr/>
        </p:nvSpPr>
        <p:spPr>
          <a:xfrm>
            <a:off x="7219742" y="728375"/>
            <a:ext cx="1042639" cy="338554"/>
          </a:xfrm>
          <a:prstGeom prst="rect">
            <a:avLst/>
          </a:prstGeom>
          <a:solidFill>
            <a:srgbClr val="FFFF00"/>
          </a:solidFill>
          <a:ln w="31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 err="1">
                <a:solidFill>
                  <a:srgbClr val="000000"/>
                </a:solidFill>
              </a:rPr>
              <a:t>postIMA</a:t>
            </a:r>
            <a:endParaRPr lang="ca-ES" sz="1600" b="1" dirty="0"/>
          </a:p>
        </p:txBody>
      </p:sp>
      <p:sp>
        <p:nvSpPr>
          <p:cNvPr id="20" name="QuadreDeText 15">
            <a:extLst>
              <a:ext uri="{FF2B5EF4-FFF2-40B4-BE49-F238E27FC236}">
                <a16:creationId xmlns:a16="http://schemas.microsoft.com/office/drawing/2014/main" id="{335E9F45-6E6C-4FC0-BF1F-07EACC4E754A}"/>
              </a:ext>
            </a:extLst>
          </p:cNvPr>
          <p:cNvSpPr txBox="1"/>
          <p:nvPr/>
        </p:nvSpPr>
        <p:spPr>
          <a:xfrm>
            <a:off x="7338831" y="6001340"/>
            <a:ext cx="3849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200" dirty="0"/>
              <a:t>Cronologia de l’afectació psicològica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E47DB88-B3DD-4CB3-88C2-B3882B70D027}"/>
              </a:ext>
            </a:extLst>
          </p:cNvPr>
          <p:cNvSpPr txBox="1"/>
          <p:nvPr/>
        </p:nvSpPr>
        <p:spPr>
          <a:xfrm>
            <a:off x="8054100" y="3077282"/>
            <a:ext cx="2234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200" dirty="0"/>
              <a:t>Nivells d’atenció IASC, </a:t>
            </a:r>
            <a:r>
              <a:rPr lang="ca-ES" sz="1200" i="1" dirty="0"/>
              <a:t>Inter-</a:t>
            </a:r>
            <a:r>
              <a:rPr lang="ca-ES" sz="1200" i="1" dirty="0" err="1"/>
              <a:t>Agency</a:t>
            </a:r>
            <a:r>
              <a:rPr lang="ca-ES" sz="1200" i="1" dirty="0"/>
              <a:t> </a:t>
            </a:r>
            <a:r>
              <a:rPr lang="ca-ES" sz="1200" i="1" dirty="0" err="1"/>
              <a:t>Standing</a:t>
            </a:r>
            <a:r>
              <a:rPr lang="ca-ES" sz="1200" i="1" dirty="0"/>
              <a:t> </a:t>
            </a:r>
            <a:r>
              <a:rPr lang="ca-ES" sz="1200" i="1" dirty="0" err="1"/>
              <a:t>Committee</a:t>
            </a:r>
            <a:endParaRPr lang="ca-ES" sz="1200" dirty="0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5C189D31-372D-4723-8DE2-4D730818F763}"/>
              </a:ext>
            </a:extLst>
          </p:cNvPr>
          <p:cNvGrpSpPr/>
          <p:nvPr/>
        </p:nvGrpSpPr>
        <p:grpSpPr>
          <a:xfrm>
            <a:off x="1370739" y="1106056"/>
            <a:ext cx="3967339" cy="2322944"/>
            <a:chOff x="4846725" y="2126482"/>
            <a:chExt cx="3967339" cy="2322944"/>
          </a:xfrm>
        </p:grpSpPr>
        <p:sp>
          <p:nvSpPr>
            <p:cNvPr id="25" name="Rombe 16">
              <a:extLst>
                <a:ext uri="{FF2B5EF4-FFF2-40B4-BE49-F238E27FC236}">
                  <a16:creationId xmlns:a16="http://schemas.microsoft.com/office/drawing/2014/main" id="{A97778F3-5F5C-4DF8-9063-436FF55135F0}"/>
                </a:ext>
              </a:extLst>
            </p:cNvPr>
            <p:cNvSpPr/>
            <p:nvPr/>
          </p:nvSpPr>
          <p:spPr>
            <a:xfrm>
              <a:off x="4878707" y="2607259"/>
              <a:ext cx="914400" cy="841248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100" b="1" dirty="0"/>
            </a:p>
          </p:txBody>
        </p:sp>
        <p:sp>
          <p:nvSpPr>
            <p:cNvPr id="26" name="Rombe 17">
              <a:extLst>
                <a:ext uri="{FF2B5EF4-FFF2-40B4-BE49-F238E27FC236}">
                  <a16:creationId xmlns:a16="http://schemas.microsoft.com/office/drawing/2014/main" id="{09D5EAB9-A396-47AE-ADAB-AB635891F942}"/>
                </a:ext>
              </a:extLst>
            </p:cNvPr>
            <p:cNvSpPr/>
            <p:nvPr/>
          </p:nvSpPr>
          <p:spPr>
            <a:xfrm>
              <a:off x="7071229" y="2587752"/>
              <a:ext cx="914400" cy="841248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100" b="1" dirty="0"/>
            </a:p>
          </p:txBody>
        </p:sp>
        <p:sp>
          <p:nvSpPr>
            <p:cNvPr id="27" name="Rombe 18">
              <a:extLst>
                <a:ext uri="{FF2B5EF4-FFF2-40B4-BE49-F238E27FC236}">
                  <a16:creationId xmlns:a16="http://schemas.microsoft.com/office/drawing/2014/main" id="{B7F627F2-C131-44BE-9AF5-C134EAE4BD66}"/>
                </a:ext>
              </a:extLst>
            </p:cNvPr>
            <p:cNvSpPr/>
            <p:nvPr/>
          </p:nvSpPr>
          <p:spPr>
            <a:xfrm>
              <a:off x="5989404" y="3608178"/>
              <a:ext cx="914400" cy="841248"/>
            </a:xfrm>
            <a:prstGeom prst="diamond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100" b="1" dirty="0"/>
            </a:p>
          </p:txBody>
        </p:sp>
        <p:sp>
          <p:nvSpPr>
            <p:cNvPr id="28" name="Rombe 19">
              <a:extLst>
                <a:ext uri="{FF2B5EF4-FFF2-40B4-BE49-F238E27FC236}">
                  <a16:creationId xmlns:a16="http://schemas.microsoft.com/office/drawing/2014/main" id="{68F30FE8-93DE-4F07-8688-29B8A80769D2}"/>
                </a:ext>
              </a:extLst>
            </p:cNvPr>
            <p:cNvSpPr/>
            <p:nvPr/>
          </p:nvSpPr>
          <p:spPr>
            <a:xfrm>
              <a:off x="5429979" y="3104107"/>
              <a:ext cx="914400" cy="841248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100" b="1" dirty="0"/>
            </a:p>
          </p:txBody>
        </p:sp>
        <p:sp>
          <p:nvSpPr>
            <p:cNvPr id="29" name="Rombe 20">
              <a:extLst>
                <a:ext uri="{FF2B5EF4-FFF2-40B4-BE49-F238E27FC236}">
                  <a16:creationId xmlns:a16="http://schemas.microsoft.com/office/drawing/2014/main" id="{902F9766-F003-4E21-B77C-8BF099F7DA44}"/>
                </a:ext>
              </a:extLst>
            </p:cNvPr>
            <p:cNvSpPr/>
            <p:nvPr/>
          </p:nvSpPr>
          <p:spPr>
            <a:xfrm>
              <a:off x="6520906" y="3104107"/>
              <a:ext cx="914400" cy="841248"/>
            </a:xfrm>
            <a:prstGeom prst="diamond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100" b="1" dirty="0"/>
            </a:p>
          </p:txBody>
        </p:sp>
        <p:sp>
          <p:nvSpPr>
            <p:cNvPr id="30" name="QuadreDeText 26">
              <a:extLst>
                <a:ext uri="{FF2B5EF4-FFF2-40B4-BE49-F238E27FC236}">
                  <a16:creationId xmlns:a16="http://schemas.microsoft.com/office/drawing/2014/main" id="{D61881C8-D7FE-4662-A3C4-508F37146AD9}"/>
                </a:ext>
              </a:extLst>
            </p:cNvPr>
            <p:cNvSpPr txBox="1"/>
            <p:nvPr/>
          </p:nvSpPr>
          <p:spPr>
            <a:xfrm>
              <a:off x="5429980" y="3387214"/>
              <a:ext cx="914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1100" b="1" dirty="0"/>
                <a:t>RESPOSTA</a:t>
              </a:r>
            </a:p>
          </p:txBody>
        </p:sp>
        <p:sp>
          <p:nvSpPr>
            <p:cNvPr id="32" name="QuadreDeText 27">
              <a:extLst>
                <a:ext uri="{FF2B5EF4-FFF2-40B4-BE49-F238E27FC236}">
                  <a16:creationId xmlns:a16="http://schemas.microsoft.com/office/drawing/2014/main" id="{548072C3-0480-4098-9ED4-B29163E750C8}"/>
                </a:ext>
              </a:extLst>
            </p:cNvPr>
            <p:cNvSpPr txBox="1"/>
            <p:nvPr/>
          </p:nvSpPr>
          <p:spPr>
            <a:xfrm>
              <a:off x="4878707" y="2897078"/>
              <a:ext cx="914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1100" b="1" dirty="0"/>
                <a:t>REDUCCIÓ</a:t>
              </a:r>
            </a:p>
          </p:txBody>
        </p:sp>
        <p:sp>
          <p:nvSpPr>
            <p:cNvPr id="33" name="QuadreDeText 28">
              <a:extLst>
                <a:ext uri="{FF2B5EF4-FFF2-40B4-BE49-F238E27FC236}">
                  <a16:creationId xmlns:a16="http://schemas.microsoft.com/office/drawing/2014/main" id="{570A20D0-A8F1-4065-A331-584EB609A477}"/>
                </a:ext>
              </a:extLst>
            </p:cNvPr>
            <p:cNvSpPr txBox="1"/>
            <p:nvPr/>
          </p:nvSpPr>
          <p:spPr>
            <a:xfrm>
              <a:off x="5989404" y="3897997"/>
              <a:ext cx="914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1100" b="1" dirty="0"/>
                <a:t>REACCIÓ</a:t>
              </a:r>
            </a:p>
          </p:txBody>
        </p:sp>
        <p:sp>
          <p:nvSpPr>
            <p:cNvPr id="34" name="QuadreDeText 29">
              <a:extLst>
                <a:ext uri="{FF2B5EF4-FFF2-40B4-BE49-F238E27FC236}">
                  <a16:creationId xmlns:a16="http://schemas.microsoft.com/office/drawing/2014/main" id="{172A7187-9F4D-481B-A2EB-DC8B8D6D2F3B}"/>
                </a:ext>
              </a:extLst>
            </p:cNvPr>
            <p:cNvSpPr txBox="1"/>
            <p:nvPr/>
          </p:nvSpPr>
          <p:spPr>
            <a:xfrm>
              <a:off x="6446322" y="3393926"/>
              <a:ext cx="10821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1100" b="1" dirty="0"/>
                <a:t>RECUPERACIÓ</a:t>
              </a:r>
            </a:p>
          </p:txBody>
        </p:sp>
        <p:sp>
          <p:nvSpPr>
            <p:cNvPr id="35" name="QuadreDeText 30">
              <a:extLst>
                <a:ext uri="{FF2B5EF4-FFF2-40B4-BE49-F238E27FC236}">
                  <a16:creationId xmlns:a16="http://schemas.microsoft.com/office/drawing/2014/main" id="{2A1C3C5F-053A-4B65-ACF6-E043CC9DA077}"/>
                </a:ext>
              </a:extLst>
            </p:cNvPr>
            <p:cNvSpPr txBox="1"/>
            <p:nvPr/>
          </p:nvSpPr>
          <p:spPr>
            <a:xfrm>
              <a:off x="7071229" y="2877571"/>
              <a:ext cx="9144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1100" b="1" dirty="0"/>
                <a:t>REVISIÓ</a:t>
              </a:r>
            </a:p>
          </p:txBody>
        </p:sp>
        <p:sp>
          <p:nvSpPr>
            <p:cNvPr id="36" name="Rombe 31">
              <a:extLst>
                <a:ext uri="{FF2B5EF4-FFF2-40B4-BE49-F238E27FC236}">
                  <a16:creationId xmlns:a16="http://schemas.microsoft.com/office/drawing/2014/main" id="{108E5763-D25F-42D3-925E-768D4823AF4F}"/>
                </a:ext>
              </a:extLst>
            </p:cNvPr>
            <p:cNvSpPr/>
            <p:nvPr/>
          </p:nvSpPr>
          <p:spPr>
            <a:xfrm>
              <a:off x="5989122" y="2611124"/>
              <a:ext cx="914400" cy="841248"/>
            </a:xfrm>
            <a:prstGeom prst="diamond">
              <a:avLst/>
            </a:prstGeom>
            <a:solidFill>
              <a:srgbClr val="FF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100" b="1" dirty="0"/>
            </a:p>
          </p:txBody>
        </p:sp>
        <p:sp>
          <p:nvSpPr>
            <p:cNvPr id="37" name="QuadreDeText 32">
              <a:extLst>
                <a:ext uri="{FF2B5EF4-FFF2-40B4-BE49-F238E27FC236}">
                  <a16:creationId xmlns:a16="http://schemas.microsoft.com/office/drawing/2014/main" id="{F5ACEB49-03D7-4DC3-9482-20114B411C9E}"/>
                </a:ext>
              </a:extLst>
            </p:cNvPr>
            <p:cNvSpPr txBox="1"/>
            <p:nvPr/>
          </p:nvSpPr>
          <p:spPr>
            <a:xfrm>
              <a:off x="5989122" y="2900943"/>
              <a:ext cx="9144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1100" b="1" dirty="0"/>
                <a:t>RESILIÈNCIA</a:t>
              </a:r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2121B36E-A7F3-4E8E-A4FB-314BC182998A}"/>
                </a:ext>
              </a:extLst>
            </p:cNvPr>
            <p:cNvSpPr/>
            <p:nvPr/>
          </p:nvSpPr>
          <p:spPr>
            <a:xfrm rot="2553733">
              <a:off x="5063238" y="4130364"/>
              <a:ext cx="1656352" cy="2091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39" name="Pentàgon 21">
              <a:extLst>
                <a:ext uri="{FF2B5EF4-FFF2-40B4-BE49-F238E27FC236}">
                  <a16:creationId xmlns:a16="http://schemas.microsoft.com/office/drawing/2014/main" id="{C1E1B659-54E8-40A4-8E4B-5E7CBB4E9A14}"/>
                </a:ext>
              </a:extLst>
            </p:cNvPr>
            <p:cNvSpPr/>
            <p:nvPr/>
          </p:nvSpPr>
          <p:spPr>
            <a:xfrm rot="19047482">
              <a:off x="6279502" y="4073987"/>
              <a:ext cx="1500389" cy="195807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100" b="1" dirty="0"/>
                <a:t>EXECUCIÓ</a:t>
              </a:r>
            </a:p>
          </p:txBody>
        </p:sp>
        <p:sp>
          <p:nvSpPr>
            <p:cNvPr id="40" name="Flecha: circular 39">
              <a:extLst>
                <a:ext uri="{FF2B5EF4-FFF2-40B4-BE49-F238E27FC236}">
                  <a16:creationId xmlns:a16="http://schemas.microsoft.com/office/drawing/2014/main" id="{DF5F55E1-7920-4C61-BE27-330FB16AB675}"/>
                </a:ext>
              </a:extLst>
            </p:cNvPr>
            <p:cNvSpPr/>
            <p:nvPr/>
          </p:nvSpPr>
          <p:spPr>
            <a:xfrm flipH="1">
              <a:off x="5429979" y="2126482"/>
              <a:ext cx="1979206" cy="126073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285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>
                <a:solidFill>
                  <a:schemeClr val="tx1"/>
                </a:solidFill>
              </a:endParaRPr>
            </a:p>
          </p:txBody>
        </p:sp>
        <p:sp>
          <p:nvSpPr>
            <p:cNvPr id="41" name="QuadreDeText 25">
              <a:extLst>
                <a:ext uri="{FF2B5EF4-FFF2-40B4-BE49-F238E27FC236}">
                  <a16:creationId xmlns:a16="http://schemas.microsoft.com/office/drawing/2014/main" id="{1F429731-B3C8-46CD-8762-1D2A5BF5A64C}"/>
                </a:ext>
              </a:extLst>
            </p:cNvPr>
            <p:cNvSpPr txBox="1"/>
            <p:nvPr/>
          </p:nvSpPr>
          <p:spPr>
            <a:xfrm>
              <a:off x="5729398" y="2372203"/>
              <a:ext cx="1433848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1100" b="1" dirty="0"/>
                <a:t>REFORÇ</a:t>
              </a:r>
            </a:p>
          </p:txBody>
        </p:sp>
        <p:sp>
          <p:nvSpPr>
            <p:cNvPr id="42" name="Flecha: doblada hacia arriba 41">
              <a:extLst>
                <a:ext uri="{FF2B5EF4-FFF2-40B4-BE49-F238E27FC236}">
                  <a16:creationId xmlns:a16="http://schemas.microsoft.com/office/drawing/2014/main" id="{F2372D9E-3C10-4378-9DBF-2E2CC6E27C94}"/>
                </a:ext>
              </a:extLst>
            </p:cNvPr>
            <p:cNvSpPr/>
            <p:nvPr/>
          </p:nvSpPr>
          <p:spPr>
            <a:xfrm rot="18955879">
              <a:off x="7410195" y="3094059"/>
              <a:ext cx="476858" cy="534101"/>
            </a:xfrm>
            <a:prstGeom prst="bentUpArrow">
              <a:avLst>
                <a:gd name="adj1" fmla="val 39951"/>
                <a:gd name="adj2" fmla="val 25000"/>
                <a:gd name="adj3" fmla="val 2725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43" name="Flecha: doblada hacia arriba 42">
              <a:extLst>
                <a:ext uri="{FF2B5EF4-FFF2-40B4-BE49-F238E27FC236}">
                  <a16:creationId xmlns:a16="http://schemas.microsoft.com/office/drawing/2014/main" id="{C577EAD9-218E-4FC3-B1C2-ED019E7687F0}"/>
                </a:ext>
              </a:extLst>
            </p:cNvPr>
            <p:cNvSpPr/>
            <p:nvPr/>
          </p:nvSpPr>
          <p:spPr>
            <a:xfrm rot="7997115">
              <a:off x="4922785" y="3161950"/>
              <a:ext cx="476858" cy="534101"/>
            </a:xfrm>
            <a:prstGeom prst="bentUpArrow">
              <a:avLst>
                <a:gd name="adj1" fmla="val 39951"/>
                <a:gd name="adj2" fmla="val 25000"/>
                <a:gd name="adj3" fmla="val 2725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44" name="QuadreDeText 25">
              <a:extLst>
                <a:ext uri="{FF2B5EF4-FFF2-40B4-BE49-F238E27FC236}">
                  <a16:creationId xmlns:a16="http://schemas.microsoft.com/office/drawing/2014/main" id="{C92C52D7-F4D9-41DF-9864-D722278B5489}"/>
                </a:ext>
              </a:extLst>
            </p:cNvPr>
            <p:cNvSpPr txBox="1"/>
            <p:nvPr/>
          </p:nvSpPr>
          <p:spPr>
            <a:xfrm rot="2645810">
              <a:off x="4846725" y="3342140"/>
              <a:ext cx="431898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1100" b="1" dirty="0">
                  <a:solidFill>
                    <a:schemeClr val="bg1"/>
                  </a:solidFill>
                </a:rPr>
                <a:t>PLA</a:t>
              </a:r>
            </a:p>
          </p:txBody>
        </p:sp>
        <p:sp>
          <p:nvSpPr>
            <p:cNvPr id="45" name="QuadreDeText 25">
              <a:extLst>
                <a:ext uri="{FF2B5EF4-FFF2-40B4-BE49-F238E27FC236}">
                  <a16:creationId xmlns:a16="http://schemas.microsoft.com/office/drawing/2014/main" id="{BF0E7E0F-EBD6-4415-A02D-2AD3B0C2C414}"/>
                </a:ext>
              </a:extLst>
            </p:cNvPr>
            <p:cNvSpPr txBox="1"/>
            <p:nvPr/>
          </p:nvSpPr>
          <p:spPr>
            <a:xfrm rot="18957484">
              <a:off x="7380216" y="3041885"/>
              <a:ext cx="1433848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a-ES" sz="1100" b="1" dirty="0"/>
                <a:t>LLIÇONS APRESES</a:t>
              </a:r>
            </a:p>
          </p:txBody>
        </p:sp>
        <p:sp>
          <p:nvSpPr>
            <p:cNvPr id="46" name="Pentàgon 21">
              <a:extLst>
                <a:ext uri="{FF2B5EF4-FFF2-40B4-BE49-F238E27FC236}">
                  <a16:creationId xmlns:a16="http://schemas.microsoft.com/office/drawing/2014/main" id="{038B9C3C-083B-4D90-BD5E-DC314D0F7C11}"/>
                </a:ext>
              </a:extLst>
            </p:cNvPr>
            <p:cNvSpPr/>
            <p:nvPr/>
          </p:nvSpPr>
          <p:spPr>
            <a:xfrm rot="2530933">
              <a:off x="5100623" y="4114294"/>
              <a:ext cx="1500389" cy="195807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100" b="1" dirty="0"/>
                <a:t>ORDENACIÓ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0577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solidFill>
            <a:schemeClr val="bg1"/>
          </a:solidFill>
        </p:spPr>
        <p:txBody>
          <a:bodyPr/>
          <a:lstStyle/>
          <a:p>
            <a:fld id="{00133D7F-F194-4604-8531-67946F9CD8A7}" type="datetime2">
              <a:rPr lang="ca-ES" smtClean="0"/>
              <a:t>dilluns, 11 març de 2019</a:t>
            </a:fld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3A19-4D53-4972-B93C-F4989C2A8224}" type="slidenum">
              <a:rPr lang="ca-ES" smtClean="0"/>
              <a:t>7</a:t>
            </a:fld>
            <a:endParaRPr lang="ca-ES" dirty="0"/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D727BC68-6B52-4AC6-A5FA-20E468EA3C61}"/>
              </a:ext>
            </a:extLst>
          </p:cNvPr>
          <p:cNvSpPr/>
          <p:nvPr/>
        </p:nvSpPr>
        <p:spPr>
          <a:xfrm>
            <a:off x="7513127" y="87948"/>
            <a:ext cx="4537483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000000"/>
                </a:solidFill>
              </a:rPr>
              <a:t>La </a:t>
            </a:r>
            <a:r>
              <a:rPr lang="es-ES" sz="2800" b="1" dirty="0" err="1">
                <a:solidFill>
                  <a:srgbClr val="000000"/>
                </a:solidFill>
              </a:rPr>
              <a:t>resposta</a:t>
            </a:r>
            <a:r>
              <a:rPr lang="es-ES" sz="2800" b="1" dirty="0">
                <a:solidFill>
                  <a:srgbClr val="000000"/>
                </a:solidFill>
              </a:rPr>
              <a:t> en el </a:t>
            </a:r>
            <a:r>
              <a:rPr lang="es-ES" sz="2800" b="1" dirty="0" err="1">
                <a:solidFill>
                  <a:srgbClr val="000000"/>
                </a:solidFill>
              </a:rPr>
              <a:t>seu</a:t>
            </a:r>
            <a:r>
              <a:rPr lang="es-ES" sz="2800" b="1" dirty="0">
                <a:solidFill>
                  <a:srgbClr val="000000"/>
                </a:solidFill>
              </a:rPr>
              <a:t> </a:t>
            </a:r>
            <a:r>
              <a:rPr lang="es-ES" sz="2800" b="1" dirty="0" err="1">
                <a:solidFill>
                  <a:srgbClr val="000000"/>
                </a:solidFill>
              </a:rPr>
              <a:t>conjunt</a:t>
            </a:r>
            <a:r>
              <a:rPr lang="es-ES" sz="2800" b="1" dirty="0">
                <a:solidFill>
                  <a:srgbClr val="000000"/>
                </a:solidFill>
              </a:rPr>
              <a:t>.</a:t>
            </a:r>
            <a:endParaRPr lang="ca-ES" sz="2800" b="1" dirty="0"/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100CDF3C-DF58-4DFF-A6CC-5352D0FAD6E1}"/>
              </a:ext>
            </a:extLst>
          </p:cNvPr>
          <p:cNvSpPr txBox="1"/>
          <p:nvPr/>
        </p:nvSpPr>
        <p:spPr>
          <a:xfrm>
            <a:off x="5810855" y="844537"/>
            <a:ext cx="197580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ES_tradnl" sz="1100" b="1" dirty="0"/>
              <a:t>Centre de </a:t>
            </a:r>
            <a:r>
              <a:rPr lang="es-ES_tradnl" sz="1100" b="1" dirty="0" err="1"/>
              <a:t>Coordinació</a:t>
            </a:r>
            <a:r>
              <a:rPr lang="es-ES_tradnl" sz="1100" b="1" dirty="0"/>
              <a:t> operativa municipal, CECOPAL</a:t>
            </a:r>
            <a:endParaRPr lang="es-ES" sz="1100" b="1" dirty="0"/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4896349F-FB29-4FB8-BBB0-7F04A2A4C338}"/>
              </a:ext>
            </a:extLst>
          </p:cNvPr>
          <p:cNvSpPr txBox="1"/>
          <p:nvPr/>
        </p:nvSpPr>
        <p:spPr>
          <a:xfrm>
            <a:off x="3228584" y="1431040"/>
            <a:ext cx="212599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ES_tradnl" sz="1100" b="1" dirty="0"/>
              <a:t>Centre de </a:t>
            </a:r>
            <a:r>
              <a:rPr lang="es-ES_tradnl" sz="1100" b="1" dirty="0" err="1"/>
              <a:t>comandament</a:t>
            </a:r>
            <a:r>
              <a:rPr lang="es-ES_tradnl" sz="1100" b="1" dirty="0"/>
              <a:t> </a:t>
            </a:r>
            <a:r>
              <a:rPr lang="es-ES_tradnl" sz="1100" b="1" dirty="0" err="1"/>
              <a:t>avançat</a:t>
            </a:r>
            <a:r>
              <a:rPr lang="es-ES_tradnl" sz="1100" b="1" dirty="0"/>
              <a:t>, CCA</a:t>
            </a: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48D51552-5636-4ACA-9D82-4D2C904F4DDB}"/>
              </a:ext>
            </a:extLst>
          </p:cNvPr>
          <p:cNvSpPr txBox="1"/>
          <p:nvPr/>
        </p:nvSpPr>
        <p:spPr>
          <a:xfrm>
            <a:off x="3228584" y="849850"/>
            <a:ext cx="212599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ES_tradnl" sz="1100" b="1" dirty="0"/>
              <a:t>Centre de </a:t>
            </a:r>
            <a:r>
              <a:rPr lang="es-ES_tradnl" sz="1100" b="1" dirty="0" err="1"/>
              <a:t>Coordinació</a:t>
            </a:r>
            <a:r>
              <a:rPr lang="es-ES_tradnl" sz="1100" b="1" dirty="0"/>
              <a:t> Operativa de Catalunya, CECAT</a:t>
            </a:r>
            <a:endParaRPr lang="es-ES" sz="1100" b="1" dirty="0"/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512D33C3-BA23-48E7-A871-D6F33D70B8FD}"/>
              </a:ext>
            </a:extLst>
          </p:cNvPr>
          <p:cNvSpPr txBox="1"/>
          <p:nvPr/>
        </p:nvSpPr>
        <p:spPr>
          <a:xfrm>
            <a:off x="1888240" y="2436425"/>
            <a:ext cx="1149461" cy="3398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a-ES" sz="1100" dirty="0">
                <a:solidFill>
                  <a:schemeClr val="tx1"/>
                </a:solidFill>
              </a:rPr>
              <a:t>Grup d'intervenció</a:t>
            </a: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FF80261E-3CB4-404C-9CE9-E461829A0224}"/>
              </a:ext>
            </a:extLst>
          </p:cNvPr>
          <p:cNvSpPr txBox="1"/>
          <p:nvPr/>
        </p:nvSpPr>
        <p:spPr>
          <a:xfrm>
            <a:off x="4346216" y="2436425"/>
            <a:ext cx="1149461" cy="3398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a-ES" sz="1100" dirty="0">
                <a:solidFill>
                  <a:schemeClr val="tx1"/>
                </a:solidFill>
              </a:rPr>
              <a:t>Grup logístic</a:t>
            </a: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4D1131C8-7131-485F-80CA-31704AA749E1}"/>
              </a:ext>
            </a:extLst>
          </p:cNvPr>
          <p:cNvSpPr txBox="1"/>
          <p:nvPr/>
        </p:nvSpPr>
        <p:spPr>
          <a:xfrm>
            <a:off x="5586056" y="2451968"/>
            <a:ext cx="1149461" cy="3398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a-ES" sz="1100" dirty="0">
                <a:solidFill>
                  <a:schemeClr val="tx1"/>
                </a:solidFill>
              </a:rPr>
              <a:t>Grup sanitari</a:t>
            </a: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id="{58FBA92C-1C64-4133-939C-F06E01A5A545}"/>
              </a:ext>
            </a:extLst>
          </p:cNvPr>
          <p:cNvSpPr txBox="1"/>
          <p:nvPr/>
        </p:nvSpPr>
        <p:spPr>
          <a:xfrm>
            <a:off x="6510437" y="3251570"/>
            <a:ext cx="1010058" cy="3537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a-ES" sz="1100" dirty="0">
                <a:solidFill>
                  <a:schemeClr val="tx1"/>
                </a:solidFill>
              </a:rPr>
              <a:t>SEM</a:t>
            </a:r>
          </a:p>
        </p:txBody>
      </p:sp>
      <p:sp>
        <p:nvSpPr>
          <p:cNvPr id="93" name="CuadroTexto 92">
            <a:extLst>
              <a:ext uri="{FF2B5EF4-FFF2-40B4-BE49-F238E27FC236}">
                <a16:creationId xmlns:a16="http://schemas.microsoft.com/office/drawing/2014/main" id="{129B2E57-6740-456B-9EEE-5D0AECBBE8D0}"/>
              </a:ext>
            </a:extLst>
          </p:cNvPr>
          <p:cNvSpPr txBox="1"/>
          <p:nvPr/>
        </p:nvSpPr>
        <p:spPr>
          <a:xfrm>
            <a:off x="3106376" y="2437284"/>
            <a:ext cx="1149461" cy="3398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a-ES" sz="1100" dirty="0">
                <a:solidFill>
                  <a:schemeClr val="tx1"/>
                </a:solidFill>
              </a:rPr>
              <a:t>Grup d’ordre</a:t>
            </a:r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id="{91C2B7B6-062D-430A-BDC0-10D2E98D7E12}"/>
              </a:ext>
            </a:extLst>
          </p:cNvPr>
          <p:cNvSpPr txBox="1"/>
          <p:nvPr/>
        </p:nvSpPr>
        <p:spPr>
          <a:xfrm>
            <a:off x="6512436" y="4213685"/>
            <a:ext cx="1008059" cy="375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a-ES" sz="1100" dirty="0">
                <a:solidFill>
                  <a:schemeClr val="tx1"/>
                </a:solidFill>
              </a:rPr>
              <a:t>Hospitalària</a:t>
            </a:r>
          </a:p>
        </p:txBody>
      </p:sp>
      <p:sp>
        <p:nvSpPr>
          <p:cNvPr id="95" name="23 Rectángulo">
            <a:extLst>
              <a:ext uri="{FF2B5EF4-FFF2-40B4-BE49-F238E27FC236}">
                <a16:creationId xmlns:a16="http://schemas.microsoft.com/office/drawing/2014/main" id="{25BB75A6-0470-4C62-B776-56DD72292226}"/>
              </a:ext>
            </a:extLst>
          </p:cNvPr>
          <p:cNvSpPr/>
          <p:nvPr/>
        </p:nvSpPr>
        <p:spPr>
          <a:xfrm>
            <a:off x="6505550" y="5064802"/>
            <a:ext cx="1010058" cy="3895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100" dirty="0">
                <a:solidFill>
                  <a:schemeClr val="tx1"/>
                </a:solidFill>
              </a:rPr>
              <a:t>Salut pública</a:t>
            </a:r>
          </a:p>
        </p:txBody>
      </p:sp>
      <p:cxnSp>
        <p:nvCxnSpPr>
          <p:cNvPr id="96" name="Conector recto 95">
            <a:extLst>
              <a:ext uri="{FF2B5EF4-FFF2-40B4-BE49-F238E27FC236}">
                <a16:creationId xmlns:a16="http://schemas.microsoft.com/office/drawing/2014/main" id="{19605016-4061-4F28-A64B-1A7BAF05E429}"/>
              </a:ext>
            </a:extLst>
          </p:cNvPr>
          <p:cNvCxnSpPr>
            <a:cxnSpLocks/>
            <a:stCxn id="79" idx="3"/>
            <a:endCxn id="77" idx="1"/>
          </p:cNvCxnSpPr>
          <p:nvPr/>
        </p:nvCxnSpPr>
        <p:spPr>
          <a:xfrm flipV="1">
            <a:off x="5354574" y="1059981"/>
            <a:ext cx="456281" cy="5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cto 96">
            <a:extLst>
              <a:ext uri="{FF2B5EF4-FFF2-40B4-BE49-F238E27FC236}">
                <a16:creationId xmlns:a16="http://schemas.microsoft.com/office/drawing/2014/main" id="{E794A743-C5C9-41DD-9532-B81119A3E09D}"/>
              </a:ext>
            </a:extLst>
          </p:cNvPr>
          <p:cNvCxnSpPr>
            <a:cxnSpLocks/>
            <a:stCxn id="78" idx="0"/>
            <a:endCxn id="79" idx="2"/>
          </p:cNvCxnSpPr>
          <p:nvPr/>
        </p:nvCxnSpPr>
        <p:spPr>
          <a:xfrm flipV="1">
            <a:off x="4291579" y="1280737"/>
            <a:ext cx="0" cy="1503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: angular 97">
            <a:extLst>
              <a:ext uri="{FF2B5EF4-FFF2-40B4-BE49-F238E27FC236}">
                <a16:creationId xmlns:a16="http://schemas.microsoft.com/office/drawing/2014/main" id="{F708E6AF-5AFE-4928-BE02-42C40B9E170E}"/>
              </a:ext>
            </a:extLst>
          </p:cNvPr>
          <p:cNvCxnSpPr>
            <a:cxnSpLocks/>
            <a:stCxn id="78" idx="2"/>
            <a:endCxn id="80" idx="0"/>
          </p:cNvCxnSpPr>
          <p:nvPr/>
        </p:nvCxnSpPr>
        <p:spPr>
          <a:xfrm rot="5400000">
            <a:off x="3090026" y="1234872"/>
            <a:ext cx="574498" cy="1828608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: angular 98">
            <a:extLst>
              <a:ext uri="{FF2B5EF4-FFF2-40B4-BE49-F238E27FC236}">
                <a16:creationId xmlns:a16="http://schemas.microsoft.com/office/drawing/2014/main" id="{8D013D22-3AA4-4B73-94CC-B642ED18F18A}"/>
              </a:ext>
            </a:extLst>
          </p:cNvPr>
          <p:cNvCxnSpPr>
            <a:cxnSpLocks/>
            <a:stCxn id="78" idx="2"/>
            <a:endCxn id="88" idx="0"/>
          </p:cNvCxnSpPr>
          <p:nvPr/>
        </p:nvCxnSpPr>
        <p:spPr>
          <a:xfrm rot="16200000" flipH="1">
            <a:off x="4319014" y="1834492"/>
            <a:ext cx="574498" cy="62936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: angular 99">
            <a:extLst>
              <a:ext uri="{FF2B5EF4-FFF2-40B4-BE49-F238E27FC236}">
                <a16:creationId xmlns:a16="http://schemas.microsoft.com/office/drawing/2014/main" id="{A7CEC92E-2156-4BFF-8339-E5372D4CBD36}"/>
              </a:ext>
            </a:extLst>
          </p:cNvPr>
          <p:cNvCxnSpPr>
            <a:cxnSpLocks/>
            <a:stCxn id="78" idx="2"/>
            <a:endCxn id="89" idx="0"/>
          </p:cNvCxnSpPr>
          <p:nvPr/>
        </p:nvCxnSpPr>
        <p:spPr>
          <a:xfrm rot="16200000" flipH="1">
            <a:off x="4931163" y="1222343"/>
            <a:ext cx="590041" cy="186920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: angular 100">
            <a:extLst>
              <a:ext uri="{FF2B5EF4-FFF2-40B4-BE49-F238E27FC236}">
                <a16:creationId xmlns:a16="http://schemas.microsoft.com/office/drawing/2014/main" id="{ECFFB734-AD48-431B-83C0-4E4BF08EB881}"/>
              </a:ext>
            </a:extLst>
          </p:cNvPr>
          <p:cNvCxnSpPr>
            <a:cxnSpLocks/>
            <a:stCxn id="78" idx="2"/>
            <a:endCxn id="93" idx="0"/>
          </p:cNvCxnSpPr>
          <p:nvPr/>
        </p:nvCxnSpPr>
        <p:spPr>
          <a:xfrm rot="5400000">
            <a:off x="3698665" y="1844369"/>
            <a:ext cx="575357" cy="61047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: angular 103">
            <a:extLst>
              <a:ext uri="{FF2B5EF4-FFF2-40B4-BE49-F238E27FC236}">
                <a16:creationId xmlns:a16="http://schemas.microsoft.com/office/drawing/2014/main" id="{49B82539-A8F4-40B6-8938-CCF5530CC40F}"/>
              </a:ext>
            </a:extLst>
          </p:cNvPr>
          <p:cNvCxnSpPr>
            <a:cxnSpLocks/>
            <a:stCxn id="89" idx="2"/>
            <a:endCxn id="136" idx="1"/>
          </p:cNvCxnSpPr>
          <p:nvPr/>
        </p:nvCxnSpPr>
        <p:spPr>
          <a:xfrm rot="16200000" flipH="1">
            <a:off x="5107593" y="3845022"/>
            <a:ext cx="2303584" cy="197196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25 Rectángulo">
            <a:extLst>
              <a:ext uri="{FF2B5EF4-FFF2-40B4-BE49-F238E27FC236}">
                <a16:creationId xmlns:a16="http://schemas.microsoft.com/office/drawing/2014/main" id="{65E6ABD0-6CA5-4DCB-AAC5-87280057E606}"/>
              </a:ext>
            </a:extLst>
          </p:cNvPr>
          <p:cNvSpPr/>
          <p:nvPr/>
        </p:nvSpPr>
        <p:spPr>
          <a:xfrm>
            <a:off x="4482454" y="2673469"/>
            <a:ext cx="872119" cy="337455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100" dirty="0">
                <a:solidFill>
                  <a:schemeClr val="tx1"/>
                </a:solidFill>
              </a:rPr>
              <a:t>CUESB</a:t>
            </a:r>
          </a:p>
        </p:txBody>
      </p:sp>
      <p:sp>
        <p:nvSpPr>
          <p:cNvPr id="107" name="Rectángulo 106">
            <a:extLst>
              <a:ext uri="{FF2B5EF4-FFF2-40B4-BE49-F238E27FC236}">
                <a16:creationId xmlns:a16="http://schemas.microsoft.com/office/drawing/2014/main" id="{E5ED8A8D-C6B4-4550-8CEF-C3F8D2606441}"/>
              </a:ext>
            </a:extLst>
          </p:cNvPr>
          <p:cNvSpPr/>
          <p:nvPr/>
        </p:nvSpPr>
        <p:spPr>
          <a:xfrm>
            <a:off x="6415330" y="4150148"/>
            <a:ext cx="1199612" cy="186990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2" name="CuadroTexto 111">
            <a:extLst>
              <a:ext uri="{FF2B5EF4-FFF2-40B4-BE49-F238E27FC236}">
                <a16:creationId xmlns:a16="http://schemas.microsoft.com/office/drawing/2014/main" id="{CD45C798-88DA-4F4B-AA70-A1711C3CCA86}"/>
              </a:ext>
            </a:extLst>
          </p:cNvPr>
          <p:cNvSpPr txBox="1"/>
          <p:nvPr/>
        </p:nvSpPr>
        <p:spPr>
          <a:xfrm>
            <a:off x="6503069" y="4659784"/>
            <a:ext cx="1010058" cy="3537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a-ES" sz="1100" dirty="0" err="1">
                <a:solidFill>
                  <a:schemeClr val="tx1"/>
                </a:solidFill>
              </a:rPr>
              <a:t>CUAPs</a:t>
            </a:r>
            <a:endParaRPr lang="ca-ES" sz="1100" dirty="0">
              <a:solidFill>
                <a:schemeClr val="tx1"/>
              </a:solidFill>
            </a:endParaRPr>
          </a:p>
        </p:txBody>
      </p:sp>
      <p:sp>
        <p:nvSpPr>
          <p:cNvPr id="113" name="Rectángulo 112">
            <a:extLst>
              <a:ext uri="{FF2B5EF4-FFF2-40B4-BE49-F238E27FC236}">
                <a16:creationId xmlns:a16="http://schemas.microsoft.com/office/drawing/2014/main" id="{76DB7200-43EE-47FE-8D72-4A655843D7AE}"/>
              </a:ext>
            </a:extLst>
          </p:cNvPr>
          <p:cNvSpPr/>
          <p:nvPr/>
        </p:nvSpPr>
        <p:spPr>
          <a:xfrm>
            <a:off x="1754388" y="771702"/>
            <a:ext cx="6267759" cy="22851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14" name="Imagen 113">
            <a:extLst>
              <a:ext uri="{FF2B5EF4-FFF2-40B4-BE49-F238E27FC236}">
                <a16:creationId xmlns:a16="http://schemas.microsoft.com/office/drawing/2014/main" id="{45D6E448-309B-4DB0-AB77-8E4DE4260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337" y="972656"/>
            <a:ext cx="1457247" cy="474625"/>
          </a:xfrm>
          <a:prstGeom prst="rect">
            <a:avLst/>
          </a:prstGeom>
        </p:spPr>
      </p:pic>
      <p:sp>
        <p:nvSpPr>
          <p:cNvPr id="76" name="13 Rectángulo">
            <a:extLst>
              <a:ext uri="{FF2B5EF4-FFF2-40B4-BE49-F238E27FC236}">
                <a16:creationId xmlns:a16="http://schemas.microsoft.com/office/drawing/2014/main" id="{B7BD9D3A-C8DF-4078-91C6-FFB695AD0019}"/>
              </a:ext>
            </a:extLst>
          </p:cNvPr>
          <p:cNvSpPr/>
          <p:nvPr/>
        </p:nvSpPr>
        <p:spPr>
          <a:xfrm>
            <a:off x="7682798" y="4197720"/>
            <a:ext cx="918369" cy="3912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100" dirty="0">
                <a:solidFill>
                  <a:schemeClr val="tx1"/>
                </a:solidFill>
              </a:rPr>
              <a:t>Atenció intermèdia</a:t>
            </a:r>
          </a:p>
        </p:txBody>
      </p:sp>
      <p:cxnSp>
        <p:nvCxnSpPr>
          <p:cNvPr id="115" name="Connector angular 8">
            <a:extLst>
              <a:ext uri="{FF2B5EF4-FFF2-40B4-BE49-F238E27FC236}">
                <a16:creationId xmlns:a16="http://schemas.microsoft.com/office/drawing/2014/main" id="{5EA08930-DE93-4C61-9891-C93E714E1B9C}"/>
              </a:ext>
            </a:extLst>
          </p:cNvPr>
          <p:cNvCxnSpPr>
            <a:cxnSpLocks/>
            <a:stCxn id="94" idx="3"/>
            <a:endCxn id="76" idx="1"/>
          </p:cNvCxnSpPr>
          <p:nvPr/>
        </p:nvCxnSpPr>
        <p:spPr>
          <a:xfrm flipV="1">
            <a:off x="7520495" y="4393365"/>
            <a:ext cx="162303" cy="7983"/>
          </a:xfrm>
          <a:prstGeom prst="bentConnector3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13 Rectángulo">
            <a:extLst>
              <a:ext uri="{FF2B5EF4-FFF2-40B4-BE49-F238E27FC236}">
                <a16:creationId xmlns:a16="http://schemas.microsoft.com/office/drawing/2014/main" id="{6B642D71-3F41-4056-91A0-6A17CEF33249}"/>
              </a:ext>
            </a:extLst>
          </p:cNvPr>
          <p:cNvSpPr/>
          <p:nvPr/>
        </p:nvSpPr>
        <p:spPr>
          <a:xfrm>
            <a:off x="7698216" y="4896214"/>
            <a:ext cx="918369" cy="3912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100" dirty="0">
                <a:solidFill>
                  <a:schemeClr val="tx1"/>
                </a:solidFill>
              </a:rPr>
              <a:t>Atenció als intervinents</a:t>
            </a:r>
          </a:p>
        </p:txBody>
      </p:sp>
      <p:cxnSp>
        <p:nvCxnSpPr>
          <p:cNvPr id="128" name="Connector angular 8">
            <a:extLst>
              <a:ext uri="{FF2B5EF4-FFF2-40B4-BE49-F238E27FC236}">
                <a16:creationId xmlns:a16="http://schemas.microsoft.com/office/drawing/2014/main" id="{C2D29348-CC34-48FF-9337-19F954F8B8E7}"/>
              </a:ext>
            </a:extLst>
          </p:cNvPr>
          <p:cNvCxnSpPr>
            <a:cxnSpLocks/>
            <a:stCxn id="107" idx="3"/>
            <a:endCxn id="127" idx="1"/>
          </p:cNvCxnSpPr>
          <p:nvPr/>
        </p:nvCxnSpPr>
        <p:spPr>
          <a:xfrm>
            <a:off x="7614942" y="5085102"/>
            <a:ext cx="83274" cy="6757"/>
          </a:xfrm>
          <a:prstGeom prst="bentConnector3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ángulo 135">
            <a:extLst>
              <a:ext uri="{FF2B5EF4-FFF2-40B4-BE49-F238E27FC236}">
                <a16:creationId xmlns:a16="http://schemas.microsoft.com/office/drawing/2014/main" id="{39A26A98-95F0-4B2F-9385-FCFBD2AA3712}"/>
              </a:ext>
            </a:extLst>
          </p:cNvPr>
          <p:cNvSpPr/>
          <p:nvPr/>
        </p:nvSpPr>
        <p:spPr>
          <a:xfrm>
            <a:off x="6357983" y="4098504"/>
            <a:ext cx="2304961" cy="199381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7" name="CuadroTexto 136">
            <a:extLst>
              <a:ext uri="{FF2B5EF4-FFF2-40B4-BE49-F238E27FC236}">
                <a16:creationId xmlns:a16="http://schemas.microsoft.com/office/drawing/2014/main" id="{7668DF09-4E92-412F-A109-B7CC4CE02D18}"/>
              </a:ext>
            </a:extLst>
          </p:cNvPr>
          <p:cNvSpPr txBox="1"/>
          <p:nvPr/>
        </p:nvSpPr>
        <p:spPr>
          <a:xfrm>
            <a:off x="1996301" y="790600"/>
            <a:ext cx="7760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00" dirty="0">
                <a:latin typeface="Arial Black" panose="020B0A04020102020204" pitchFamily="34" charset="0"/>
              </a:rPr>
              <a:t>Àmbit</a:t>
            </a:r>
            <a:endParaRPr lang="ca-ES" sz="2000" dirty="0">
              <a:latin typeface="Arial Black" panose="020B0A04020102020204" pitchFamily="34" charset="0"/>
            </a:endParaRPr>
          </a:p>
        </p:txBody>
      </p:sp>
      <p:pic>
        <p:nvPicPr>
          <p:cNvPr id="58" name="Picture 2" descr="Resultat d'imatges de consorci d'educació de barcelona">
            <a:extLst>
              <a:ext uri="{FF2B5EF4-FFF2-40B4-BE49-F238E27FC236}">
                <a16:creationId xmlns:a16="http://schemas.microsoft.com/office/drawing/2014/main" id="{D627B575-2720-4DF2-9E3D-0939545BB5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3" t="30904" r="63515" b="29695"/>
          <a:stretch/>
        </p:blipFill>
        <p:spPr bwMode="auto">
          <a:xfrm>
            <a:off x="9523861" y="3735484"/>
            <a:ext cx="296227" cy="24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CuadroTexto 60">
            <a:extLst>
              <a:ext uri="{FF2B5EF4-FFF2-40B4-BE49-F238E27FC236}">
                <a16:creationId xmlns:a16="http://schemas.microsoft.com/office/drawing/2014/main" id="{6D28D1AB-F0DC-4A12-8BA1-2AB0C63357BF}"/>
              </a:ext>
            </a:extLst>
          </p:cNvPr>
          <p:cNvSpPr txBox="1"/>
          <p:nvPr/>
        </p:nvSpPr>
        <p:spPr>
          <a:xfrm>
            <a:off x="8922614" y="3735360"/>
            <a:ext cx="6012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000" dirty="0">
                <a:latin typeface="Arial Black" panose="020B0A04020102020204" pitchFamily="34" charset="0"/>
              </a:rPr>
              <a:t>Àmbit</a:t>
            </a:r>
            <a:endParaRPr lang="ca-ES" sz="2000" dirty="0">
              <a:latin typeface="Arial Black" panose="020B0A04020102020204" pitchFamily="34" charset="0"/>
            </a:endParaRPr>
          </a:p>
        </p:txBody>
      </p:sp>
      <p:sp>
        <p:nvSpPr>
          <p:cNvPr id="109" name="25 Rectángulo">
            <a:extLst>
              <a:ext uri="{FF2B5EF4-FFF2-40B4-BE49-F238E27FC236}">
                <a16:creationId xmlns:a16="http://schemas.microsoft.com/office/drawing/2014/main" id="{C9E8787B-F53A-41A5-811E-A0DAF25F8382}"/>
              </a:ext>
            </a:extLst>
          </p:cNvPr>
          <p:cNvSpPr/>
          <p:nvPr/>
        </p:nvSpPr>
        <p:spPr>
          <a:xfrm>
            <a:off x="9010916" y="6256165"/>
            <a:ext cx="1005768" cy="2004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100" dirty="0">
                <a:solidFill>
                  <a:schemeClr val="tx1"/>
                </a:solidFill>
              </a:rPr>
              <a:t>Àmbit escolar</a:t>
            </a:r>
          </a:p>
        </p:txBody>
      </p:sp>
      <p:sp>
        <p:nvSpPr>
          <p:cNvPr id="110" name="25 Rectángulo">
            <a:extLst>
              <a:ext uri="{FF2B5EF4-FFF2-40B4-BE49-F238E27FC236}">
                <a16:creationId xmlns:a16="http://schemas.microsoft.com/office/drawing/2014/main" id="{1FE53E20-D3F6-4074-9252-FF6A7C641D1A}"/>
              </a:ext>
            </a:extLst>
          </p:cNvPr>
          <p:cNvSpPr/>
          <p:nvPr/>
        </p:nvSpPr>
        <p:spPr>
          <a:xfrm>
            <a:off x="7710499" y="6258442"/>
            <a:ext cx="902951" cy="36942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100" dirty="0">
                <a:solidFill>
                  <a:schemeClr val="tx1"/>
                </a:solidFill>
              </a:rPr>
              <a:t>Unitats expertes</a:t>
            </a:r>
          </a:p>
        </p:txBody>
      </p:sp>
      <p:cxnSp>
        <p:nvCxnSpPr>
          <p:cNvPr id="111" name="Conector: angular 110">
            <a:extLst>
              <a:ext uri="{FF2B5EF4-FFF2-40B4-BE49-F238E27FC236}">
                <a16:creationId xmlns:a16="http://schemas.microsoft.com/office/drawing/2014/main" id="{974D5BFA-356C-493C-B2C2-F19E2EF2419C}"/>
              </a:ext>
            </a:extLst>
          </p:cNvPr>
          <p:cNvCxnSpPr>
            <a:cxnSpLocks/>
            <a:stCxn id="110" idx="0"/>
            <a:endCxn id="81" idx="2"/>
          </p:cNvCxnSpPr>
          <p:nvPr/>
        </p:nvCxnSpPr>
        <p:spPr>
          <a:xfrm rot="16200000" flipV="1">
            <a:off x="7997425" y="6093892"/>
            <a:ext cx="313685" cy="15416"/>
          </a:xfrm>
          <a:prstGeom prst="bentConnector3">
            <a:avLst>
              <a:gd name="adj1" fmla="val 50000"/>
            </a:avLst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25 Rectángulo">
            <a:extLst>
              <a:ext uri="{FF2B5EF4-FFF2-40B4-BE49-F238E27FC236}">
                <a16:creationId xmlns:a16="http://schemas.microsoft.com/office/drawing/2014/main" id="{2D34E261-AB58-4680-94AC-726500A1815B}"/>
              </a:ext>
            </a:extLst>
          </p:cNvPr>
          <p:cNvSpPr/>
          <p:nvPr/>
        </p:nvSpPr>
        <p:spPr>
          <a:xfrm>
            <a:off x="8856333" y="4462397"/>
            <a:ext cx="1298034" cy="25649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100" dirty="0">
                <a:solidFill>
                  <a:schemeClr val="tx1"/>
                </a:solidFill>
              </a:rPr>
              <a:t>Xarxa de detectors sanitaris</a:t>
            </a:r>
          </a:p>
        </p:txBody>
      </p:sp>
      <p:sp>
        <p:nvSpPr>
          <p:cNvPr id="121" name="25 Rectángulo">
            <a:extLst>
              <a:ext uri="{FF2B5EF4-FFF2-40B4-BE49-F238E27FC236}">
                <a16:creationId xmlns:a16="http://schemas.microsoft.com/office/drawing/2014/main" id="{83DDE90C-C1BB-47CA-8660-97BBF3FB5211}"/>
              </a:ext>
            </a:extLst>
          </p:cNvPr>
          <p:cNvSpPr/>
          <p:nvPr/>
        </p:nvSpPr>
        <p:spPr>
          <a:xfrm>
            <a:off x="8996589" y="5072129"/>
            <a:ext cx="1025928" cy="3694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100" dirty="0">
                <a:solidFill>
                  <a:schemeClr val="tx1"/>
                </a:solidFill>
              </a:rPr>
              <a:t>Farmàcia comunitària</a:t>
            </a:r>
          </a:p>
        </p:txBody>
      </p:sp>
      <p:sp>
        <p:nvSpPr>
          <p:cNvPr id="122" name="25 Rectángulo">
            <a:extLst>
              <a:ext uri="{FF2B5EF4-FFF2-40B4-BE49-F238E27FC236}">
                <a16:creationId xmlns:a16="http://schemas.microsoft.com/office/drawing/2014/main" id="{0ED9CBD2-40FD-46DB-ABFD-C9382858992E}"/>
              </a:ext>
            </a:extLst>
          </p:cNvPr>
          <p:cNvSpPr/>
          <p:nvPr/>
        </p:nvSpPr>
        <p:spPr>
          <a:xfrm>
            <a:off x="9010916" y="6496572"/>
            <a:ext cx="1005768" cy="2004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100" dirty="0">
                <a:solidFill>
                  <a:schemeClr val="tx1"/>
                </a:solidFill>
              </a:rPr>
              <a:t>Àmbit Justícia</a:t>
            </a:r>
          </a:p>
        </p:txBody>
      </p:sp>
      <p:sp>
        <p:nvSpPr>
          <p:cNvPr id="125" name="Rectángulo 9">
            <a:extLst>
              <a:ext uri="{FF2B5EF4-FFF2-40B4-BE49-F238E27FC236}">
                <a16:creationId xmlns:a16="http://schemas.microsoft.com/office/drawing/2014/main" id="{8A4BEAB8-5688-4793-8554-47E7A44D6FFE}"/>
              </a:ext>
            </a:extLst>
          </p:cNvPr>
          <p:cNvSpPr/>
          <p:nvPr/>
        </p:nvSpPr>
        <p:spPr>
          <a:xfrm>
            <a:off x="8922614" y="4766078"/>
            <a:ext cx="1165473" cy="735367"/>
          </a:xfrm>
          <a:prstGeom prst="rect">
            <a:avLst/>
          </a:prstGeom>
          <a:noFill/>
          <a:ln w="31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9" name="25 Rectángulo">
            <a:extLst>
              <a:ext uri="{FF2B5EF4-FFF2-40B4-BE49-F238E27FC236}">
                <a16:creationId xmlns:a16="http://schemas.microsoft.com/office/drawing/2014/main" id="{28C963FB-291F-4355-83E6-0E451DAA37F2}"/>
              </a:ext>
            </a:extLst>
          </p:cNvPr>
          <p:cNvSpPr/>
          <p:nvPr/>
        </p:nvSpPr>
        <p:spPr>
          <a:xfrm>
            <a:off x="8864783" y="5577974"/>
            <a:ext cx="1298034" cy="29691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100" dirty="0">
                <a:solidFill>
                  <a:schemeClr val="tx1"/>
                </a:solidFill>
              </a:rPr>
              <a:t>Xarxa de detectors no sanitaris</a:t>
            </a:r>
          </a:p>
        </p:txBody>
      </p:sp>
      <p:sp>
        <p:nvSpPr>
          <p:cNvPr id="130" name="25 Rectángulo">
            <a:extLst>
              <a:ext uri="{FF2B5EF4-FFF2-40B4-BE49-F238E27FC236}">
                <a16:creationId xmlns:a16="http://schemas.microsoft.com/office/drawing/2014/main" id="{D9D3076E-354D-4425-B8FD-AEE6592501E2}"/>
              </a:ext>
            </a:extLst>
          </p:cNvPr>
          <p:cNvSpPr/>
          <p:nvPr/>
        </p:nvSpPr>
        <p:spPr>
          <a:xfrm>
            <a:off x="8996589" y="4822889"/>
            <a:ext cx="1025928" cy="1847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100" dirty="0">
                <a:solidFill>
                  <a:schemeClr val="tx1"/>
                </a:solidFill>
              </a:rPr>
              <a:t>Creu Roja</a:t>
            </a:r>
          </a:p>
        </p:txBody>
      </p:sp>
      <p:sp>
        <p:nvSpPr>
          <p:cNvPr id="131" name="25 Rectángulo">
            <a:extLst>
              <a:ext uri="{FF2B5EF4-FFF2-40B4-BE49-F238E27FC236}">
                <a16:creationId xmlns:a16="http://schemas.microsoft.com/office/drawing/2014/main" id="{7D0E5915-759C-4E56-8FD8-E35B1E8DDD30}"/>
              </a:ext>
            </a:extLst>
          </p:cNvPr>
          <p:cNvSpPr/>
          <p:nvPr/>
        </p:nvSpPr>
        <p:spPr>
          <a:xfrm>
            <a:off x="9010916" y="6002136"/>
            <a:ext cx="1005768" cy="215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100" dirty="0">
                <a:solidFill>
                  <a:schemeClr val="tx1"/>
                </a:solidFill>
              </a:rPr>
              <a:t>Àmbit social</a:t>
            </a:r>
          </a:p>
        </p:txBody>
      </p:sp>
      <p:cxnSp>
        <p:nvCxnSpPr>
          <p:cNvPr id="132" name="Conector: angular 131">
            <a:extLst>
              <a:ext uri="{FF2B5EF4-FFF2-40B4-BE49-F238E27FC236}">
                <a16:creationId xmlns:a16="http://schemas.microsoft.com/office/drawing/2014/main" id="{62FC3A11-086A-41F8-BCB3-475370EAC14E}"/>
              </a:ext>
            </a:extLst>
          </p:cNvPr>
          <p:cNvCxnSpPr>
            <a:cxnSpLocks/>
            <a:stCxn id="81" idx="3"/>
            <a:endCxn id="87" idx="1"/>
          </p:cNvCxnSpPr>
          <p:nvPr/>
        </p:nvCxnSpPr>
        <p:spPr>
          <a:xfrm>
            <a:off x="8582618" y="5744477"/>
            <a:ext cx="344948" cy="611890"/>
          </a:xfrm>
          <a:prstGeom prst="bentConnector3">
            <a:avLst>
              <a:gd name="adj1" fmla="val 50000"/>
            </a:avLst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58E1BB73-91D9-40AB-BB0A-BD2FCA7B3B37}"/>
              </a:ext>
            </a:extLst>
          </p:cNvPr>
          <p:cNvSpPr txBox="1"/>
          <p:nvPr/>
        </p:nvSpPr>
        <p:spPr>
          <a:xfrm>
            <a:off x="6498445" y="5532518"/>
            <a:ext cx="1040040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100" dirty="0"/>
              <a:t>Salut mental comunitària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FEC2BB24-1910-4FD5-863B-83F017DDE117}"/>
              </a:ext>
            </a:extLst>
          </p:cNvPr>
          <p:cNvSpPr txBox="1"/>
          <p:nvPr/>
        </p:nvSpPr>
        <p:spPr>
          <a:xfrm>
            <a:off x="6819771" y="2451966"/>
            <a:ext cx="1149461" cy="3398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a-ES" sz="1100" dirty="0">
                <a:solidFill>
                  <a:schemeClr val="tx1"/>
                </a:solidFill>
              </a:rPr>
              <a:t>Grup expert</a:t>
            </a:r>
          </a:p>
        </p:txBody>
      </p:sp>
      <p:cxnSp>
        <p:nvCxnSpPr>
          <p:cNvPr id="67" name="Conector: angular 66">
            <a:extLst>
              <a:ext uri="{FF2B5EF4-FFF2-40B4-BE49-F238E27FC236}">
                <a16:creationId xmlns:a16="http://schemas.microsoft.com/office/drawing/2014/main" id="{B737D43C-CD1B-4D55-AF66-93B1137E9B85}"/>
              </a:ext>
            </a:extLst>
          </p:cNvPr>
          <p:cNvCxnSpPr>
            <a:cxnSpLocks/>
            <a:stCxn id="78" idx="2"/>
            <a:endCxn id="66" idx="0"/>
          </p:cNvCxnSpPr>
          <p:nvPr/>
        </p:nvCxnSpPr>
        <p:spPr>
          <a:xfrm rot="16200000" flipH="1">
            <a:off x="5548021" y="605484"/>
            <a:ext cx="590039" cy="310292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25 Rectángulo">
            <a:extLst>
              <a:ext uri="{FF2B5EF4-FFF2-40B4-BE49-F238E27FC236}">
                <a16:creationId xmlns:a16="http://schemas.microsoft.com/office/drawing/2014/main" id="{277D18A1-13D1-4077-9926-2B92713B1B09}"/>
              </a:ext>
            </a:extLst>
          </p:cNvPr>
          <p:cNvSpPr/>
          <p:nvPr/>
        </p:nvSpPr>
        <p:spPr>
          <a:xfrm>
            <a:off x="7710499" y="5544197"/>
            <a:ext cx="872119" cy="4005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100" dirty="0">
                <a:solidFill>
                  <a:schemeClr val="tx1"/>
                </a:solidFill>
              </a:rPr>
              <a:t>Nuclis territorials</a:t>
            </a:r>
          </a:p>
        </p:txBody>
      </p:sp>
      <p:cxnSp>
        <p:nvCxnSpPr>
          <p:cNvPr id="82" name="Connector angular 8">
            <a:extLst>
              <a:ext uri="{FF2B5EF4-FFF2-40B4-BE49-F238E27FC236}">
                <a16:creationId xmlns:a16="http://schemas.microsoft.com/office/drawing/2014/main" id="{C1FEA7D3-1938-46BB-9825-35B2D0DA1E53}"/>
              </a:ext>
            </a:extLst>
          </p:cNvPr>
          <p:cNvCxnSpPr>
            <a:cxnSpLocks/>
            <a:stCxn id="3" idx="3"/>
            <a:endCxn id="81" idx="1"/>
          </p:cNvCxnSpPr>
          <p:nvPr/>
        </p:nvCxnSpPr>
        <p:spPr>
          <a:xfrm flipV="1">
            <a:off x="7538485" y="5744477"/>
            <a:ext cx="172014" cy="3485"/>
          </a:xfrm>
          <a:prstGeom prst="bentConnector3">
            <a:avLst>
              <a:gd name="adj1" fmla="val 50000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ángulo 86">
            <a:extLst>
              <a:ext uri="{FF2B5EF4-FFF2-40B4-BE49-F238E27FC236}">
                <a16:creationId xmlns:a16="http://schemas.microsoft.com/office/drawing/2014/main" id="{4B708D07-B79E-477D-986F-84D70BE5B831}"/>
              </a:ext>
            </a:extLst>
          </p:cNvPr>
          <p:cNvSpPr/>
          <p:nvPr/>
        </p:nvSpPr>
        <p:spPr>
          <a:xfrm>
            <a:off x="8927566" y="5917301"/>
            <a:ext cx="1174848" cy="8781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90" name="Conector: angular 89">
            <a:extLst>
              <a:ext uri="{FF2B5EF4-FFF2-40B4-BE49-F238E27FC236}">
                <a16:creationId xmlns:a16="http://schemas.microsoft.com/office/drawing/2014/main" id="{C91024A5-A473-489B-91AA-14493DA940BB}"/>
              </a:ext>
            </a:extLst>
          </p:cNvPr>
          <p:cNvCxnSpPr>
            <a:cxnSpLocks/>
            <a:stCxn id="81" idx="3"/>
            <a:endCxn id="125" idx="1"/>
          </p:cNvCxnSpPr>
          <p:nvPr/>
        </p:nvCxnSpPr>
        <p:spPr>
          <a:xfrm flipV="1">
            <a:off x="8582618" y="5133762"/>
            <a:ext cx="339996" cy="610715"/>
          </a:xfrm>
          <a:prstGeom prst="bentConnector3">
            <a:avLst>
              <a:gd name="adj1" fmla="val 50000"/>
            </a:avLst>
          </a:prstGeom>
          <a:ln w="31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ector: angular 122">
            <a:extLst>
              <a:ext uri="{FF2B5EF4-FFF2-40B4-BE49-F238E27FC236}">
                <a16:creationId xmlns:a16="http://schemas.microsoft.com/office/drawing/2014/main" id="{9922716F-4A55-4A9D-B205-4A873C9AE1D0}"/>
              </a:ext>
            </a:extLst>
          </p:cNvPr>
          <p:cNvCxnSpPr>
            <a:cxnSpLocks/>
            <a:stCxn id="89" idx="2"/>
            <a:endCxn id="92" idx="1"/>
          </p:cNvCxnSpPr>
          <p:nvPr/>
        </p:nvCxnSpPr>
        <p:spPr>
          <a:xfrm rot="16200000" flipH="1">
            <a:off x="6017314" y="2935301"/>
            <a:ext cx="636597" cy="349650"/>
          </a:xfrm>
          <a:prstGeom prst="bentConnector2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CuadroTexto 138">
            <a:extLst>
              <a:ext uri="{FF2B5EF4-FFF2-40B4-BE49-F238E27FC236}">
                <a16:creationId xmlns:a16="http://schemas.microsoft.com/office/drawing/2014/main" id="{382C893F-9CDB-4A72-9719-F374A2004FFF}"/>
              </a:ext>
            </a:extLst>
          </p:cNvPr>
          <p:cNvSpPr txBox="1"/>
          <p:nvPr/>
        </p:nvSpPr>
        <p:spPr>
          <a:xfrm>
            <a:off x="4384324" y="4514577"/>
            <a:ext cx="1010058" cy="3537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a-ES" sz="1100" dirty="0">
                <a:solidFill>
                  <a:schemeClr val="tx1"/>
                </a:solidFill>
              </a:rPr>
              <a:t>Intervenció </a:t>
            </a:r>
            <a:r>
              <a:rPr lang="ca-ES" sz="1100" dirty="0" err="1">
                <a:solidFill>
                  <a:schemeClr val="tx1"/>
                </a:solidFill>
              </a:rPr>
              <a:t>psisocial</a:t>
            </a:r>
            <a:endParaRPr lang="ca-ES" sz="1100" dirty="0">
              <a:solidFill>
                <a:schemeClr val="tx1"/>
              </a:solidFill>
            </a:endParaRPr>
          </a:p>
        </p:txBody>
      </p:sp>
      <p:cxnSp>
        <p:nvCxnSpPr>
          <p:cNvPr id="140" name="Conector: angular 139">
            <a:extLst>
              <a:ext uri="{FF2B5EF4-FFF2-40B4-BE49-F238E27FC236}">
                <a16:creationId xmlns:a16="http://schemas.microsoft.com/office/drawing/2014/main" id="{0952A8C1-586B-4127-8B58-C22E9422D58B}"/>
              </a:ext>
            </a:extLst>
          </p:cNvPr>
          <p:cNvCxnSpPr>
            <a:cxnSpLocks/>
            <a:stCxn id="106" idx="2"/>
            <a:endCxn id="139" idx="0"/>
          </p:cNvCxnSpPr>
          <p:nvPr/>
        </p:nvCxnSpPr>
        <p:spPr>
          <a:xfrm rot="5400000">
            <a:off x="4152108" y="3748170"/>
            <a:ext cx="1503653" cy="29161"/>
          </a:xfrm>
          <a:prstGeom prst="bentConnector3">
            <a:avLst>
              <a:gd name="adj1" fmla="val 50000"/>
            </a:avLst>
          </a:prstGeom>
          <a:ln w="31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ector: angular 140">
            <a:extLst>
              <a:ext uri="{FF2B5EF4-FFF2-40B4-BE49-F238E27FC236}">
                <a16:creationId xmlns:a16="http://schemas.microsoft.com/office/drawing/2014/main" id="{788A3AE3-A0AA-4262-AA52-4277CEEE1734}"/>
              </a:ext>
            </a:extLst>
          </p:cNvPr>
          <p:cNvCxnSpPr>
            <a:cxnSpLocks/>
            <a:stCxn id="139" idx="2"/>
            <a:endCxn id="3" idx="1"/>
          </p:cNvCxnSpPr>
          <p:nvPr/>
        </p:nvCxnSpPr>
        <p:spPr>
          <a:xfrm rot="16200000" flipH="1">
            <a:off x="5254061" y="4503578"/>
            <a:ext cx="879676" cy="1609092"/>
          </a:xfrm>
          <a:prstGeom prst="bentConnector2">
            <a:avLst/>
          </a:prstGeom>
          <a:ln w="31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esultado de imagen de ajuntament de barcelona">
            <a:extLst>
              <a:ext uri="{FF2B5EF4-FFF2-40B4-BE49-F238E27FC236}">
                <a16:creationId xmlns:a16="http://schemas.microsoft.com/office/drawing/2014/main" id="{EBC4FC14-70BC-44FD-940F-37E5E8A74F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70"/>
          <a:stretch/>
        </p:blipFill>
        <p:spPr bwMode="auto">
          <a:xfrm>
            <a:off x="4190714" y="4594536"/>
            <a:ext cx="272525" cy="27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CuadroTexto 142">
            <a:extLst>
              <a:ext uri="{FF2B5EF4-FFF2-40B4-BE49-F238E27FC236}">
                <a16:creationId xmlns:a16="http://schemas.microsoft.com/office/drawing/2014/main" id="{3889A4B2-F045-49C5-9F03-DF8EC1725EED}"/>
              </a:ext>
            </a:extLst>
          </p:cNvPr>
          <p:cNvSpPr txBox="1"/>
          <p:nvPr/>
        </p:nvSpPr>
        <p:spPr>
          <a:xfrm>
            <a:off x="3549340" y="4620407"/>
            <a:ext cx="6012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000" dirty="0">
                <a:latin typeface="Arial Black" panose="020B0A04020102020204" pitchFamily="34" charset="0"/>
              </a:rPr>
              <a:t>Àmbit</a:t>
            </a:r>
            <a:endParaRPr lang="ca-ES" sz="2000" dirty="0">
              <a:latin typeface="Arial Black" panose="020B0A04020102020204" pitchFamily="34" charset="0"/>
            </a:endParaRPr>
          </a:p>
        </p:txBody>
      </p:sp>
      <p:pic>
        <p:nvPicPr>
          <p:cNvPr id="63" name="Picture 2" descr="Resultado de imagen de generalitat de catalunya logo">
            <a:extLst>
              <a:ext uri="{FF2B5EF4-FFF2-40B4-BE49-F238E27FC236}">
                <a16:creationId xmlns:a16="http://schemas.microsoft.com/office/drawing/2014/main" id="{715EA1D6-18B2-4EF2-BDB1-B2DB092D7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180" y="3192849"/>
            <a:ext cx="195904" cy="22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CuadroTexto 63">
            <a:extLst>
              <a:ext uri="{FF2B5EF4-FFF2-40B4-BE49-F238E27FC236}">
                <a16:creationId xmlns:a16="http://schemas.microsoft.com/office/drawing/2014/main" id="{0E4909A3-7C51-46A0-8F79-2C805EE6B811}"/>
              </a:ext>
            </a:extLst>
          </p:cNvPr>
          <p:cNvSpPr txBox="1"/>
          <p:nvPr/>
        </p:nvSpPr>
        <p:spPr>
          <a:xfrm>
            <a:off x="7560729" y="3168529"/>
            <a:ext cx="6012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000" dirty="0">
                <a:latin typeface="Arial Black" panose="020B0A04020102020204" pitchFamily="34" charset="0"/>
              </a:rPr>
              <a:t>Àmbit</a:t>
            </a:r>
            <a:endParaRPr lang="ca-ES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307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1D14DE1-7C44-4C89-90A2-BBC934822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9B71-8D92-4AA9-9909-2BFAB58748CE}" type="datetime2">
              <a:rPr lang="ca-ES" smtClean="0"/>
              <a:t>dilluns, 11 març de 2019</a:t>
            </a:fld>
            <a:endParaRPr lang="ca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89B2C99-26E1-484D-B445-E93F382B6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dirty="0"/>
              <a:t>Model BCN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E03370B-BCB0-4DC5-8EDD-9BF9B52D5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41FE-1E26-4942-B4D7-1D81C6F16BF5}" type="slidenum">
              <a:rPr lang="ca-ES" smtClean="0"/>
              <a:t>8</a:t>
            </a:fld>
            <a:endParaRPr lang="ca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E5965FB-86D8-4A07-A846-DA61BA3D591C}"/>
              </a:ext>
            </a:extLst>
          </p:cNvPr>
          <p:cNvSpPr/>
          <p:nvPr/>
        </p:nvSpPr>
        <p:spPr>
          <a:xfrm>
            <a:off x="702074" y="791506"/>
            <a:ext cx="1336126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0000"/>
                </a:solidFill>
              </a:rPr>
              <a:t>Marc 1</a:t>
            </a:r>
            <a:endParaRPr lang="ca-ES" sz="2800" b="1" dirty="0"/>
          </a:p>
        </p:txBody>
      </p:sp>
      <p:sp>
        <p:nvSpPr>
          <p:cNvPr id="17" name="CuadroTexto 3">
            <a:extLst>
              <a:ext uri="{FF2B5EF4-FFF2-40B4-BE49-F238E27FC236}">
                <a16:creationId xmlns:a16="http://schemas.microsoft.com/office/drawing/2014/main" id="{12FD0125-E837-4568-98C2-F5772F979C4B}"/>
              </a:ext>
            </a:extLst>
          </p:cNvPr>
          <p:cNvSpPr txBox="1"/>
          <p:nvPr/>
        </p:nvSpPr>
        <p:spPr>
          <a:xfrm>
            <a:off x="5143897" y="4822398"/>
            <a:ext cx="1771650" cy="954107"/>
          </a:xfrm>
          <a:prstGeom prst="rect">
            <a:avLst/>
          </a:prstGeom>
          <a:solidFill>
            <a:schemeClr val="bg1"/>
          </a:solidFill>
          <a:ln w="31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400" b="1" dirty="0"/>
              <a:t>L’Ajuntament de Barcelona disposa de </a:t>
            </a:r>
            <a:r>
              <a:rPr lang="es-ES" sz="1400" b="1" dirty="0" err="1"/>
              <a:t>Plans</a:t>
            </a:r>
            <a:r>
              <a:rPr lang="es-ES" sz="1400" b="1" dirty="0"/>
              <a:t> </a:t>
            </a:r>
            <a:r>
              <a:rPr lang="es-ES" sz="1400" b="1" dirty="0" err="1"/>
              <a:t>d’Emergència</a:t>
            </a:r>
            <a:r>
              <a:rPr lang="es-ES" sz="1400" b="1" dirty="0"/>
              <a:t> Municipal.</a:t>
            </a:r>
            <a:endParaRPr lang="ca-ES" sz="11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96FF396-5A45-484C-A829-B1C8C288D5AF}"/>
              </a:ext>
            </a:extLst>
          </p:cNvPr>
          <p:cNvSpPr txBox="1"/>
          <p:nvPr/>
        </p:nvSpPr>
        <p:spPr>
          <a:xfrm>
            <a:off x="2474618" y="4642206"/>
            <a:ext cx="2020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>
                <a:hlinkClick r:id="rId2"/>
              </a:rPr>
              <a:t>http://interior.gencat.cat/web/.content/home/030_arees_dactuacio/proteccio_civil/plans_de_proteccio_civil/plans_de_proteccio_civil_a_catalunya/documents/procicat.pdf</a:t>
            </a:r>
            <a:endParaRPr lang="ca-ES" sz="1200" dirty="0"/>
          </a:p>
        </p:txBody>
      </p:sp>
      <p:pic>
        <p:nvPicPr>
          <p:cNvPr id="22" name="Imagen 7">
            <a:extLst>
              <a:ext uri="{FF2B5EF4-FFF2-40B4-BE49-F238E27FC236}">
                <a16:creationId xmlns:a16="http://schemas.microsoft.com/office/drawing/2014/main" id="{26872E47-484A-4096-902F-4F0C9EA1F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379" y="1224557"/>
            <a:ext cx="1771650" cy="2495550"/>
          </a:xfrm>
          <a:prstGeom prst="rect">
            <a:avLst/>
          </a:prstGeom>
        </p:spPr>
      </p:pic>
      <p:sp>
        <p:nvSpPr>
          <p:cNvPr id="23" name="Rectángulo 6">
            <a:extLst>
              <a:ext uri="{FF2B5EF4-FFF2-40B4-BE49-F238E27FC236}">
                <a16:creationId xmlns:a16="http://schemas.microsoft.com/office/drawing/2014/main" id="{C80D15AA-2730-4A4B-BFCB-3BF94C9524E4}"/>
              </a:ext>
            </a:extLst>
          </p:cNvPr>
          <p:cNvSpPr/>
          <p:nvPr/>
        </p:nvSpPr>
        <p:spPr>
          <a:xfrm>
            <a:off x="5155477" y="3760569"/>
            <a:ext cx="1765433" cy="10618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a-ES" sz="900" dirty="0"/>
              <a:t>LLEI 22/1998, de 30 de desembre, de la Carta municipal de Barcelona (Inclou les modificacions efectuades por les Lleis 11/2006, de 19 de juliol; 7/2010, de 21 d’abril; i 18/2014, de 23 de desembre).</a:t>
            </a:r>
          </a:p>
        </p:txBody>
      </p:sp>
      <p:sp>
        <p:nvSpPr>
          <p:cNvPr id="24" name="CuadroTexto 3">
            <a:extLst>
              <a:ext uri="{FF2B5EF4-FFF2-40B4-BE49-F238E27FC236}">
                <a16:creationId xmlns:a16="http://schemas.microsoft.com/office/drawing/2014/main" id="{12FD0125-E837-4568-98C2-F5772F979C4B}"/>
              </a:ext>
            </a:extLst>
          </p:cNvPr>
          <p:cNvSpPr txBox="1"/>
          <p:nvPr/>
        </p:nvSpPr>
        <p:spPr>
          <a:xfrm>
            <a:off x="5138534" y="5793448"/>
            <a:ext cx="1782376" cy="769441"/>
          </a:xfrm>
          <a:prstGeom prst="rect">
            <a:avLst/>
          </a:prstGeom>
          <a:solidFill>
            <a:schemeClr val="bg1"/>
          </a:solidFill>
          <a:ln w="31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100" dirty="0">
                <a:hlinkClick r:id="rId4"/>
              </a:rPr>
              <a:t>http://ajuntament.barcelona.cat/bombers/es/prevencio_emergenciamunicipal.html</a:t>
            </a:r>
            <a:endParaRPr lang="ca-ES" sz="11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9CF3F32-D266-4B5C-8794-BC5236185E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06" r="855"/>
          <a:stretch/>
        </p:blipFill>
        <p:spPr>
          <a:xfrm>
            <a:off x="7594698" y="1767015"/>
            <a:ext cx="1871852" cy="28135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CuadroTexto 3">
            <a:extLst>
              <a:ext uri="{FF2B5EF4-FFF2-40B4-BE49-F238E27FC236}">
                <a16:creationId xmlns:a16="http://schemas.microsoft.com/office/drawing/2014/main" id="{09950896-63F0-4E4A-AB3C-6D69F250507A}"/>
              </a:ext>
            </a:extLst>
          </p:cNvPr>
          <p:cNvSpPr txBox="1"/>
          <p:nvPr/>
        </p:nvSpPr>
        <p:spPr>
          <a:xfrm>
            <a:off x="7580957" y="744257"/>
            <a:ext cx="1889578" cy="954107"/>
          </a:xfrm>
          <a:prstGeom prst="rect">
            <a:avLst/>
          </a:prstGeom>
          <a:noFill/>
          <a:ln w="31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400" b="1" dirty="0"/>
              <a:t>El Sistema d’emergències mèdiques disposa d’un Pla IMV actualitzat</a:t>
            </a:r>
          </a:p>
        </p:txBody>
      </p:sp>
      <p:sp>
        <p:nvSpPr>
          <p:cNvPr id="28" name="CuadroTexto 3">
            <a:extLst>
              <a:ext uri="{FF2B5EF4-FFF2-40B4-BE49-F238E27FC236}">
                <a16:creationId xmlns:a16="http://schemas.microsoft.com/office/drawing/2014/main" id="{34A1317A-36E6-42DC-ABC6-349B92F0618A}"/>
              </a:ext>
            </a:extLst>
          </p:cNvPr>
          <p:cNvSpPr txBox="1"/>
          <p:nvPr/>
        </p:nvSpPr>
        <p:spPr>
          <a:xfrm>
            <a:off x="5152379" y="355993"/>
            <a:ext cx="1771650" cy="1169551"/>
          </a:xfrm>
          <a:prstGeom prst="rect">
            <a:avLst/>
          </a:prstGeom>
          <a:solidFill>
            <a:schemeClr val="bg1"/>
          </a:solidFill>
          <a:ln w="31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400" b="1" dirty="0"/>
              <a:t>L’Ajuntament de Barcelona te Carta municipal que li atorga determinades competències.</a:t>
            </a:r>
            <a:endParaRPr lang="ca-ES" sz="1100" dirty="0"/>
          </a:p>
        </p:txBody>
      </p:sp>
      <p:pic>
        <p:nvPicPr>
          <p:cNvPr id="18" name="Picture 5">
            <a:extLst>
              <a:ext uri="{FF2B5EF4-FFF2-40B4-BE49-F238E27FC236}">
                <a16:creationId xmlns:a16="http://schemas.microsoft.com/office/drawing/2014/main" id="{68506FAA-37B1-4E64-B188-6E45E9083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6293" y="1717904"/>
            <a:ext cx="2020833" cy="296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uadroTexto 3">
            <a:extLst>
              <a:ext uri="{FF2B5EF4-FFF2-40B4-BE49-F238E27FC236}">
                <a16:creationId xmlns:a16="http://schemas.microsoft.com/office/drawing/2014/main" id="{37719B32-E4C1-4001-B3BB-2DFD37892BFA}"/>
              </a:ext>
            </a:extLst>
          </p:cNvPr>
          <p:cNvSpPr txBox="1"/>
          <p:nvPr/>
        </p:nvSpPr>
        <p:spPr>
          <a:xfrm>
            <a:off x="2474618" y="763797"/>
            <a:ext cx="2020928" cy="954107"/>
          </a:xfrm>
          <a:prstGeom prst="rect">
            <a:avLst/>
          </a:prstGeom>
          <a:noFill/>
          <a:ln w="31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400" b="1" dirty="0"/>
              <a:t>Catalunya disposa d’un Pla Territorial de Protecció civil de Catalunya (PROCICAT).</a:t>
            </a:r>
          </a:p>
        </p:txBody>
      </p:sp>
    </p:spTree>
    <p:extLst>
      <p:ext uri="{BB962C8B-B14F-4D97-AF65-F5344CB8AC3E}">
        <p14:creationId xmlns:p14="http://schemas.microsoft.com/office/powerpoint/2010/main" val="1723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1D14DE1-7C44-4C89-90A2-BBC934822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9B71-8D92-4AA9-9909-2BFAB58748CE}" type="datetime2">
              <a:rPr lang="ca-ES" smtClean="0"/>
              <a:t>dilluns, 11 març de 2019</a:t>
            </a:fld>
            <a:endParaRPr lang="ca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89B2C99-26E1-484D-B445-E93F382B6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 dirty="0"/>
              <a:t>Model BCN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E03370B-BCB0-4DC5-8EDD-9BF9B52D5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41FE-1E26-4942-B4D7-1D81C6F16BF5}" type="slidenum">
              <a:rPr lang="ca-ES" smtClean="0"/>
              <a:t>9</a:t>
            </a:fld>
            <a:endParaRPr lang="ca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E5965FB-86D8-4A07-A846-DA61BA3D591C}"/>
              </a:ext>
            </a:extLst>
          </p:cNvPr>
          <p:cNvSpPr/>
          <p:nvPr/>
        </p:nvSpPr>
        <p:spPr>
          <a:xfrm>
            <a:off x="492673" y="272196"/>
            <a:ext cx="1336127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0000"/>
                </a:solidFill>
              </a:rPr>
              <a:t>Marc i2</a:t>
            </a:r>
            <a:endParaRPr lang="ca-ES" sz="2800" b="1" dirty="0"/>
          </a:p>
        </p:txBody>
      </p:sp>
      <p:sp>
        <p:nvSpPr>
          <p:cNvPr id="13" name="CuadroTexto 3">
            <a:extLst>
              <a:ext uri="{FF2B5EF4-FFF2-40B4-BE49-F238E27FC236}">
                <a16:creationId xmlns:a16="http://schemas.microsoft.com/office/drawing/2014/main" id="{4C29F620-19BC-4688-AE9C-290B5D96709D}"/>
              </a:ext>
            </a:extLst>
          </p:cNvPr>
          <p:cNvSpPr txBox="1"/>
          <p:nvPr/>
        </p:nvSpPr>
        <p:spPr>
          <a:xfrm>
            <a:off x="4655128" y="2004258"/>
            <a:ext cx="6155620" cy="1015663"/>
          </a:xfrm>
          <a:prstGeom prst="rect">
            <a:avLst/>
          </a:prstGeom>
          <a:noFill/>
          <a:ln w="31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2000" b="1" dirty="0"/>
              <a:t>Els Centres SISCAT de Barcelona: Hospitals, </a:t>
            </a:r>
            <a:r>
              <a:rPr lang="ca-ES" sz="2000" b="1" dirty="0" err="1"/>
              <a:t>CUAPs</a:t>
            </a:r>
            <a:r>
              <a:rPr lang="ca-ES" sz="2000" b="1" dirty="0"/>
              <a:t> i Atenció intermèdia disposen del seu propi Pla IMA actualitzat.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7F0783-917D-4C1D-B19B-92DC3C7CBB3E}"/>
              </a:ext>
            </a:extLst>
          </p:cNvPr>
          <p:cNvSpPr txBox="1"/>
          <p:nvPr/>
        </p:nvSpPr>
        <p:spPr>
          <a:xfrm>
            <a:off x="2020440" y="5009524"/>
            <a:ext cx="1970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>
                <a:hlinkClick r:id="rId2"/>
              </a:rPr>
              <a:t>http://www.aisbcn.cat/2018/01/26/pla-ima-bcn-i-postima/</a:t>
            </a:r>
            <a:endParaRPr lang="ca-ES" sz="1200" dirty="0"/>
          </a:p>
        </p:txBody>
      </p:sp>
      <p:sp>
        <p:nvSpPr>
          <p:cNvPr id="18" name="CuadroTexto 3">
            <a:extLst>
              <a:ext uri="{FF2B5EF4-FFF2-40B4-BE49-F238E27FC236}">
                <a16:creationId xmlns:a16="http://schemas.microsoft.com/office/drawing/2014/main" id="{880F1B5F-F1DF-4F13-B884-AA2EC561C1C8}"/>
              </a:ext>
            </a:extLst>
          </p:cNvPr>
          <p:cNvSpPr txBox="1"/>
          <p:nvPr/>
        </p:nvSpPr>
        <p:spPr>
          <a:xfrm>
            <a:off x="4655128" y="1313066"/>
            <a:ext cx="4774300" cy="584775"/>
          </a:xfrm>
          <a:prstGeom prst="rect">
            <a:avLst/>
          </a:prstGeom>
          <a:solidFill>
            <a:schemeClr val="bg1"/>
          </a:solidFill>
          <a:ln w="31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2000" b="1" dirty="0"/>
              <a:t>La resposta sanitària la dona SISCAT </a:t>
            </a:r>
          </a:p>
          <a:p>
            <a:pPr algn="ctr"/>
            <a:r>
              <a:rPr lang="ca-ES" sz="1200" dirty="0">
                <a:hlinkClick r:id="rId3"/>
              </a:rPr>
              <a:t>http://catsalut.gencat.cat/ca/coneix-catsalut/25-anys/ambits/siscat/</a:t>
            </a:r>
            <a:endParaRPr lang="ca-ES" sz="1200" dirty="0"/>
          </a:p>
        </p:txBody>
      </p:sp>
      <p:sp>
        <p:nvSpPr>
          <p:cNvPr id="20" name="CuadroTexto 3">
            <a:extLst>
              <a:ext uri="{FF2B5EF4-FFF2-40B4-BE49-F238E27FC236}">
                <a16:creationId xmlns:a16="http://schemas.microsoft.com/office/drawing/2014/main" id="{FB91034B-34B3-4633-81E6-1F16F169977E}"/>
              </a:ext>
            </a:extLst>
          </p:cNvPr>
          <p:cNvSpPr txBox="1"/>
          <p:nvPr/>
        </p:nvSpPr>
        <p:spPr>
          <a:xfrm>
            <a:off x="2162449" y="979646"/>
            <a:ext cx="1686830" cy="1169551"/>
          </a:xfrm>
          <a:prstGeom prst="rect">
            <a:avLst/>
          </a:prstGeom>
          <a:noFill/>
          <a:ln w="31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400" b="1" dirty="0"/>
              <a:t>Barcelona disposa d’un Pla IMA BCN i </a:t>
            </a:r>
            <a:r>
              <a:rPr lang="ca-ES" sz="1400" b="1" dirty="0" err="1"/>
              <a:t>postIMA</a:t>
            </a:r>
            <a:r>
              <a:rPr lang="ca-ES" sz="1400" b="1" dirty="0"/>
              <a:t> actualitzat i aprovat pel Comitè permanent del CSB.</a:t>
            </a:r>
          </a:p>
        </p:txBody>
      </p:sp>
      <p:sp>
        <p:nvSpPr>
          <p:cNvPr id="25" name="CuadroTexto 79">
            <a:extLst>
              <a:ext uri="{FF2B5EF4-FFF2-40B4-BE49-F238E27FC236}">
                <a16:creationId xmlns:a16="http://schemas.microsoft.com/office/drawing/2014/main" id="{6065B2A4-8F79-473A-98B0-1D2A3E18F795}"/>
              </a:ext>
            </a:extLst>
          </p:cNvPr>
          <p:cNvSpPr txBox="1"/>
          <p:nvPr/>
        </p:nvSpPr>
        <p:spPr>
          <a:xfrm>
            <a:off x="5140037" y="5404780"/>
            <a:ext cx="5166016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1200" b="1" dirty="0"/>
              <a:t>Òrgan tècnic de Salut mental i Addiccions del Consorci Sanitari de Barcelona.</a:t>
            </a:r>
          </a:p>
        </p:txBody>
      </p:sp>
      <p:sp>
        <p:nvSpPr>
          <p:cNvPr id="26" name="CuadroTexto 70">
            <a:extLst>
              <a:ext uri="{FF2B5EF4-FFF2-40B4-BE49-F238E27FC236}">
                <a16:creationId xmlns:a16="http://schemas.microsoft.com/office/drawing/2014/main" id="{85DA3628-B085-4871-91C5-EE6E139E8202}"/>
              </a:ext>
            </a:extLst>
          </p:cNvPr>
          <p:cNvSpPr txBox="1"/>
          <p:nvPr/>
        </p:nvSpPr>
        <p:spPr>
          <a:xfrm>
            <a:off x="5140037" y="5700285"/>
            <a:ext cx="5166016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1200" b="1" dirty="0"/>
              <a:t>Taula de Salut mental de l’Ajuntament de Barcelona.</a:t>
            </a:r>
          </a:p>
        </p:txBody>
      </p:sp>
      <p:sp>
        <p:nvSpPr>
          <p:cNvPr id="27" name="CuadroTexto 71">
            <a:extLst>
              <a:ext uri="{FF2B5EF4-FFF2-40B4-BE49-F238E27FC236}">
                <a16:creationId xmlns:a16="http://schemas.microsoft.com/office/drawing/2014/main" id="{B06DB019-6CAC-4F6D-B227-2545538EA33C}"/>
              </a:ext>
            </a:extLst>
          </p:cNvPr>
          <p:cNvSpPr txBox="1"/>
          <p:nvPr/>
        </p:nvSpPr>
        <p:spPr>
          <a:xfrm>
            <a:off x="5140038" y="5995790"/>
            <a:ext cx="5166016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1200" b="1" dirty="0"/>
              <a:t>Pla Director de Salut mental i Addiccions de la Generalitat de Catalunya.</a:t>
            </a:r>
          </a:p>
        </p:txBody>
      </p:sp>
      <p:sp>
        <p:nvSpPr>
          <p:cNvPr id="31" name="CuadroTexto 3">
            <a:extLst>
              <a:ext uri="{FF2B5EF4-FFF2-40B4-BE49-F238E27FC236}">
                <a16:creationId xmlns:a16="http://schemas.microsoft.com/office/drawing/2014/main" id="{B239D0E0-26D4-4DDB-BC17-16B9238C34E6}"/>
              </a:ext>
            </a:extLst>
          </p:cNvPr>
          <p:cNvSpPr txBox="1"/>
          <p:nvPr/>
        </p:nvSpPr>
        <p:spPr>
          <a:xfrm>
            <a:off x="4655128" y="3126338"/>
            <a:ext cx="6155620" cy="1015663"/>
          </a:xfrm>
          <a:prstGeom prst="rect">
            <a:avLst/>
          </a:prstGeom>
          <a:noFill/>
          <a:ln w="31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2000" b="1" dirty="0"/>
              <a:t>El CSB disposa de Convenis i Protocols de col·laboració amb organismes, entitats... sanitàries i no sanitàries no SISCAT implicades en la resposta IMA.</a:t>
            </a:r>
          </a:p>
        </p:txBody>
      </p:sp>
      <p:sp>
        <p:nvSpPr>
          <p:cNvPr id="32" name="CuadroTexto 79">
            <a:extLst>
              <a:ext uri="{FF2B5EF4-FFF2-40B4-BE49-F238E27FC236}">
                <a16:creationId xmlns:a16="http://schemas.microsoft.com/office/drawing/2014/main" id="{603B8810-5AC7-46E5-ABA6-E36708111707}"/>
              </a:ext>
            </a:extLst>
          </p:cNvPr>
          <p:cNvSpPr txBox="1"/>
          <p:nvPr/>
        </p:nvSpPr>
        <p:spPr>
          <a:xfrm>
            <a:off x="5140036" y="5085770"/>
            <a:ext cx="5166016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1200" b="1" dirty="0"/>
              <a:t>Òrgan tècnic d’Urgències i emergències del Consorci Sanitari de Barcelona.</a:t>
            </a:r>
          </a:p>
        </p:txBody>
      </p:sp>
      <p:pic>
        <p:nvPicPr>
          <p:cNvPr id="33" name="Picture 2" descr="Resultado de imagen de catsalut">
            <a:extLst>
              <a:ext uri="{FF2B5EF4-FFF2-40B4-BE49-F238E27FC236}">
                <a16:creationId xmlns:a16="http://schemas.microsoft.com/office/drawing/2014/main" id="{6B33F8E7-23CD-4434-9F28-8AAC86BBD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530" y="1390538"/>
            <a:ext cx="450021" cy="465538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2CF5692-48DE-4B9F-9823-9FFCB97FC0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4242" y="2208044"/>
            <a:ext cx="1704387" cy="27321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CuadroTexto 79">
            <a:extLst>
              <a:ext uri="{FF2B5EF4-FFF2-40B4-BE49-F238E27FC236}">
                <a16:creationId xmlns:a16="http://schemas.microsoft.com/office/drawing/2014/main" id="{A1CC573B-349C-422B-A5ED-47439E865D14}"/>
              </a:ext>
            </a:extLst>
          </p:cNvPr>
          <p:cNvSpPr txBox="1"/>
          <p:nvPr/>
        </p:nvSpPr>
        <p:spPr>
          <a:xfrm>
            <a:off x="5140036" y="4766760"/>
            <a:ext cx="3449784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1200" b="1" dirty="0"/>
              <a:t>L’estratègia i la planificació ha estat aprovada per l’</a:t>
            </a:r>
          </a:p>
        </p:txBody>
      </p:sp>
      <p:sp>
        <p:nvSpPr>
          <p:cNvPr id="29" name="CuadroTexto 71">
            <a:extLst>
              <a:ext uri="{FF2B5EF4-FFF2-40B4-BE49-F238E27FC236}">
                <a16:creationId xmlns:a16="http://schemas.microsoft.com/office/drawing/2014/main" id="{3095B9DB-924F-4D31-B287-20ADA18575B5}"/>
              </a:ext>
            </a:extLst>
          </p:cNvPr>
          <p:cNvSpPr txBox="1"/>
          <p:nvPr/>
        </p:nvSpPr>
        <p:spPr>
          <a:xfrm>
            <a:off x="5140036" y="6314800"/>
            <a:ext cx="5166016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1200" b="1" dirty="0"/>
              <a:t>Pla Nacional d’Urgències de Catalunya</a:t>
            </a:r>
          </a:p>
        </p:txBody>
      </p:sp>
      <p:pic>
        <p:nvPicPr>
          <p:cNvPr id="19" name="Picture 2" descr="Resultat d'imatges de consorci d'educació de barcelona">
            <a:extLst>
              <a:ext uri="{FF2B5EF4-FFF2-40B4-BE49-F238E27FC236}">
                <a16:creationId xmlns:a16="http://schemas.microsoft.com/office/drawing/2014/main" id="{2F5ACF4E-D5B4-4F14-A12D-4F356D209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3" t="30904" r="63515" b="29695"/>
          <a:stretch/>
        </p:blipFill>
        <p:spPr bwMode="auto">
          <a:xfrm>
            <a:off x="10545436" y="2864727"/>
            <a:ext cx="530624" cy="43966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6180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3943</TotalTime>
  <Words>3005</Words>
  <Application>Microsoft Office PowerPoint</Application>
  <PresentationFormat>Panorámica</PresentationFormat>
  <Paragraphs>520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Symbol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Estratègia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Planificació operativa. Actors, cronologia i fluxos del procés d’atenció.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Delfi Cosialls Pueyo</dc:creator>
  <cp:lastModifiedBy>Delfi Cosialls Pueyo</cp:lastModifiedBy>
  <cp:revision>757</cp:revision>
  <cp:lastPrinted>2019-01-08T11:27:45Z</cp:lastPrinted>
  <dcterms:created xsi:type="dcterms:W3CDTF">2018-01-19T19:06:42Z</dcterms:created>
  <dcterms:modified xsi:type="dcterms:W3CDTF">2019-03-11T11:48:10Z</dcterms:modified>
</cp:coreProperties>
</file>