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3"/>
  </p:notesMasterIdLst>
  <p:sldIdLst>
    <p:sldId id="256" r:id="rId2"/>
    <p:sldId id="271" r:id="rId3"/>
    <p:sldId id="272" r:id="rId4"/>
    <p:sldId id="273" r:id="rId5"/>
    <p:sldId id="274" r:id="rId6"/>
    <p:sldId id="278" r:id="rId7"/>
    <p:sldId id="275" r:id="rId8"/>
    <p:sldId id="276" r:id="rId9"/>
    <p:sldId id="277" r:id="rId10"/>
    <p:sldId id="311" r:id="rId11"/>
    <p:sldId id="312" r:id="rId12"/>
    <p:sldId id="313" r:id="rId13"/>
    <p:sldId id="297" r:id="rId14"/>
    <p:sldId id="298" r:id="rId15"/>
    <p:sldId id="299" r:id="rId16"/>
    <p:sldId id="310" r:id="rId17"/>
    <p:sldId id="305" r:id="rId18"/>
    <p:sldId id="306" r:id="rId19"/>
    <p:sldId id="307" r:id="rId20"/>
    <p:sldId id="308" r:id="rId21"/>
    <p:sldId id="302" r:id="rId22"/>
    <p:sldId id="295" r:id="rId23"/>
    <p:sldId id="303" r:id="rId24"/>
    <p:sldId id="300" r:id="rId25"/>
    <p:sldId id="301" r:id="rId26"/>
    <p:sldId id="282" r:id="rId27"/>
    <p:sldId id="283" r:id="rId28"/>
    <p:sldId id="284" r:id="rId29"/>
    <p:sldId id="285" r:id="rId30"/>
    <p:sldId id="286" r:id="rId31"/>
    <p:sldId id="314"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50" autoAdjust="0"/>
    <p:restoredTop sz="94660"/>
  </p:normalViewPr>
  <p:slideViewPr>
    <p:cSldViewPr>
      <p:cViewPr>
        <p:scale>
          <a:sx n="76" d="100"/>
          <a:sy n="76" d="100"/>
        </p:scale>
        <p:origin x="-906" y="90"/>
      </p:cViewPr>
      <p:guideLst>
        <p:guide orient="horz" pos="2160"/>
        <p:guide pos="2880"/>
      </p:guideLst>
    </p:cSldViewPr>
  </p:slideViewPr>
  <p:notesTextViewPr>
    <p:cViewPr>
      <p:scale>
        <a:sx n="1" d="1"/>
        <a:sy n="1" d="1"/>
      </p:scale>
      <p:origin x="0" y="0"/>
    </p:cViewPr>
  </p:notesTextViewPr>
  <p:sorterViewPr>
    <p:cViewPr>
      <p:scale>
        <a:sx n="100" d="100"/>
        <a:sy n="100" d="100"/>
      </p:scale>
      <p:origin x="0" y="733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20.png"/><Relationship Id="rId4" Type="http://schemas.openxmlformats.org/officeDocument/2006/relationships/image" Target="../media/image23.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EF8353-88AA-4F69-87EC-4FE7D28F90D2}" type="doc">
      <dgm:prSet loTypeId="urn:microsoft.com/office/officeart/2005/8/layout/vList4" loCatId="list" qsTypeId="urn:microsoft.com/office/officeart/2005/8/quickstyle/simple1" qsCatId="simple" csTypeId="urn:microsoft.com/office/officeart/2005/8/colors/colorful2" csCatId="colorful" phldr="1"/>
      <dgm:spPr/>
      <dgm:t>
        <a:bodyPr/>
        <a:lstStyle/>
        <a:p>
          <a:endParaRPr lang="ca-ES"/>
        </a:p>
      </dgm:t>
    </dgm:pt>
    <dgm:pt modelId="{1910EE78-3C11-4C75-AF77-69FB2F2CFB91}">
      <dgm:prSet phldrT="[Text]"/>
      <dgm:spPr>
        <a:xfrm>
          <a:off x="0" y="0"/>
          <a:ext cx="7632848" cy="1020910"/>
        </a:xfrm>
        <a:solidFill>
          <a:srgbClr val="C0504D">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r>
            <a:rPr lang="en-US" dirty="0" smtClean="0"/>
            <a:t>Immediate attention to people to reduce their suffering.</a:t>
          </a:r>
          <a:endParaRPr lang="ca-ES" dirty="0">
            <a:solidFill>
              <a:srgbClr val="FFFFFF"/>
            </a:solidFill>
            <a:latin typeface="Calibri"/>
            <a:ea typeface="+mn-ea"/>
            <a:cs typeface="+mn-cs"/>
          </a:endParaRPr>
        </a:p>
      </dgm:t>
    </dgm:pt>
    <dgm:pt modelId="{F905CC0C-C9F3-450F-A563-2921BD82DFB6}" type="parTrans" cxnId="{5858DB16-2706-4AE4-88A9-0BA0A9F63830}">
      <dgm:prSet/>
      <dgm:spPr/>
      <dgm:t>
        <a:bodyPr/>
        <a:lstStyle/>
        <a:p>
          <a:endParaRPr lang="ca-ES"/>
        </a:p>
      </dgm:t>
    </dgm:pt>
    <dgm:pt modelId="{1826B4A7-AC13-42F1-943F-6F3C97932966}" type="sibTrans" cxnId="{5858DB16-2706-4AE4-88A9-0BA0A9F63830}">
      <dgm:prSet/>
      <dgm:spPr/>
      <dgm:t>
        <a:bodyPr/>
        <a:lstStyle/>
        <a:p>
          <a:endParaRPr lang="ca-ES"/>
        </a:p>
      </dgm:t>
    </dgm:pt>
    <dgm:pt modelId="{6717A85D-8BC3-4133-B87A-2169D94DC284}">
      <dgm:prSet phldrT="[Text]"/>
      <dgm:spPr>
        <a:xfrm>
          <a:off x="0" y="1123001"/>
          <a:ext cx="7632848" cy="1020910"/>
        </a:xfrm>
        <a:solidFill>
          <a:srgbClr val="C0504D">
            <a:hueOff val="1560506"/>
            <a:satOff val="-1946"/>
            <a:lumOff val="458"/>
            <a:alphaOff val="0"/>
          </a:srgbClr>
        </a:solidFill>
        <a:ln w="25400" cap="flat" cmpd="sng" algn="ctr">
          <a:solidFill>
            <a:srgbClr val="FFFFFF">
              <a:hueOff val="0"/>
              <a:satOff val="0"/>
              <a:lumOff val="0"/>
              <a:alphaOff val="0"/>
            </a:srgbClr>
          </a:solidFill>
          <a:prstDash val="solid"/>
        </a:ln>
        <a:effectLst/>
      </dgm:spPr>
      <dgm:t>
        <a:bodyPr/>
        <a:lstStyle/>
        <a:p>
          <a:pPr algn="just"/>
          <a:r>
            <a:rPr lang="en-US" dirty="0" smtClean="0"/>
            <a:t>Comprehensive care: coverage of basic and emotional needs.</a:t>
          </a:r>
          <a:endParaRPr lang="ca-ES" dirty="0">
            <a:solidFill>
              <a:srgbClr val="FFFFFF"/>
            </a:solidFill>
            <a:latin typeface="Calibri"/>
            <a:ea typeface="+mn-ea"/>
            <a:cs typeface="+mn-cs"/>
          </a:endParaRPr>
        </a:p>
      </dgm:t>
    </dgm:pt>
    <dgm:pt modelId="{9451B8B2-FB79-48CA-BFAE-95C10C4CEFC9}" type="parTrans" cxnId="{AA4A539D-158B-4513-B262-80C0301B80CE}">
      <dgm:prSet/>
      <dgm:spPr/>
      <dgm:t>
        <a:bodyPr/>
        <a:lstStyle/>
        <a:p>
          <a:endParaRPr lang="ca-ES"/>
        </a:p>
      </dgm:t>
    </dgm:pt>
    <dgm:pt modelId="{115EEBF0-3443-45E4-818A-4F8C93E5DCD2}" type="sibTrans" cxnId="{AA4A539D-158B-4513-B262-80C0301B80CE}">
      <dgm:prSet/>
      <dgm:spPr/>
      <dgm:t>
        <a:bodyPr/>
        <a:lstStyle/>
        <a:p>
          <a:endParaRPr lang="ca-ES"/>
        </a:p>
      </dgm:t>
    </dgm:pt>
    <dgm:pt modelId="{B1AEB059-657F-432D-BD71-960615094F70}">
      <dgm:prSet/>
      <dgm:spPr>
        <a:xfrm>
          <a:off x="0" y="2246002"/>
          <a:ext cx="7632848" cy="1020910"/>
        </a:xfrm>
        <a:solidFill>
          <a:srgbClr val="C0504D">
            <a:hueOff val="3121013"/>
            <a:satOff val="-3893"/>
            <a:lumOff val="915"/>
            <a:alphaOff val="0"/>
          </a:srgbClr>
        </a:solidFill>
        <a:ln w="25400" cap="flat" cmpd="sng" algn="ctr">
          <a:solidFill>
            <a:srgbClr val="FFFFFF">
              <a:hueOff val="0"/>
              <a:satOff val="0"/>
              <a:lumOff val="0"/>
              <a:alphaOff val="0"/>
            </a:srgbClr>
          </a:solidFill>
          <a:prstDash val="solid"/>
        </a:ln>
        <a:effectLst/>
      </dgm:spPr>
      <dgm:t>
        <a:bodyPr/>
        <a:lstStyle/>
        <a:p>
          <a:pPr algn="just"/>
          <a:r>
            <a:rPr lang="en-US" dirty="0" smtClean="0"/>
            <a:t>Protocols that guarantee homogeneous attention to those affected, avoiding duplications, interferences and neglected situations.</a:t>
          </a:r>
          <a:endParaRPr lang="ca-ES" dirty="0">
            <a:solidFill>
              <a:srgbClr val="FFFFFF"/>
            </a:solidFill>
            <a:latin typeface="Calibri"/>
            <a:ea typeface="+mn-ea"/>
            <a:cs typeface="+mn-cs"/>
          </a:endParaRPr>
        </a:p>
      </dgm:t>
    </dgm:pt>
    <dgm:pt modelId="{CC5BC7BD-6F10-4448-AC38-234D5AA44EBE}" type="parTrans" cxnId="{B33034D0-5F78-413D-AC92-0E5CA824EE34}">
      <dgm:prSet/>
      <dgm:spPr/>
      <dgm:t>
        <a:bodyPr/>
        <a:lstStyle/>
        <a:p>
          <a:endParaRPr lang="ca-ES"/>
        </a:p>
      </dgm:t>
    </dgm:pt>
    <dgm:pt modelId="{E85AA9AC-CAE9-43AF-9AA6-DF8F5FE835E6}" type="sibTrans" cxnId="{B33034D0-5F78-413D-AC92-0E5CA824EE34}">
      <dgm:prSet/>
      <dgm:spPr/>
      <dgm:t>
        <a:bodyPr/>
        <a:lstStyle/>
        <a:p>
          <a:endParaRPr lang="ca-ES"/>
        </a:p>
      </dgm:t>
    </dgm:pt>
    <dgm:pt modelId="{A178DD44-12C6-4F3F-944F-E1B6077278F7}">
      <dgm:prSet/>
      <dgm:spPr>
        <a:xfrm>
          <a:off x="0" y="3369003"/>
          <a:ext cx="7632848" cy="1020910"/>
        </a:xfrm>
        <a:solidFill>
          <a:srgbClr val="C0504D">
            <a:hueOff val="4681519"/>
            <a:satOff val="-5839"/>
            <a:lumOff val="1373"/>
            <a:alphaOff val="0"/>
          </a:srgbClr>
        </a:solidFill>
        <a:ln w="25400" cap="flat" cmpd="sng" algn="ctr">
          <a:solidFill>
            <a:srgbClr val="FFFFFF">
              <a:hueOff val="0"/>
              <a:satOff val="0"/>
              <a:lumOff val="0"/>
              <a:alphaOff val="0"/>
            </a:srgbClr>
          </a:solidFill>
          <a:prstDash val="solid"/>
        </a:ln>
        <a:effectLst/>
      </dgm:spPr>
      <dgm:t>
        <a:bodyPr/>
        <a:lstStyle/>
        <a:p>
          <a:pPr algn="just"/>
          <a:r>
            <a:rPr lang="en-US" dirty="0" smtClean="0"/>
            <a:t>Referring cases to the basic and specialized social services of the territory to guarantee the attention after the critical incident.</a:t>
          </a:r>
          <a:endParaRPr lang="ca-ES" dirty="0">
            <a:solidFill>
              <a:srgbClr val="FFFFFF"/>
            </a:solidFill>
            <a:latin typeface="Calibri"/>
            <a:ea typeface="+mn-ea"/>
            <a:cs typeface="+mn-cs"/>
          </a:endParaRPr>
        </a:p>
      </dgm:t>
    </dgm:pt>
    <dgm:pt modelId="{10D98454-EF91-4759-8DBA-795631E88A66}" type="parTrans" cxnId="{DFBF411F-FE72-4313-9D12-5D3E4918DC13}">
      <dgm:prSet/>
      <dgm:spPr/>
      <dgm:t>
        <a:bodyPr/>
        <a:lstStyle/>
        <a:p>
          <a:endParaRPr lang="ca-ES"/>
        </a:p>
      </dgm:t>
    </dgm:pt>
    <dgm:pt modelId="{96EB39FA-0DC4-4E49-9A31-BAA1ABA53EF0}" type="sibTrans" cxnId="{DFBF411F-FE72-4313-9D12-5D3E4918DC13}">
      <dgm:prSet/>
      <dgm:spPr/>
      <dgm:t>
        <a:bodyPr/>
        <a:lstStyle/>
        <a:p>
          <a:endParaRPr lang="ca-ES"/>
        </a:p>
      </dgm:t>
    </dgm:pt>
    <dgm:pt modelId="{6ECD0A4A-E419-43EF-A943-584BE2C4EB93}" type="pres">
      <dgm:prSet presAssocID="{0FEF8353-88AA-4F69-87EC-4FE7D28F90D2}" presName="linear" presStyleCnt="0">
        <dgm:presLayoutVars>
          <dgm:dir/>
          <dgm:resizeHandles val="exact"/>
        </dgm:presLayoutVars>
      </dgm:prSet>
      <dgm:spPr/>
      <dgm:t>
        <a:bodyPr/>
        <a:lstStyle/>
        <a:p>
          <a:endParaRPr lang="ca-ES"/>
        </a:p>
      </dgm:t>
    </dgm:pt>
    <dgm:pt modelId="{BD42B62F-DDC3-4908-9C2C-5EACCC0F2AF3}" type="pres">
      <dgm:prSet presAssocID="{1910EE78-3C11-4C75-AF77-69FB2F2CFB91}" presName="comp" presStyleCnt="0"/>
      <dgm:spPr/>
    </dgm:pt>
    <dgm:pt modelId="{ACCDB951-E6A5-4647-9C75-77C6F1766D4E}" type="pres">
      <dgm:prSet presAssocID="{1910EE78-3C11-4C75-AF77-69FB2F2CFB91}" presName="box" presStyleLbl="node1" presStyleIdx="0" presStyleCnt="4"/>
      <dgm:spPr>
        <a:prstGeom prst="roundRect">
          <a:avLst>
            <a:gd name="adj" fmla="val 10000"/>
          </a:avLst>
        </a:prstGeom>
      </dgm:spPr>
      <dgm:t>
        <a:bodyPr/>
        <a:lstStyle/>
        <a:p>
          <a:endParaRPr lang="ca-ES"/>
        </a:p>
      </dgm:t>
    </dgm:pt>
    <dgm:pt modelId="{E3D959E6-B92C-4F65-81EB-844CAC0EDAA9}" type="pres">
      <dgm:prSet presAssocID="{1910EE78-3C11-4C75-AF77-69FB2F2CFB91}" presName="img" presStyleLbl="fgImgPlace1" presStyleIdx="0" presStyleCnt="4" custScaleX="75304" custScaleY="121866" custLinFactNeighborX="-19036" custLinFactNeighborY="7250"/>
      <dgm:spPr>
        <a:xfrm>
          <a:off x="0" y="72010"/>
          <a:ext cx="1149567" cy="995314"/>
        </a:xfrm>
        <a:prstGeom prst="roundRect">
          <a:avLst>
            <a:gd name="adj" fmla="val 10000"/>
          </a:avLst>
        </a:prstGeom>
        <a:blipFill rotWithShape="1">
          <a:blip xmlns:r="http://schemas.openxmlformats.org/officeDocument/2006/relationships" r:embed="rId1"/>
          <a:stretch>
            <a:fillRect/>
          </a:stretch>
        </a:blipFill>
        <a:ln w="25400" cap="flat" cmpd="sng" algn="ctr">
          <a:noFill/>
          <a:prstDash val="solid"/>
        </a:ln>
        <a:effectLst/>
      </dgm:spPr>
      <dgm:t>
        <a:bodyPr/>
        <a:lstStyle/>
        <a:p>
          <a:endParaRPr lang="ca-ES"/>
        </a:p>
      </dgm:t>
    </dgm:pt>
    <dgm:pt modelId="{E08B6E09-298F-49E0-A840-8D7060CCDA3A}" type="pres">
      <dgm:prSet presAssocID="{1910EE78-3C11-4C75-AF77-69FB2F2CFB91}" presName="text" presStyleLbl="node1" presStyleIdx="0" presStyleCnt="4">
        <dgm:presLayoutVars>
          <dgm:bulletEnabled val="1"/>
        </dgm:presLayoutVars>
      </dgm:prSet>
      <dgm:spPr/>
      <dgm:t>
        <a:bodyPr/>
        <a:lstStyle/>
        <a:p>
          <a:endParaRPr lang="ca-ES"/>
        </a:p>
      </dgm:t>
    </dgm:pt>
    <dgm:pt modelId="{2102E0A1-9573-4686-9993-B4C0A3BF2458}" type="pres">
      <dgm:prSet presAssocID="{1826B4A7-AC13-42F1-943F-6F3C97932966}" presName="spacer" presStyleCnt="0"/>
      <dgm:spPr/>
    </dgm:pt>
    <dgm:pt modelId="{93C55DBD-DC16-4C6C-B547-450CB3AFF3AB}" type="pres">
      <dgm:prSet presAssocID="{6717A85D-8BC3-4133-B87A-2169D94DC284}" presName="comp" presStyleCnt="0"/>
      <dgm:spPr/>
    </dgm:pt>
    <dgm:pt modelId="{C1C892AB-0FB4-4A37-ACBF-2977C876A26C}" type="pres">
      <dgm:prSet presAssocID="{6717A85D-8BC3-4133-B87A-2169D94DC284}" presName="box" presStyleLbl="node1" presStyleIdx="1" presStyleCnt="4"/>
      <dgm:spPr>
        <a:prstGeom prst="roundRect">
          <a:avLst>
            <a:gd name="adj" fmla="val 10000"/>
          </a:avLst>
        </a:prstGeom>
      </dgm:spPr>
      <dgm:t>
        <a:bodyPr/>
        <a:lstStyle/>
        <a:p>
          <a:endParaRPr lang="ca-ES"/>
        </a:p>
      </dgm:t>
    </dgm:pt>
    <dgm:pt modelId="{A478D14D-2D6D-4FE9-9607-A1B52F18A15F}" type="pres">
      <dgm:prSet presAssocID="{6717A85D-8BC3-4133-B87A-2169D94DC284}" presName="img" presStyleLbl="fgImgPlace1" presStyleIdx="1" presStyleCnt="4" custLinFactNeighborX="-11405" custLinFactNeighborY="-117"/>
      <dgm:spPr>
        <a:xfrm>
          <a:off x="0" y="1224136"/>
          <a:ext cx="1526569" cy="816728"/>
        </a:xfrm>
        <a:prstGeom prst="roundRect">
          <a:avLst>
            <a:gd name="adj" fmla="val 10000"/>
          </a:avLst>
        </a:prstGeom>
        <a:blipFill rotWithShape="1">
          <a:blip xmlns:r="http://schemas.openxmlformats.org/officeDocument/2006/relationships" r:embed="rId2">
            <a:extLst/>
          </a:blip>
          <a:stretch>
            <a:fillRect/>
          </a:stretch>
        </a:blipFill>
        <a:ln w="25400" cap="flat" cmpd="sng" algn="ctr">
          <a:noFill/>
          <a:prstDash val="solid"/>
        </a:ln>
        <a:effectLst/>
      </dgm:spPr>
      <dgm:t>
        <a:bodyPr/>
        <a:lstStyle/>
        <a:p>
          <a:endParaRPr lang="ca-ES"/>
        </a:p>
      </dgm:t>
    </dgm:pt>
    <dgm:pt modelId="{A97093A7-2168-4A8C-959D-986AFD9C75D1}" type="pres">
      <dgm:prSet presAssocID="{6717A85D-8BC3-4133-B87A-2169D94DC284}" presName="text" presStyleLbl="node1" presStyleIdx="1" presStyleCnt="4">
        <dgm:presLayoutVars>
          <dgm:bulletEnabled val="1"/>
        </dgm:presLayoutVars>
      </dgm:prSet>
      <dgm:spPr/>
      <dgm:t>
        <a:bodyPr/>
        <a:lstStyle/>
        <a:p>
          <a:endParaRPr lang="ca-ES"/>
        </a:p>
      </dgm:t>
    </dgm:pt>
    <dgm:pt modelId="{597F154A-BEF7-4C0A-8652-5CFF301065E5}" type="pres">
      <dgm:prSet presAssocID="{115EEBF0-3443-45E4-818A-4F8C93E5DCD2}" presName="spacer" presStyleCnt="0"/>
      <dgm:spPr/>
    </dgm:pt>
    <dgm:pt modelId="{714A62BC-E14D-42FD-9045-9A55D7AF2142}" type="pres">
      <dgm:prSet presAssocID="{B1AEB059-657F-432D-BD71-960615094F70}" presName="comp" presStyleCnt="0"/>
      <dgm:spPr/>
    </dgm:pt>
    <dgm:pt modelId="{B85875FD-D8AA-4883-8ECA-69C525D8ECF6}" type="pres">
      <dgm:prSet presAssocID="{B1AEB059-657F-432D-BD71-960615094F70}" presName="box" presStyleLbl="node1" presStyleIdx="2" presStyleCnt="4"/>
      <dgm:spPr>
        <a:prstGeom prst="roundRect">
          <a:avLst>
            <a:gd name="adj" fmla="val 10000"/>
          </a:avLst>
        </a:prstGeom>
      </dgm:spPr>
      <dgm:t>
        <a:bodyPr/>
        <a:lstStyle/>
        <a:p>
          <a:endParaRPr lang="ca-ES"/>
        </a:p>
      </dgm:t>
    </dgm:pt>
    <dgm:pt modelId="{5319B617-A9AE-4622-AD30-0C21D7118CB5}" type="pres">
      <dgm:prSet presAssocID="{B1AEB059-657F-432D-BD71-960615094F70}" presName="img" presStyleLbl="fgImgPlace1" presStyleIdx="2" presStyleCnt="4"/>
      <dgm:spPr>
        <a:xfrm>
          <a:off x="102091" y="2348093"/>
          <a:ext cx="1526569" cy="816728"/>
        </a:xfrm>
        <a:prstGeom prst="roundRect">
          <a:avLst>
            <a:gd name="adj" fmla="val 10000"/>
          </a:avLst>
        </a:prstGeom>
        <a:blipFill rotWithShape="1">
          <a:blip xmlns:r="http://schemas.openxmlformats.org/officeDocument/2006/relationships" r:embed="rId3">
            <a:extLst/>
          </a:blip>
          <a:stretch>
            <a:fillRect/>
          </a:stretch>
        </a:blipFill>
        <a:ln w="25400" cap="flat" cmpd="sng" algn="ctr">
          <a:noFill/>
          <a:prstDash val="solid"/>
        </a:ln>
        <a:effectLst/>
      </dgm:spPr>
      <dgm:t>
        <a:bodyPr/>
        <a:lstStyle/>
        <a:p>
          <a:endParaRPr lang="ca-ES"/>
        </a:p>
      </dgm:t>
    </dgm:pt>
    <dgm:pt modelId="{A7D65EC0-1F08-4A18-A58B-74908F53698C}" type="pres">
      <dgm:prSet presAssocID="{B1AEB059-657F-432D-BD71-960615094F70}" presName="text" presStyleLbl="node1" presStyleIdx="2" presStyleCnt="4">
        <dgm:presLayoutVars>
          <dgm:bulletEnabled val="1"/>
        </dgm:presLayoutVars>
      </dgm:prSet>
      <dgm:spPr/>
      <dgm:t>
        <a:bodyPr/>
        <a:lstStyle/>
        <a:p>
          <a:endParaRPr lang="ca-ES"/>
        </a:p>
      </dgm:t>
    </dgm:pt>
    <dgm:pt modelId="{BE2F6AC0-01D9-4401-8EB4-C3DE238D55C0}" type="pres">
      <dgm:prSet presAssocID="{E85AA9AC-CAE9-43AF-9AA6-DF8F5FE835E6}" presName="spacer" presStyleCnt="0"/>
      <dgm:spPr/>
    </dgm:pt>
    <dgm:pt modelId="{F2B0CEB0-F1FE-4F48-A17C-0E0CF2972F66}" type="pres">
      <dgm:prSet presAssocID="{A178DD44-12C6-4F3F-944F-E1B6077278F7}" presName="comp" presStyleCnt="0"/>
      <dgm:spPr/>
    </dgm:pt>
    <dgm:pt modelId="{FFFF0E9D-98BE-4710-A24C-4E08F2EF501E}" type="pres">
      <dgm:prSet presAssocID="{A178DD44-12C6-4F3F-944F-E1B6077278F7}" presName="box" presStyleLbl="node1" presStyleIdx="3" presStyleCnt="4"/>
      <dgm:spPr>
        <a:prstGeom prst="roundRect">
          <a:avLst>
            <a:gd name="adj" fmla="val 10000"/>
          </a:avLst>
        </a:prstGeom>
      </dgm:spPr>
      <dgm:t>
        <a:bodyPr/>
        <a:lstStyle/>
        <a:p>
          <a:endParaRPr lang="ca-ES"/>
        </a:p>
      </dgm:t>
    </dgm:pt>
    <dgm:pt modelId="{C8FEFF4B-53CE-4D82-AA99-9602036063A3}" type="pres">
      <dgm:prSet presAssocID="{A178DD44-12C6-4F3F-944F-E1B6077278F7}" presName="img" presStyleLbl="fgImgPlace1" presStyleIdx="3" presStyleCnt="4"/>
      <dgm:spPr>
        <a:xfrm>
          <a:off x="102091" y="3471095"/>
          <a:ext cx="1526569" cy="816728"/>
        </a:xfrm>
        <a:prstGeom prst="roundRect">
          <a:avLst>
            <a:gd name="adj" fmla="val 10000"/>
          </a:avLst>
        </a:prstGeom>
        <a:blipFill rotWithShape="1">
          <a:blip xmlns:r="http://schemas.openxmlformats.org/officeDocument/2006/relationships" r:embed="rId4"/>
          <a:stretch>
            <a:fillRect/>
          </a:stretch>
        </a:blipFill>
        <a:ln w="25400" cap="flat" cmpd="sng" algn="ctr">
          <a:noFill/>
          <a:prstDash val="solid"/>
        </a:ln>
        <a:effectLst/>
      </dgm:spPr>
      <dgm:t>
        <a:bodyPr/>
        <a:lstStyle/>
        <a:p>
          <a:endParaRPr lang="ca-ES"/>
        </a:p>
      </dgm:t>
    </dgm:pt>
    <dgm:pt modelId="{4D6C794E-C102-481B-99C2-5573522A5B98}" type="pres">
      <dgm:prSet presAssocID="{A178DD44-12C6-4F3F-944F-E1B6077278F7}" presName="text" presStyleLbl="node1" presStyleIdx="3" presStyleCnt="4">
        <dgm:presLayoutVars>
          <dgm:bulletEnabled val="1"/>
        </dgm:presLayoutVars>
      </dgm:prSet>
      <dgm:spPr/>
      <dgm:t>
        <a:bodyPr/>
        <a:lstStyle/>
        <a:p>
          <a:endParaRPr lang="ca-ES"/>
        </a:p>
      </dgm:t>
    </dgm:pt>
  </dgm:ptLst>
  <dgm:cxnLst>
    <dgm:cxn modelId="{AA4A539D-158B-4513-B262-80C0301B80CE}" srcId="{0FEF8353-88AA-4F69-87EC-4FE7D28F90D2}" destId="{6717A85D-8BC3-4133-B87A-2169D94DC284}" srcOrd="1" destOrd="0" parTransId="{9451B8B2-FB79-48CA-BFAE-95C10C4CEFC9}" sibTransId="{115EEBF0-3443-45E4-818A-4F8C93E5DCD2}"/>
    <dgm:cxn modelId="{41E6FC96-0610-481B-AE9A-D7960721CB6A}" type="presOf" srcId="{0FEF8353-88AA-4F69-87EC-4FE7D28F90D2}" destId="{6ECD0A4A-E419-43EF-A943-584BE2C4EB93}" srcOrd="0" destOrd="0" presId="urn:microsoft.com/office/officeart/2005/8/layout/vList4"/>
    <dgm:cxn modelId="{E506CD9E-46EF-46B7-AA78-946CEC6A6A2F}" type="presOf" srcId="{6717A85D-8BC3-4133-B87A-2169D94DC284}" destId="{A97093A7-2168-4A8C-959D-986AFD9C75D1}" srcOrd="1" destOrd="0" presId="urn:microsoft.com/office/officeart/2005/8/layout/vList4"/>
    <dgm:cxn modelId="{5858DB16-2706-4AE4-88A9-0BA0A9F63830}" srcId="{0FEF8353-88AA-4F69-87EC-4FE7D28F90D2}" destId="{1910EE78-3C11-4C75-AF77-69FB2F2CFB91}" srcOrd="0" destOrd="0" parTransId="{F905CC0C-C9F3-450F-A563-2921BD82DFB6}" sibTransId="{1826B4A7-AC13-42F1-943F-6F3C97932966}"/>
    <dgm:cxn modelId="{404CE97B-61B3-4B57-9176-DFB4DCC018D5}" type="presOf" srcId="{1910EE78-3C11-4C75-AF77-69FB2F2CFB91}" destId="{E08B6E09-298F-49E0-A840-8D7060CCDA3A}" srcOrd="1" destOrd="0" presId="urn:microsoft.com/office/officeart/2005/8/layout/vList4"/>
    <dgm:cxn modelId="{F2FD7766-1304-4541-A906-B7AB4E56BCD6}" type="presOf" srcId="{B1AEB059-657F-432D-BD71-960615094F70}" destId="{B85875FD-D8AA-4883-8ECA-69C525D8ECF6}" srcOrd="0" destOrd="0" presId="urn:microsoft.com/office/officeart/2005/8/layout/vList4"/>
    <dgm:cxn modelId="{B7E6A344-673A-4CF1-9684-B29C6C653ED5}" type="presOf" srcId="{A178DD44-12C6-4F3F-944F-E1B6077278F7}" destId="{4D6C794E-C102-481B-99C2-5573522A5B98}" srcOrd="1" destOrd="0" presId="urn:microsoft.com/office/officeart/2005/8/layout/vList4"/>
    <dgm:cxn modelId="{507743BB-6115-47B7-8D6C-2F893E4F5F3B}" type="presOf" srcId="{B1AEB059-657F-432D-BD71-960615094F70}" destId="{A7D65EC0-1F08-4A18-A58B-74908F53698C}" srcOrd="1" destOrd="0" presId="urn:microsoft.com/office/officeart/2005/8/layout/vList4"/>
    <dgm:cxn modelId="{B33034D0-5F78-413D-AC92-0E5CA824EE34}" srcId="{0FEF8353-88AA-4F69-87EC-4FE7D28F90D2}" destId="{B1AEB059-657F-432D-BD71-960615094F70}" srcOrd="2" destOrd="0" parTransId="{CC5BC7BD-6F10-4448-AC38-234D5AA44EBE}" sibTransId="{E85AA9AC-CAE9-43AF-9AA6-DF8F5FE835E6}"/>
    <dgm:cxn modelId="{B0717536-D4F4-44E2-BF09-FA187D66B95D}" type="presOf" srcId="{A178DD44-12C6-4F3F-944F-E1B6077278F7}" destId="{FFFF0E9D-98BE-4710-A24C-4E08F2EF501E}" srcOrd="0" destOrd="0" presId="urn:microsoft.com/office/officeart/2005/8/layout/vList4"/>
    <dgm:cxn modelId="{1C799DAE-3833-4659-B798-260F14F26067}" type="presOf" srcId="{6717A85D-8BC3-4133-B87A-2169D94DC284}" destId="{C1C892AB-0FB4-4A37-ACBF-2977C876A26C}" srcOrd="0" destOrd="0" presId="urn:microsoft.com/office/officeart/2005/8/layout/vList4"/>
    <dgm:cxn modelId="{A384F5B9-4BC2-4DA6-8574-B2095BCEDA32}" type="presOf" srcId="{1910EE78-3C11-4C75-AF77-69FB2F2CFB91}" destId="{ACCDB951-E6A5-4647-9C75-77C6F1766D4E}" srcOrd="0" destOrd="0" presId="urn:microsoft.com/office/officeart/2005/8/layout/vList4"/>
    <dgm:cxn modelId="{DFBF411F-FE72-4313-9D12-5D3E4918DC13}" srcId="{0FEF8353-88AA-4F69-87EC-4FE7D28F90D2}" destId="{A178DD44-12C6-4F3F-944F-E1B6077278F7}" srcOrd="3" destOrd="0" parTransId="{10D98454-EF91-4759-8DBA-795631E88A66}" sibTransId="{96EB39FA-0DC4-4E49-9A31-BAA1ABA53EF0}"/>
    <dgm:cxn modelId="{BC73829C-A853-4DCA-95FB-BB454530DD5A}" type="presParOf" srcId="{6ECD0A4A-E419-43EF-A943-584BE2C4EB93}" destId="{BD42B62F-DDC3-4908-9C2C-5EACCC0F2AF3}" srcOrd="0" destOrd="0" presId="urn:microsoft.com/office/officeart/2005/8/layout/vList4"/>
    <dgm:cxn modelId="{51CFDF32-A69A-41E4-9B7E-CAD003A8923C}" type="presParOf" srcId="{BD42B62F-DDC3-4908-9C2C-5EACCC0F2AF3}" destId="{ACCDB951-E6A5-4647-9C75-77C6F1766D4E}" srcOrd="0" destOrd="0" presId="urn:microsoft.com/office/officeart/2005/8/layout/vList4"/>
    <dgm:cxn modelId="{089270C0-5CE8-4CED-8524-E0E12241750F}" type="presParOf" srcId="{BD42B62F-DDC3-4908-9C2C-5EACCC0F2AF3}" destId="{E3D959E6-B92C-4F65-81EB-844CAC0EDAA9}" srcOrd="1" destOrd="0" presId="urn:microsoft.com/office/officeart/2005/8/layout/vList4"/>
    <dgm:cxn modelId="{28B6ED77-61F3-4E90-9DFD-93316AA71F8C}" type="presParOf" srcId="{BD42B62F-DDC3-4908-9C2C-5EACCC0F2AF3}" destId="{E08B6E09-298F-49E0-A840-8D7060CCDA3A}" srcOrd="2" destOrd="0" presId="urn:microsoft.com/office/officeart/2005/8/layout/vList4"/>
    <dgm:cxn modelId="{0EBA9717-EDF0-4E93-8FC1-AA53AAB3EEA2}" type="presParOf" srcId="{6ECD0A4A-E419-43EF-A943-584BE2C4EB93}" destId="{2102E0A1-9573-4686-9993-B4C0A3BF2458}" srcOrd="1" destOrd="0" presId="urn:microsoft.com/office/officeart/2005/8/layout/vList4"/>
    <dgm:cxn modelId="{27F49102-72C2-44E3-89C6-839D6F4E7EFE}" type="presParOf" srcId="{6ECD0A4A-E419-43EF-A943-584BE2C4EB93}" destId="{93C55DBD-DC16-4C6C-B547-450CB3AFF3AB}" srcOrd="2" destOrd="0" presId="urn:microsoft.com/office/officeart/2005/8/layout/vList4"/>
    <dgm:cxn modelId="{885229D4-38CF-4918-A5ED-AF1EBD69132D}" type="presParOf" srcId="{93C55DBD-DC16-4C6C-B547-450CB3AFF3AB}" destId="{C1C892AB-0FB4-4A37-ACBF-2977C876A26C}" srcOrd="0" destOrd="0" presId="urn:microsoft.com/office/officeart/2005/8/layout/vList4"/>
    <dgm:cxn modelId="{5B318B3D-F0BD-413E-BD50-5D4CA68F2CD8}" type="presParOf" srcId="{93C55DBD-DC16-4C6C-B547-450CB3AFF3AB}" destId="{A478D14D-2D6D-4FE9-9607-A1B52F18A15F}" srcOrd="1" destOrd="0" presId="urn:microsoft.com/office/officeart/2005/8/layout/vList4"/>
    <dgm:cxn modelId="{994CB751-5E97-48BC-A4A0-DE65CA49AA61}" type="presParOf" srcId="{93C55DBD-DC16-4C6C-B547-450CB3AFF3AB}" destId="{A97093A7-2168-4A8C-959D-986AFD9C75D1}" srcOrd="2" destOrd="0" presId="urn:microsoft.com/office/officeart/2005/8/layout/vList4"/>
    <dgm:cxn modelId="{A5BCE3DA-0655-4AF8-8582-113A1AD556C0}" type="presParOf" srcId="{6ECD0A4A-E419-43EF-A943-584BE2C4EB93}" destId="{597F154A-BEF7-4C0A-8652-5CFF301065E5}" srcOrd="3" destOrd="0" presId="urn:microsoft.com/office/officeart/2005/8/layout/vList4"/>
    <dgm:cxn modelId="{7F853A37-CC31-44C6-A773-6F9409F2F9C6}" type="presParOf" srcId="{6ECD0A4A-E419-43EF-A943-584BE2C4EB93}" destId="{714A62BC-E14D-42FD-9045-9A55D7AF2142}" srcOrd="4" destOrd="0" presId="urn:microsoft.com/office/officeart/2005/8/layout/vList4"/>
    <dgm:cxn modelId="{F78F6E69-EBFA-4155-93C5-ACBDDB4722CE}" type="presParOf" srcId="{714A62BC-E14D-42FD-9045-9A55D7AF2142}" destId="{B85875FD-D8AA-4883-8ECA-69C525D8ECF6}" srcOrd="0" destOrd="0" presId="urn:microsoft.com/office/officeart/2005/8/layout/vList4"/>
    <dgm:cxn modelId="{5C229A02-0D3E-40E4-BFC3-9DB33797DD1A}" type="presParOf" srcId="{714A62BC-E14D-42FD-9045-9A55D7AF2142}" destId="{5319B617-A9AE-4622-AD30-0C21D7118CB5}" srcOrd="1" destOrd="0" presId="urn:microsoft.com/office/officeart/2005/8/layout/vList4"/>
    <dgm:cxn modelId="{19EDD9C4-E43A-46DC-8D4F-CF3C8BA5ABFE}" type="presParOf" srcId="{714A62BC-E14D-42FD-9045-9A55D7AF2142}" destId="{A7D65EC0-1F08-4A18-A58B-74908F53698C}" srcOrd="2" destOrd="0" presId="urn:microsoft.com/office/officeart/2005/8/layout/vList4"/>
    <dgm:cxn modelId="{60FF22C5-6248-4777-8EBA-396534459CBF}" type="presParOf" srcId="{6ECD0A4A-E419-43EF-A943-584BE2C4EB93}" destId="{BE2F6AC0-01D9-4401-8EB4-C3DE238D55C0}" srcOrd="5" destOrd="0" presId="urn:microsoft.com/office/officeart/2005/8/layout/vList4"/>
    <dgm:cxn modelId="{50DE80F4-5644-45A5-AF84-31ACF2A3F500}" type="presParOf" srcId="{6ECD0A4A-E419-43EF-A943-584BE2C4EB93}" destId="{F2B0CEB0-F1FE-4F48-A17C-0E0CF2972F66}" srcOrd="6" destOrd="0" presId="urn:microsoft.com/office/officeart/2005/8/layout/vList4"/>
    <dgm:cxn modelId="{3A14537E-4745-4133-A111-629C71E4C748}" type="presParOf" srcId="{F2B0CEB0-F1FE-4F48-A17C-0E0CF2972F66}" destId="{FFFF0E9D-98BE-4710-A24C-4E08F2EF501E}" srcOrd="0" destOrd="0" presId="urn:microsoft.com/office/officeart/2005/8/layout/vList4"/>
    <dgm:cxn modelId="{E267EE2F-8E99-4DCC-B4D1-D15330DC9DED}" type="presParOf" srcId="{F2B0CEB0-F1FE-4F48-A17C-0E0CF2972F66}" destId="{C8FEFF4B-53CE-4D82-AA99-9602036063A3}" srcOrd="1" destOrd="0" presId="urn:microsoft.com/office/officeart/2005/8/layout/vList4"/>
    <dgm:cxn modelId="{F6155E3C-D302-4ECB-B246-D1F90B626126}" type="presParOf" srcId="{F2B0CEB0-F1FE-4F48-A17C-0E0CF2972F66}" destId="{4D6C794E-C102-481B-99C2-5573522A5B98}"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6D3606-2F0E-4813-B289-D37514F3852F}" type="doc">
      <dgm:prSet loTypeId="urn:microsoft.com/office/officeart/2005/8/layout/pyramid1" loCatId="pyramid" qsTypeId="urn:microsoft.com/office/officeart/2005/8/quickstyle/simple1" qsCatId="simple" csTypeId="urn:microsoft.com/office/officeart/2005/8/colors/colorful1#1" csCatId="colorful" phldr="1"/>
      <dgm:spPr/>
      <dgm:t>
        <a:bodyPr/>
        <a:lstStyle/>
        <a:p>
          <a:endParaRPr lang="ca-ES"/>
        </a:p>
      </dgm:t>
    </dgm:pt>
    <dgm:pt modelId="{6F12A8A4-29C3-4AA3-A32E-B350AF501FA0}">
      <dgm:prSet phldrT="[Text]" custT="1"/>
      <dgm:spPr/>
      <dgm:t>
        <a:bodyPr/>
        <a:lstStyle/>
        <a:p>
          <a:pPr>
            <a:spcAft>
              <a:spcPts val="0"/>
            </a:spcAft>
          </a:pPr>
          <a:endParaRPr lang="ca-ES" sz="1500" b="1" dirty="0" smtClean="0">
            <a:solidFill>
              <a:schemeClr val="accent6">
                <a:lumMod val="60000"/>
                <a:lumOff val="40000"/>
              </a:schemeClr>
            </a:solidFill>
            <a:effectLst>
              <a:outerShdw blurRad="38100" dist="38100" dir="2700000" algn="tl">
                <a:srgbClr val="000000">
                  <a:alpha val="43137"/>
                </a:srgbClr>
              </a:outerShdw>
            </a:effectLst>
          </a:endParaRPr>
        </a:p>
        <a:p>
          <a:pPr>
            <a:spcAft>
              <a:spcPts val="0"/>
            </a:spcAft>
          </a:pPr>
          <a:r>
            <a:rPr lang="ca-ES" sz="1500" dirty="0" smtClean="0">
              <a:solidFill>
                <a:schemeClr val="bg1"/>
              </a:solidFill>
            </a:rPr>
            <a:t>Affected</a:t>
          </a:r>
          <a:br>
            <a:rPr lang="ca-ES" sz="1500" dirty="0" smtClean="0">
              <a:solidFill>
                <a:schemeClr val="bg1"/>
              </a:solidFill>
            </a:rPr>
          </a:br>
          <a:r>
            <a:rPr lang="ca-ES" sz="1500" dirty="0" smtClean="0">
              <a:solidFill>
                <a:schemeClr val="bg1"/>
              </a:solidFill>
            </a:rPr>
            <a:t>direct</a:t>
          </a:r>
          <a:endParaRPr lang="ca-ES" sz="1500" b="1"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E665E848-34FD-45F7-8950-A811639FE6DD}" type="parTrans" cxnId="{FFD5BC7D-6A56-476D-882B-304265716D6B}">
      <dgm:prSet/>
      <dgm:spPr/>
      <dgm:t>
        <a:bodyPr/>
        <a:lstStyle/>
        <a:p>
          <a:endParaRPr lang="ca-ES"/>
        </a:p>
      </dgm:t>
    </dgm:pt>
    <dgm:pt modelId="{6D0969ED-ABC9-4AB5-84DA-DCF05B94947D}" type="sibTrans" cxnId="{FFD5BC7D-6A56-476D-882B-304265716D6B}">
      <dgm:prSet/>
      <dgm:spPr/>
      <dgm:t>
        <a:bodyPr/>
        <a:lstStyle/>
        <a:p>
          <a:endParaRPr lang="ca-ES"/>
        </a:p>
      </dgm:t>
    </dgm:pt>
    <dgm:pt modelId="{6513F212-4FBA-407A-A273-15EE09A2AB17}">
      <dgm:prSet phldrT="[Text]" custT="1"/>
      <dgm:spPr>
        <a:solidFill>
          <a:schemeClr val="accent2">
            <a:lumMod val="40000"/>
            <a:lumOff val="60000"/>
          </a:schemeClr>
        </a:solidFill>
      </dgm:spPr>
      <dgm:t>
        <a:bodyPr/>
        <a:lstStyle/>
        <a:p>
          <a:r>
            <a:rPr lang="en-US" sz="1600" dirty="0" smtClean="0">
              <a:solidFill>
                <a:schemeClr val="accent2">
                  <a:lumMod val="50000"/>
                </a:schemeClr>
              </a:solidFill>
            </a:rPr>
            <a:t>Family members:</a:t>
          </a:r>
          <a:br>
            <a:rPr lang="en-US" sz="1600" dirty="0" smtClean="0">
              <a:solidFill>
                <a:schemeClr val="accent2">
                  <a:lumMod val="50000"/>
                </a:schemeClr>
              </a:solidFill>
            </a:rPr>
          </a:br>
          <a:r>
            <a:rPr lang="en-US" sz="1600" dirty="0" smtClean="0">
              <a:solidFill>
                <a:schemeClr val="accent2">
                  <a:lumMod val="50000"/>
                </a:schemeClr>
              </a:solidFill>
            </a:rPr>
            <a:t>first and second degree of kinship</a:t>
          </a:r>
          <a:endParaRPr lang="ca-ES" sz="1600" b="1"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F3D57239-0980-4D1A-AA1D-F77E6F99D871}" type="parTrans" cxnId="{5C2B149A-1D02-4492-B38C-FEE18C6DE09F}">
      <dgm:prSet/>
      <dgm:spPr/>
      <dgm:t>
        <a:bodyPr/>
        <a:lstStyle/>
        <a:p>
          <a:endParaRPr lang="ca-ES"/>
        </a:p>
      </dgm:t>
    </dgm:pt>
    <dgm:pt modelId="{C4C97524-CF52-4D8E-A5FC-6808D7583CB8}" type="sibTrans" cxnId="{5C2B149A-1D02-4492-B38C-FEE18C6DE09F}">
      <dgm:prSet/>
      <dgm:spPr/>
      <dgm:t>
        <a:bodyPr/>
        <a:lstStyle/>
        <a:p>
          <a:endParaRPr lang="ca-ES"/>
        </a:p>
      </dgm:t>
    </dgm:pt>
    <dgm:pt modelId="{53281C1A-4A30-4A4B-B1A7-8C3E2613FAD0}">
      <dgm:prSet custT="1"/>
      <dgm:spPr>
        <a:solidFill>
          <a:srgbClr val="92D050"/>
        </a:solidFill>
      </dgm:spPr>
      <dgm:t>
        <a:bodyPr/>
        <a:lstStyle/>
        <a:p>
          <a:r>
            <a:rPr lang="ca-ES" sz="3200" dirty="0" smtClean="0">
              <a:solidFill>
                <a:schemeClr val="accent6">
                  <a:lumMod val="50000"/>
                </a:schemeClr>
              </a:solidFill>
            </a:rPr>
            <a:t>Action groups</a:t>
          </a:r>
          <a:r>
            <a:rPr lang="ca-ES" sz="4000" dirty="0" smtClean="0"/>
            <a:t>	</a:t>
          </a:r>
          <a:endParaRPr lang="ca-ES" sz="4000" dirty="0"/>
        </a:p>
      </dgm:t>
    </dgm:pt>
    <dgm:pt modelId="{0AE07BE4-9234-40ED-A9A8-40FE5015FD14}" type="parTrans" cxnId="{46B83074-693A-4468-B7BA-C5E42545B011}">
      <dgm:prSet/>
      <dgm:spPr/>
      <dgm:t>
        <a:bodyPr/>
        <a:lstStyle/>
        <a:p>
          <a:endParaRPr lang="ca-ES"/>
        </a:p>
      </dgm:t>
    </dgm:pt>
    <dgm:pt modelId="{5EE09BBA-CE7D-4E6B-8FED-B68208305941}" type="sibTrans" cxnId="{46B83074-693A-4468-B7BA-C5E42545B011}">
      <dgm:prSet/>
      <dgm:spPr/>
      <dgm:t>
        <a:bodyPr/>
        <a:lstStyle/>
        <a:p>
          <a:endParaRPr lang="ca-ES"/>
        </a:p>
      </dgm:t>
    </dgm:pt>
    <dgm:pt modelId="{060EAF04-2B0F-4A94-9F01-4FE0B2A27617}">
      <dgm:prSet custT="1"/>
      <dgm:spPr/>
      <dgm:t>
        <a:bodyPr/>
        <a:lstStyle/>
        <a:p>
          <a:r>
            <a:rPr lang="en-US" sz="2400" dirty="0" smtClean="0">
              <a:solidFill>
                <a:schemeClr val="accent1">
                  <a:lumMod val="50000"/>
                </a:schemeClr>
              </a:solidFill>
            </a:rPr>
            <a:t>Community:</a:t>
          </a:r>
          <a:br>
            <a:rPr lang="en-US" sz="2400" dirty="0" smtClean="0">
              <a:solidFill>
                <a:schemeClr val="accent1">
                  <a:lumMod val="50000"/>
                </a:schemeClr>
              </a:solidFill>
            </a:rPr>
          </a:br>
          <a:r>
            <a:rPr lang="en-GB" sz="2400" noProof="0" dirty="0" smtClean="0">
              <a:solidFill>
                <a:schemeClr val="accent1">
                  <a:lumMod val="50000"/>
                </a:schemeClr>
              </a:solidFill>
            </a:rPr>
            <a:t>Neighbours</a:t>
          </a:r>
          <a:r>
            <a:rPr lang="en-US" sz="2400" dirty="0" smtClean="0">
              <a:solidFill>
                <a:schemeClr val="accent1">
                  <a:lumMod val="50000"/>
                </a:schemeClr>
              </a:solidFill>
            </a:rPr>
            <a:t>, schools, co-workers, etc.</a:t>
          </a:r>
          <a:endParaRPr lang="ca-ES" sz="1800" b="1"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gm:t>
    </dgm:pt>
    <dgm:pt modelId="{A0B8CC3F-3CC9-4303-A8FD-F51855948ED2}" type="parTrans" cxnId="{2A5AE45C-8396-4328-B9E9-C18872BDD1ED}">
      <dgm:prSet/>
      <dgm:spPr/>
      <dgm:t>
        <a:bodyPr/>
        <a:lstStyle/>
        <a:p>
          <a:endParaRPr lang="ca-ES"/>
        </a:p>
      </dgm:t>
    </dgm:pt>
    <dgm:pt modelId="{70D5896F-C2C9-40DE-9249-0AD3E9DB4663}" type="sibTrans" cxnId="{2A5AE45C-8396-4328-B9E9-C18872BDD1ED}">
      <dgm:prSet/>
      <dgm:spPr/>
      <dgm:t>
        <a:bodyPr/>
        <a:lstStyle/>
        <a:p>
          <a:endParaRPr lang="ca-ES"/>
        </a:p>
      </dgm:t>
    </dgm:pt>
    <dgm:pt modelId="{AA7F52BD-A8A7-4D05-92AB-1FD9E9CB1426}" type="pres">
      <dgm:prSet presAssocID="{F56D3606-2F0E-4813-B289-D37514F3852F}" presName="Name0" presStyleCnt="0">
        <dgm:presLayoutVars>
          <dgm:dir/>
          <dgm:animLvl val="lvl"/>
          <dgm:resizeHandles val="exact"/>
        </dgm:presLayoutVars>
      </dgm:prSet>
      <dgm:spPr/>
      <dgm:t>
        <a:bodyPr/>
        <a:lstStyle/>
        <a:p>
          <a:endParaRPr lang="ca-ES"/>
        </a:p>
      </dgm:t>
    </dgm:pt>
    <dgm:pt modelId="{7093EFD6-83B5-41B5-8C3A-057839493030}" type="pres">
      <dgm:prSet presAssocID="{6F12A8A4-29C3-4AA3-A32E-B350AF501FA0}" presName="Name8" presStyleCnt="0"/>
      <dgm:spPr/>
    </dgm:pt>
    <dgm:pt modelId="{EE71FC97-0DF8-494E-83AA-E2076D8F24DB}" type="pres">
      <dgm:prSet presAssocID="{6F12A8A4-29C3-4AA3-A32E-B350AF501FA0}" presName="level" presStyleLbl="node1" presStyleIdx="0" presStyleCnt="4" custScaleX="93690" custLinFactNeighborX="-1562" custLinFactNeighborY="5273">
        <dgm:presLayoutVars>
          <dgm:chMax val="1"/>
          <dgm:bulletEnabled val="1"/>
        </dgm:presLayoutVars>
      </dgm:prSet>
      <dgm:spPr/>
      <dgm:t>
        <a:bodyPr/>
        <a:lstStyle/>
        <a:p>
          <a:endParaRPr lang="ca-ES"/>
        </a:p>
      </dgm:t>
    </dgm:pt>
    <dgm:pt modelId="{4D30BAB4-3A0B-4A12-A708-89C656B883CC}" type="pres">
      <dgm:prSet presAssocID="{6F12A8A4-29C3-4AA3-A32E-B350AF501FA0}" presName="levelTx" presStyleLbl="revTx" presStyleIdx="0" presStyleCnt="0">
        <dgm:presLayoutVars>
          <dgm:chMax val="1"/>
          <dgm:bulletEnabled val="1"/>
        </dgm:presLayoutVars>
      </dgm:prSet>
      <dgm:spPr/>
      <dgm:t>
        <a:bodyPr/>
        <a:lstStyle/>
        <a:p>
          <a:endParaRPr lang="ca-ES"/>
        </a:p>
      </dgm:t>
    </dgm:pt>
    <dgm:pt modelId="{0E7C23B0-1096-4BEE-9FB0-0D517190DB5D}" type="pres">
      <dgm:prSet presAssocID="{6513F212-4FBA-407A-A273-15EE09A2AB17}" presName="Name8" presStyleCnt="0"/>
      <dgm:spPr/>
    </dgm:pt>
    <dgm:pt modelId="{E12375CF-3C03-4136-AD22-B7D1464D6F57}" type="pres">
      <dgm:prSet presAssocID="{6513F212-4FBA-407A-A273-15EE09A2AB17}" presName="level" presStyleLbl="node1" presStyleIdx="1" presStyleCnt="4" custLinFactNeighborX="-2454" custLinFactNeighborY="7098">
        <dgm:presLayoutVars>
          <dgm:chMax val="1"/>
          <dgm:bulletEnabled val="1"/>
        </dgm:presLayoutVars>
      </dgm:prSet>
      <dgm:spPr/>
      <dgm:t>
        <a:bodyPr/>
        <a:lstStyle/>
        <a:p>
          <a:endParaRPr lang="ca-ES"/>
        </a:p>
      </dgm:t>
    </dgm:pt>
    <dgm:pt modelId="{A31E0661-1648-4506-BEDE-F8CABE7BC2C3}" type="pres">
      <dgm:prSet presAssocID="{6513F212-4FBA-407A-A273-15EE09A2AB17}" presName="levelTx" presStyleLbl="revTx" presStyleIdx="0" presStyleCnt="0">
        <dgm:presLayoutVars>
          <dgm:chMax val="1"/>
          <dgm:bulletEnabled val="1"/>
        </dgm:presLayoutVars>
      </dgm:prSet>
      <dgm:spPr/>
      <dgm:t>
        <a:bodyPr/>
        <a:lstStyle/>
        <a:p>
          <a:endParaRPr lang="ca-ES"/>
        </a:p>
      </dgm:t>
    </dgm:pt>
    <dgm:pt modelId="{F6786A68-914C-4523-BAD8-57F02B4F3ED0}" type="pres">
      <dgm:prSet presAssocID="{53281C1A-4A30-4A4B-B1A7-8C3E2613FAD0}" presName="Name8" presStyleCnt="0"/>
      <dgm:spPr/>
    </dgm:pt>
    <dgm:pt modelId="{E3E5F9B9-4CCE-40BC-8382-F657860BC2B9}" type="pres">
      <dgm:prSet presAssocID="{53281C1A-4A30-4A4B-B1A7-8C3E2613FAD0}" presName="level" presStyleLbl="node1" presStyleIdx="2" presStyleCnt="4" custLinFactNeighborX="-646" custLinFactNeighborY="698">
        <dgm:presLayoutVars>
          <dgm:chMax val="1"/>
          <dgm:bulletEnabled val="1"/>
        </dgm:presLayoutVars>
      </dgm:prSet>
      <dgm:spPr/>
      <dgm:t>
        <a:bodyPr/>
        <a:lstStyle/>
        <a:p>
          <a:endParaRPr lang="ca-ES"/>
        </a:p>
      </dgm:t>
    </dgm:pt>
    <dgm:pt modelId="{6A3B691A-C4EE-4764-80B6-EE4D547B6106}" type="pres">
      <dgm:prSet presAssocID="{53281C1A-4A30-4A4B-B1A7-8C3E2613FAD0}" presName="levelTx" presStyleLbl="revTx" presStyleIdx="0" presStyleCnt="0">
        <dgm:presLayoutVars>
          <dgm:chMax val="1"/>
          <dgm:bulletEnabled val="1"/>
        </dgm:presLayoutVars>
      </dgm:prSet>
      <dgm:spPr/>
      <dgm:t>
        <a:bodyPr/>
        <a:lstStyle/>
        <a:p>
          <a:endParaRPr lang="ca-ES"/>
        </a:p>
      </dgm:t>
    </dgm:pt>
    <dgm:pt modelId="{9C722DE6-CC5F-47EE-AE6B-46DE335D9810}" type="pres">
      <dgm:prSet presAssocID="{060EAF04-2B0F-4A94-9F01-4FE0B2A27617}" presName="Name8" presStyleCnt="0"/>
      <dgm:spPr/>
    </dgm:pt>
    <dgm:pt modelId="{66D13881-EBC2-4909-9CC9-4438C5820500}" type="pres">
      <dgm:prSet presAssocID="{060EAF04-2B0F-4A94-9F01-4FE0B2A27617}" presName="level" presStyleLbl="node1" presStyleIdx="3" presStyleCnt="4">
        <dgm:presLayoutVars>
          <dgm:chMax val="1"/>
          <dgm:bulletEnabled val="1"/>
        </dgm:presLayoutVars>
      </dgm:prSet>
      <dgm:spPr/>
      <dgm:t>
        <a:bodyPr/>
        <a:lstStyle/>
        <a:p>
          <a:endParaRPr lang="ca-ES"/>
        </a:p>
      </dgm:t>
    </dgm:pt>
    <dgm:pt modelId="{A17483FD-050F-40BF-9764-95C4A98CDCC0}" type="pres">
      <dgm:prSet presAssocID="{060EAF04-2B0F-4A94-9F01-4FE0B2A27617}" presName="levelTx" presStyleLbl="revTx" presStyleIdx="0" presStyleCnt="0">
        <dgm:presLayoutVars>
          <dgm:chMax val="1"/>
          <dgm:bulletEnabled val="1"/>
        </dgm:presLayoutVars>
      </dgm:prSet>
      <dgm:spPr/>
      <dgm:t>
        <a:bodyPr/>
        <a:lstStyle/>
        <a:p>
          <a:endParaRPr lang="ca-ES"/>
        </a:p>
      </dgm:t>
    </dgm:pt>
  </dgm:ptLst>
  <dgm:cxnLst>
    <dgm:cxn modelId="{46CB7E57-5EC1-4466-B5CF-7FFD38F032AB}" type="presOf" srcId="{F56D3606-2F0E-4813-B289-D37514F3852F}" destId="{AA7F52BD-A8A7-4D05-92AB-1FD9E9CB1426}" srcOrd="0" destOrd="0" presId="urn:microsoft.com/office/officeart/2005/8/layout/pyramid1"/>
    <dgm:cxn modelId="{32F90008-FACD-4DA4-9EBB-66E81B67BEDC}" type="presOf" srcId="{060EAF04-2B0F-4A94-9F01-4FE0B2A27617}" destId="{66D13881-EBC2-4909-9CC9-4438C5820500}" srcOrd="0" destOrd="0" presId="urn:microsoft.com/office/officeart/2005/8/layout/pyramid1"/>
    <dgm:cxn modelId="{8A7D95D9-000A-4C33-9153-CA2E78D6C203}" type="presOf" srcId="{53281C1A-4A30-4A4B-B1A7-8C3E2613FAD0}" destId="{6A3B691A-C4EE-4764-80B6-EE4D547B6106}" srcOrd="1" destOrd="0" presId="urn:microsoft.com/office/officeart/2005/8/layout/pyramid1"/>
    <dgm:cxn modelId="{2A5AE45C-8396-4328-B9E9-C18872BDD1ED}" srcId="{F56D3606-2F0E-4813-B289-D37514F3852F}" destId="{060EAF04-2B0F-4A94-9F01-4FE0B2A27617}" srcOrd="3" destOrd="0" parTransId="{A0B8CC3F-3CC9-4303-A8FD-F51855948ED2}" sibTransId="{70D5896F-C2C9-40DE-9249-0AD3E9DB4663}"/>
    <dgm:cxn modelId="{E706C243-6734-45EE-8816-91749D307ACB}" type="presOf" srcId="{6F12A8A4-29C3-4AA3-A32E-B350AF501FA0}" destId="{4D30BAB4-3A0B-4A12-A708-89C656B883CC}" srcOrd="1" destOrd="0" presId="urn:microsoft.com/office/officeart/2005/8/layout/pyramid1"/>
    <dgm:cxn modelId="{0D20401C-9A1A-4283-9B50-A8E1E11B2A8D}" type="presOf" srcId="{060EAF04-2B0F-4A94-9F01-4FE0B2A27617}" destId="{A17483FD-050F-40BF-9764-95C4A98CDCC0}" srcOrd="1" destOrd="0" presId="urn:microsoft.com/office/officeart/2005/8/layout/pyramid1"/>
    <dgm:cxn modelId="{D07CFC34-19FD-4272-A914-E9637A590FE9}" type="presOf" srcId="{6513F212-4FBA-407A-A273-15EE09A2AB17}" destId="{A31E0661-1648-4506-BEDE-F8CABE7BC2C3}" srcOrd="1" destOrd="0" presId="urn:microsoft.com/office/officeart/2005/8/layout/pyramid1"/>
    <dgm:cxn modelId="{FFD5BC7D-6A56-476D-882B-304265716D6B}" srcId="{F56D3606-2F0E-4813-B289-D37514F3852F}" destId="{6F12A8A4-29C3-4AA3-A32E-B350AF501FA0}" srcOrd="0" destOrd="0" parTransId="{E665E848-34FD-45F7-8950-A811639FE6DD}" sibTransId="{6D0969ED-ABC9-4AB5-84DA-DCF05B94947D}"/>
    <dgm:cxn modelId="{5C2B149A-1D02-4492-B38C-FEE18C6DE09F}" srcId="{F56D3606-2F0E-4813-B289-D37514F3852F}" destId="{6513F212-4FBA-407A-A273-15EE09A2AB17}" srcOrd="1" destOrd="0" parTransId="{F3D57239-0980-4D1A-AA1D-F77E6F99D871}" sibTransId="{C4C97524-CF52-4D8E-A5FC-6808D7583CB8}"/>
    <dgm:cxn modelId="{46B83074-693A-4468-B7BA-C5E42545B011}" srcId="{F56D3606-2F0E-4813-B289-D37514F3852F}" destId="{53281C1A-4A30-4A4B-B1A7-8C3E2613FAD0}" srcOrd="2" destOrd="0" parTransId="{0AE07BE4-9234-40ED-A9A8-40FE5015FD14}" sibTransId="{5EE09BBA-CE7D-4E6B-8FED-B68208305941}"/>
    <dgm:cxn modelId="{1A025533-50C8-4497-A640-528546BF8E97}" type="presOf" srcId="{53281C1A-4A30-4A4B-B1A7-8C3E2613FAD0}" destId="{E3E5F9B9-4CCE-40BC-8382-F657860BC2B9}" srcOrd="0" destOrd="0" presId="urn:microsoft.com/office/officeart/2005/8/layout/pyramid1"/>
    <dgm:cxn modelId="{7DF5F1BE-2E98-4EC3-B928-2E1F47B42D70}" type="presOf" srcId="{6F12A8A4-29C3-4AA3-A32E-B350AF501FA0}" destId="{EE71FC97-0DF8-494E-83AA-E2076D8F24DB}" srcOrd="0" destOrd="0" presId="urn:microsoft.com/office/officeart/2005/8/layout/pyramid1"/>
    <dgm:cxn modelId="{CA6DBF8A-3B79-4B24-99E5-56DB606DBFE0}" type="presOf" srcId="{6513F212-4FBA-407A-A273-15EE09A2AB17}" destId="{E12375CF-3C03-4136-AD22-B7D1464D6F57}" srcOrd="0" destOrd="0" presId="urn:microsoft.com/office/officeart/2005/8/layout/pyramid1"/>
    <dgm:cxn modelId="{F452AE62-5251-42DC-BF19-1A7C827B242F}" type="presParOf" srcId="{AA7F52BD-A8A7-4D05-92AB-1FD9E9CB1426}" destId="{7093EFD6-83B5-41B5-8C3A-057839493030}" srcOrd="0" destOrd="0" presId="urn:microsoft.com/office/officeart/2005/8/layout/pyramid1"/>
    <dgm:cxn modelId="{478D28AE-5A1C-4A9A-A189-0B381F68DC83}" type="presParOf" srcId="{7093EFD6-83B5-41B5-8C3A-057839493030}" destId="{EE71FC97-0DF8-494E-83AA-E2076D8F24DB}" srcOrd="0" destOrd="0" presId="urn:microsoft.com/office/officeart/2005/8/layout/pyramid1"/>
    <dgm:cxn modelId="{677D39DC-CBB5-43C4-9FE0-910FE43DF9FA}" type="presParOf" srcId="{7093EFD6-83B5-41B5-8C3A-057839493030}" destId="{4D30BAB4-3A0B-4A12-A708-89C656B883CC}" srcOrd="1" destOrd="0" presId="urn:microsoft.com/office/officeart/2005/8/layout/pyramid1"/>
    <dgm:cxn modelId="{221ACA07-BBE9-4914-BFD4-4590E8FDA74F}" type="presParOf" srcId="{AA7F52BD-A8A7-4D05-92AB-1FD9E9CB1426}" destId="{0E7C23B0-1096-4BEE-9FB0-0D517190DB5D}" srcOrd="1" destOrd="0" presId="urn:microsoft.com/office/officeart/2005/8/layout/pyramid1"/>
    <dgm:cxn modelId="{2F2B4BAE-4A73-4457-A1B9-C57C5307C563}" type="presParOf" srcId="{0E7C23B0-1096-4BEE-9FB0-0D517190DB5D}" destId="{E12375CF-3C03-4136-AD22-B7D1464D6F57}" srcOrd="0" destOrd="0" presId="urn:microsoft.com/office/officeart/2005/8/layout/pyramid1"/>
    <dgm:cxn modelId="{2A375500-7716-49AC-B0D5-F18028A326A2}" type="presParOf" srcId="{0E7C23B0-1096-4BEE-9FB0-0D517190DB5D}" destId="{A31E0661-1648-4506-BEDE-F8CABE7BC2C3}" srcOrd="1" destOrd="0" presId="urn:microsoft.com/office/officeart/2005/8/layout/pyramid1"/>
    <dgm:cxn modelId="{E1A395FC-4ABC-4538-9379-6DCD3EE3A1EA}" type="presParOf" srcId="{AA7F52BD-A8A7-4D05-92AB-1FD9E9CB1426}" destId="{F6786A68-914C-4523-BAD8-57F02B4F3ED0}" srcOrd="2" destOrd="0" presId="urn:microsoft.com/office/officeart/2005/8/layout/pyramid1"/>
    <dgm:cxn modelId="{8CA86768-0142-494D-8580-B27D2CB732E7}" type="presParOf" srcId="{F6786A68-914C-4523-BAD8-57F02B4F3ED0}" destId="{E3E5F9B9-4CCE-40BC-8382-F657860BC2B9}" srcOrd="0" destOrd="0" presId="urn:microsoft.com/office/officeart/2005/8/layout/pyramid1"/>
    <dgm:cxn modelId="{CAD30A13-F234-492A-BCBE-430B35C5F171}" type="presParOf" srcId="{F6786A68-914C-4523-BAD8-57F02B4F3ED0}" destId="{6A3B691A-C4EE-4764-80B6-EE4D547B6106}" srcOrd="1" destOrd="0" presId="urn:microsoft.com/office/officeart/2005/8/layout/pyramid1"/>
    <dgm:cxn modelId="{C984E4F9-6085-42A8-90DB-E954B18C0DC2}" type="presParOf" srcId="{AA7F52BD-A8A7-4D05-92AB-1FD9E9CB1426}" destId="{9C722DE6-CC5F-47EE-AE6B-46DE335D9810}" srcOrd="3" destOrd="0" presId="urn:microsoft.com/office/officeart/2005/8/layout/pyramid1"/>
    <dgm:cxn modelId="{5E6FB22A-CF30-4B3F-884E-FBA5E3819E7C}" type="presParOf" srcId="{9C722DE6-CC5F-47EE-AE6B-46DE335D9810}" destId="{66D13881-EBC2-4909-9CC9-4438C5820500}" srcOrd="0" destOrd="0" presId="urn:microsoft.com/office/officeart/2005/8/layout/pyramid1"/>
    <dgm:cxn modelId="{644F3586-DA30-4A72-A299-E27C861ECC5D}" type="presParOf" srcId="{9C722DE6-CC5F-47EE-AE6B-46DE335D9810}" destId="{A17483FD-050F-40BF-9764-95C4A98CDCC0}"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CDB951-E6A5-4647-9C75-77C6F1766D4E}">
      <dsp:nvSpPr>
        <dsp:cNvPr id="0" name=""/>
        <dsp:cNvSpPr/>
      </dsp:nvSpPr>
      <dsp:spPr>
        <a:xfrm>
          <a:off x="0" y="0"/>
          <a:ext cx="5823017" cy="745247"/>
        </a:xfrm>
        <a:prstGeom prst="roundRect">
          <a:avLst>
            <a:gd name="adj" fmla="val 10000"/>
          </a:avLst>
        </a:prstGeom>
        <a:solidFill>
          <a:srgbClr val="C0504D">
            <a:hueOff val="0"/>
            <a:satOff val="0"/>
            <a:lumOff val="0"/>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n-US" sz="1500" kern="1200" dirty="0" smtClean="0"/>
            <a:t>Immediate attention to people to reduce their suffering.</a:t>
          </a:r>
          <a:endParaRPr lang="ca-ES" sz="1500" kern="1200" dirty="0">
            <a:solidFill>
              <a:srgbClr val="FFFFFF"/>
            </a:solidFill>
            <a:latin typeface="Calibri"/>
            <a:ea typeface="+mn-ea"/>
            <a:cs typeface="+mn-cs"/>
          </a:endParaRPr>
        </a:p>
      </dsp:txBody>
      <dsp:txXfrm>
        <a:off x="1239128" y="0"/>
        <a:ext cx="4583889" cy="745247"/>
      </dsp:txXfrm>
    </dsp:sp>
    <dsp:sp modelId="{E3D959E6-B92C-4F65-81EB-844CAC0EDAA9}">
      <dsp:nvSpPr>
        <dsp:cNvPr id="0" name=""/>
        <dsp:cNvSpPr/>
      </dsp:nvSpPr>
      <dsp:spPr>
        <a:xfrm>
          <a:off x="0" y="52566"/>
          <a:ext cx="876993" cy="726562"/>
        </a:xfrm>
        <a:prstGeom prst="roundRect">
          <a:avLst>
            <a:gd name="adj" fmla="val 10000"/>
          </a:avLst>
        </a:prstGeom>
        <a:blipFill rotWithShape="1">
          <a:blip xmlns:r="http://schemas.openxmlformats.org/officeDocument/2006/relationships" r:embed="rId1"/>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C1C892AB-0FB4-4A37-ACBF-2977C876A26C}">
      <dsp:nvSpPr>
        <dsp:cNvPr id="0" name=""/>
        <dsp:cNvSpPr/>
      </dsp:nvSpPr>
      <dsp:spPr>
        <a:xfrm>
          <a:off x="0" y="819772"/>
          <a:ext cx="5823017" cy="745247"/>
        </a:xfrm>
        <a:prstGeom prst="roundRect">
          <a:avLst>
            <a:gd name="adj" fmla="val 10000"/>
          </a:avLst>
        </a:prstGeom>
        <a:solidFill>
          <a:srgbClr val="C0504D">
            <a:hueOff val="1560506"/>
            <a:satOff val="-1946"/>
            <a:lumOff val="458"/>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n-US" sz="1500" kern="1200" dirty="0" smtClean="0"/>
            <a:t>Comprehensive care: coverage of basic and emotional needs.</a:t>
          </a:r>
          <a:endParaRPr lang="ca-ES" sz="1500" kern="1200" dirty="0">
            <a:solidFill>
              <a:srgbClr val="FFFFFF"/>
            </a:solidFill>
            <a:latin typeface="Calibri"/>
            <a:ea typeface="+mn-ea"/>
            <a:cs typeface="+mn-cs"/>
          </a:endParaRPr>
        </a:p>
      </dsp:txBody>
      <dsp:txXfrm>
        <a:off x="1239128" y="819772"/>
        <a:ext cx="4583889" cy="745247"/>
      </dsp:txXfrm>
    </dsp:sp>
    <dsp:sp modelId="{A478D14D-2D6D-4FE9-9607-A1B52F18A15F}">
      <dsp:nvSpPr>
        <dsp:cNvPr id="0" name=""/>
        <dsp:cNvSpPr/>
      </dsp:nvSpPr>
      <dsp:spPr>
        <a:xfrm>
          <a:off x="0" y="893599"/>
          <a:ext cx="1164603" cy="596198"/>
        </a:xfrm>
        <a:prstGeom prst="roundRect">
          <a:avLst>
            <a:gd name="adj" fmla="val 10000"/>
          </a:avLst>
        </a:prstGeom>
        <a:blipFill rotWithShape="1">
          <a:blip xmlns:r="http://schemas.openxmlformats.org/officeDocument/2006/relationships" r:embed="rId2">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B85875FD-D8AA-4883-8ECA-69C525D8ECF6}">
      <dsp:nvSpPr>
        <dsp:cNvPr id="0" name=""/>
        <dsp:cNvSpPr/>
      </dsp:nvSpPr>
      <dsp:spPr>
        <a:xfrm>
          <a:off x="0" y="1639544"/>
          <a:ext cx="5823017" cy="745247"/>
        </a:xfrm>
        <a:prstGeom prst="roundRect">
          <a:avLst>
            <a:gd name="adj" fmla="val 10000"/>
          </a:avLst>
        </a:prstGeom>
        <a:solidFill>
          <a:srgbClr val="C0504D">
            <a:hueOff val="3121013"/>
            <a:satOff val="-3893"/>
            <a:lumOff val="915"/>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n-US" sz="1500" kern="1200" dirty="0" smtClean="0"/>
            <a:t>Protocols that guarantee homogeneous attention to those affected, avoiding duplications, interferences and neglected situations.</a:t>
          </a:r>
          <a:endParaRPr lang="ca-ES" sz="1500" kern="1200" dirty="0">
            <a:solidFill>
              <a:srgbClr val="FFFFFF"/>
            </a:solidFill>
            <a:latin typeface="Calibri"/>
            <a:ea typeface="+mn-ea"/>
            <a:cs typeface="+mn-cs"/>
          </a:endParaRPr>
        </a:p>
      </dsp:txBody>
      <dsp:txXfrm>
        <a:off x="1239128" y="1639544"/>
        <a:ext cx="4583889" cy="745247"/>
      </dsp:txXfrm>
    </dsp:sp>
    <dsp:sp modelId="{5319B617-A9AE-4622-AD30-0C21D7118CB5}">
      <dsp:nvSpPr>
        <dsp:cNvPr id="0" name=""/>
        <dsp:cNvSpPr/>
      </dsp:nvSpPr>
      <dsp:spPr>
        <a:xfrm>
          <a:off x="74524" y="1714069"/>
          <a:ext cx="1164603" cy="596198"/>
        </a:xfrm>
        <a:prstGeom prst="roundRect">
          <a:avLst>
            <a:gd name="adj" fmla="val 10000"/>
          </a:avLst>
        </a:prstGeom>
        <a:blipFill rotWithShape="1">
          <a:blip xmlns:r="http://schemas.openxmlformats.org/officeDocument/2006/relationships" r:embed="rId3">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 modelId="{FFFF0E9D-98BE-4710-A24C-4E08F2EF501E}">
      <dsp:nvSpPr>
        <dsp:cNvPr id="0" name=""/>
        <dsp:cNvSpPr/>
      </dsp:nvSpPr>
      <dsp:spPr>
        <a:xfrm>
          <a:off x="0" y="2459317"/>
          <a:ext cx="5823017" cy="745247"/>
        </a:xfrm>
        <a:prstGeom prst="roundRect">
          <a:avLst>
            <a:gd name="adj" fmla="val 10000"/>
          </a:avLst>
        </a:prstGeom>
        <a:solidFill>
          <a:srgbClr val="C0504D">
            <a:hueOff val="4681519"/>
            <a:satOff val="-5839"/>
            <a:lumOff val="1373"/>
            <a:alphaOff val="0"/>
          </a:srgbClr>
        </a:solidFill>
        <a:ln w="25400" cap="flat" cmpd="sng" algn="ctr">
          <a:solidFill>
            <a:srgbClr val="FFFFFF">
              <a:hueOff val="0"/>
              <a:satOff val="0"/>
              <a:lumOff val="0"/>
              <a:alphaOff val="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just" defTabSz="666750">
            <a:lnSpc>
              <a:spcPct val="90000"/>
            </a:lnSpc>
            <a:spcBef>
              <a:spcPct val="0"/>
            </a:spcBef>
            <a:spcAft>
              <a:spcPct val="35000"/>
            </a:spcAft>
          </a:pPr>
          <a:r>
            <a:rPr lang="en-US" sz="1500" kern="1200" dirty="0" smtClean="0"/>
            <a:t>Referring cases to the basic and specialized social services of the territory to guarantee the attention after the critical incident.</a:t>
          </a:r>
          <a:endParaRPr lang="ca-ES" sz="1500" kern="1200" dirty="0">
            <a:solidFill>
              <a:srgbClr val="FFFFFF"/>
            </a:solidFill>
            <a:latin typeface="Calibri"/>
            <a:ea typeface="+mn-ea"/>
            <a:cs typeface="+mn-cs"/>
          </a:endParaRPr>
        </a:p>
      </dsp:txBody>
      <dsp:txXfrm>
        <a:off x="1239128" y="2459317"/>
        <a:ext cx="4583889" cy="745247"/>
      </dsp:txXfrm>
    </dsp:sp>
    <dsp:sp modelId="{C8FEFF4B-53CE-4D82-AA99-9602036063A3}">
      <dsp:nvSpPr>
        <dsp:cNvPr id="0" name=""/>
        <dsp:cNvSpPr/>
      </dsp:nvSpPr>
      <dsp:spPr>
        <a:xfrm>
          <a:off x="74524" y="2533842"/>
          <a:ext cx="1164603" cy="596198"/>
        </a:xfrm>
        <a:prstGeom prst="roundRect">
          <a:avLst>
            <a:gd name="adj" fmla="val 10000"/>
          </a:avLst>
        </a:prstGeom>
        <a:blipFill rotWithShape="1">
          <a:blip xmlns:r="http://schemas.openxmlformats.org/officeDocument/2006/relationships" r:embed="rId4"/>
          <a:stretch>
            <a:fillRect/>
          </a:stretch>
        </a:blip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71FC97-0DF8-494E-83AA-E2076D8F24DB}">
      <dsp:nvSpPr>
        <dsp:cNvPr id="0" name=""/>
        <dsp:cNvSpPr/>
      </dsp:nvSpPr>
      <dsp:spPr>
        <a:xfrm>
          <a:off x="2869817" y="60270"/>
          <a:ext cx="1773651" cy="1143008"/>
        </a:xfrm>
        <a:prstGeom prst="trapezoid">
          <a:avLst>
            <a:gd name="adj" fmla="val 82813"/>
          </a:avLst>
        </a:prstGeom>
        <a:solidFill>
          <a:schemeClr val="accent2">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ts val="0"/>
            </a:spcAft>
          </a:pPr>
          <a:endParaRPr lang="ca-ES" sz="1500" b="1" kern="1200" dirty="0" smtClean="0">
            <a:solidFill>
              <a:schemeClr val="accent6">
                <a:lumMod val="60000"/>
                <a:lumOff val="40000"/>
              </a:schemeClr>
            </a:solidFill>
            <a:effectLst>
              <a:outerShdw blurRad="38100" dist="38100" dir="2700000" algn="tl">
                <a:srgbClr val="000000">
                  <a:alpha val="43137"/>
                </a:srgbClr>
              </a:outerShdw>
            </a:effectLst>
          </a:endParaRPr>
        </a:p>
        <a:p>
          <a:pPr lvl="0" algn="ctr" defTabSz="666750">
            <a:lnSpc>
              <a:spcPct val="90000"/>
            </a:lnSpc>
            <a:spcBef>
              <a:spcPct val="0"/>
            </a:spcBef>
            <a:spcAft>
              <a:spcPts val="0"/>
            </a:spcAft>
          </a:pPr>
          <a:r>
            <a:rPr lang="ca-ES" sz="1500" kern="1200" dirty="0" smtClean="0">
              <a:solidFill>
                <a:schemeClr val="bg1"/>
              </a:solidFill>
            </a:rPr>
            <a:t>Affected</a:t>
          </a:r>
          <a:br>
            <a:rPr lang="ca-ES" sz="1500" kern="1200" dirty="0" smtClean="0">
              <a:solidFill>
                <a:schemeClr val="bg1"/>
              </a:solidFill>
            </a:rPr>
          </a:br>
          <a:r>
            <a:rPr lang="ca-ES" sz="1500" kern="1200" dirty="0" smtClean="0">
              <a:solidFill>
                <a:schemeClr val="bg1"/>
              </a:solidFill>
            </a:rPr>
            <a:t>direct</a:t>
          </a:r>
          <a:endParaRPr lang="ca-ES" sz="1500" b="1" kern="1200" dirty="0">
            <a:solidFill>
              <a:schemeClr val="bg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2869817" y="60270"/>
        <a:ext cx="1773651" cy="1143008"/>
      </dsp:txXfrm>
    </dsp:sp>
    <dsp:sp modelId="{E12375CF-3C03-4136-AD22-B7D1464D6F57}">
      <dsp:nvSpPr>
        <dsp:cNvPr id="0" name=""/>
        <dsp:cNvSpPr/>
      </dsp:nvSpPr>
      <dsp:spPr>
        <a:xfrm>
          <a:off x="1800193" y="1224138"/>
          <a:ext cx="3786214" cy="1143008"/>
        </a:xfrm>
        <a:prstGeom prst="trapezoid">
          <a:avLst>
            <a:gd name="adj" fmla="val 82813"/>
          </a:avLst>
        </a:prstGeom>
        <a:solidFill>
          <a:schemeClr val="accent2">
            <a:lumMod val="40000"/>
            <a:lumOff val="6000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accent2">
                  <a:lumMod val="50000"/>
                </a:schemeClr>
              </a:solidFill>
            </a:rPr>
            <a:t>Family members:</a:t>
          </a:r>
          <a:br>
            <a:rPr lang="en-US" sz="1600" kern="1200" dirty="0" smtClean="0">
              <a:solidFill>
                <a:schemeClr val="accent2">
                  <a:lumMod val="50000"/>
                </a:schemeClr>
              </a:solidFill>
            </a:rPr>
          </a:br>
          <a:r>
            <a:rPr lang="en-US" sz="1600" kern="1200" dirty="0" smtClean="0">
              <a:solidFill>
                <a:schemeClr val="accent2">
                  <a:lumMod val="50000"/>
                </a:schemeClr>
              </a:solidFill>
            </a:rPr>
            <a:t>first and second degree of kinship</a:t>
          </a:r>
          <a:endParaRPr lang="ca-ES" sz="1600" b="1" kern="1200" dirty="0">
            <a:solidFill>
              <a:schemeClr val="accent2">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2462780" y="1224138"/>
        <a:ext cx="2461039" cy="1143008"/>
      </dsp:txXfrm>
    </dsp:sp>
    <dsp:sp modelId="{E3E5F9B9-4CCE-40BC-8382-F657860BC2B9}">
      <dsp:nvSpPr>
        <dsp:cNvPr id="0" name=""/>
        <dsp:cNvSpPr/>
      </dsp:nvSpPr>
      <dsp:spPr>
        <a:xfrm>
          <a:off x="909865" y="2293994"/>
          <a:ext cx="5679321" cy="1143008"/>
        </a:xfrm>
        <a:prstGeom prst="trapezoid">
          <a:avLst>
            <a:gd name="adj" fmla="val 82813"/>
          </a:avLst>
        </a:prstGeom>
        <a:solidFill>
          <a:srgbClr val="92D050"/>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ca-ES" sz="3200" kern="1200" dirty="0" smtClean="0">
              <a:solidFill>
                <a:schemeClr val="accent6">
                  <a:lumMod val="50000"/>
                </a:schemeClr>
              </a:solidFill>
            </a:rPr>
            <a:t>Action groups</a:t>
          </a:r>
          <a:r>
            <a:rPr lang="ca-ES" sz="4000" kern="1200" dirty="0" smtClean="0"/>
            <a:t>	</a:t>
          </a:r>
          <a:endParaRPr lang="ca-ES" sz="4000" kern="1200" dirty="0"/>
        </a:p>
      </dsp:txBody>
      <dsp:txXfrm>
        <a:off x="1903746" y="2293994"/>
        <a:ext cx="3691558" cy="1143008"/>
      </dsp:txXfrm>
    </dsp:sp>
    <dsp:sp modelId="{66D13881-EBC2-4909-9CC9-4438C5820500}">
      <dsp:nvSpPr>
        <dsp:cNvPr id="0" name=""/>
        <dsp:cNvSpPr/>
      </dsp:nvSpPr>
      <dsp:spPr>
        <a:xfrm>
          <a:off x="0" y="3429024"/>
          <a:ext cx="7572428" cy="1143008"/>
        </a:xfrm>
        <a:prstGeom prst="trapezoid">
          <a:avLst>
            <a:gd name="adj" fmla="val 82813"/>
          </a:avLst>
        </a:prstGeom>
        <a:solidFill>
          <a:schemeClr val="accent5">
            <a:hueOff val="0"/>
            <a:satOff val="0"/>
            <a:lumOff val="0"/>
            <a:alphaOff val="0"/>
          </a:schemeClr>
        </a:solidFill>
        <a:ln w="425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accent1">
                  <a:lumMod val="50000"/>
                </a:schemeClr>
              </a:solidFill>
            </a:rPr>
            <a:t>Community:</a:t>
          </a:r>
          <a:br>
            <a:rPr lang="en-US" sz="2400" kern="1200" dirty="0" smtClean="0">
              <a:solidFill>
                <a:schemeClr val="accent1">
                  <a:lumMod val="50000"/>
                </a:schemeClr>
              </a:solidFill>
            </a:rPr>
          </a:br>
          <a:r>
            <a:rPr lang="en-GB" sz="2400" kern="1200" noProof="0" dirty="0" smtClean="0">
              <a:solidFill>
                <a:schemeClr val="accent1">
                  <a:lumMod val="50000"/>
                </a:schemeClr>
              </a:solidFill>
            </a:rPr>
            <a:t>Neighbours</a:t>
          </a:r>
          <a:r>
            <a:rPr lang="en-US" sz="2400" kern="1200" dirty="0" smtClean="0">
              <a:solidFill>
                <a:schemeClr val="accent1">
                  <a:lumMod val="50000"/>
                </a:schemeClr>
              </a:solidFill>
            </a:rPr>
            <a:t>, schools, co-workers, etc.</a:t>
          </a:r>
          <a:endParaRPr lang="ca-ES" sz="1800" b="1" kern="1200" dirty="0">
            <a:solidFill>
              <a:schemeClr val="accent1">
                <a:lumMod val="50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dsp:txBody>
      <dsp:txXfrm>
        <a:off x="1325174" y="3429024"/>
        <a:ext cx="4922078" cy="1143008"/>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C295A-004D-40A0-AFF9-71C8F27D3A64}" type="datetimeFigureOut">
              <a:rPr lang="en-GB" smtClean="0"/>
              <a:t>03/07/2018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A922A8-39C1-4A52-9A28-A19980CB0272}" type="slidenum">
              <a:rPr lang="en-GB" smtClean="0"/>
              <a:t>‹#›</a:t>
            </a:fld>
            <a:endParaRPr lang="en-GB" dirty="0"/>
          </a:p>
        </p:txBody>
      </p:sp>
    </p:spTree>
    <p:extLst>
      <p:ext uri="{BB962C8B-B14F-4D97-AF65-F5344CB8AC3E}">
        <p14:creationId xmlns:p14="http://schemas.microsoft.com/office/powerpoint/2010/main" val="2021423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idor d'imatge de diapositiva 1"/>
          <p:cNvSpPr>
            <a:spLocks noGrp="1" noRot="1" noChangeAspect="1"/>
          </p:cNvSpPr>
          <p:nvPr>
            <p:ph type="sldImg"/>
          </p:nvPr>
        </p:nvSpPr>
        <p:spPr/>
      </p:sp>
      <p:sp>
        <p:nvSpPr>
          <p:cNvPr id="3" name="Contenidor de notes 2"/>
          <p:cNvSpPr>
            <a:spLocks noGrp="1"/>
          </p:cNvSpPr>
          <p:nvPr>
            <p:ph type="body" idx="1"/>
          </p:nvPr>
        </p:nvSpPr>
        <p:spPr/>
        <p:txBody>
          <a:bodyPr/>
          <a:lstStyle/>
          <a:p>
            <a:endParaRPr lang="ca-ES" dirty="0"/>
          </a:p>
        </p:txBody>
      </p:sp>
      <p:sp>
        <p:nvSpPr>
          <p:cNvPr id="4" name="Contenidor de número de diapositiva 3"/>
          <p:cNvSpPr>
            <a:spLocks noGrp="1"/>
          </p:cNvSpPr>
          <p:nvPr>
            <p:ph type="sldNum" sz="quarter" idx="10"/>
          </p:nvPr>
        </p:nvSpPr>
        <p:spPr/>
        <p:txBody>
          <a:bodyPr/>
          <a:lstStyle/>
          <a:p>
            <a:fld id="{326FA169-4C3A-4BBF-9976-4E501C307B52}" type="slidenum">
              <a:rPr lang="ca-ES" smtClean="0"/>
              <a:t>16</a:t>
            </a:fld>
            <a:endParaRPr lang="ca-ES" dirty="0"/>
          </a:p>
        </p:txBody>
      </p:sp>
    </p:spTree>
    <p:extLst>
      <p:ext uri="{BB962C8B-B14F-4D97-AF65-F5344CB8AC3E}">
        <p14:creationId xmlns:p14="http://schemas.microsoft.com/office/powerpoint/2010/main" val="195941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7CAA4957-A928-4853-A80B-8C9BE24D51B4}" type="slidenum">
              <a:rPr lang="es-ES" smtClean="0">
                <a:solidFill>
                  <a:prstClr val="black"/>
                </a:solidFill>
              </a:rPr>
              <a:pPr/>
              <a:t>23</a:t>
            </a:fld>
            <a:endParaRPr lang="es-ES">
              <a:solidFill>
                <a:prstClr val="black"/>
              </a:solidFill>
            </a:endParaRPr>
          </a:p>
        </p:txBody>
      </p:sp>
    </p:spTree>
    <p:extLst>
      <p:ext uri="{BB962C8B-B14F-4D97-AF65-F5344CB8AC3E}">
        <p14:creationId xmlns:p14="http://schemas.microsoft.com/office/powerpoint/2010/main" val="1520351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14"/>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772F55A-ECAF-469F-8AF3-F0CE6178FA06}" type="datetimeFigureOut">
              <a:rPr lang="en-GB" smtClean="0"/>
              <a:t>03/07/2018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07F13E-1509-49BC-965D-516C9CE83C2C}" type="slidenum">
              <a:rPr lang="en-GB" smtClean="0"/>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2F55A-ECAF-469F-8AF3-F0CE6178FA06}" type="datetimeFigureOut">
              <a:rPr lang="en-GB" smtClean="0"/>
              <a:t>03/07/2018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07F13E-1509-49BC-965D-516C9CE83C2C}"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2"/>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5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2F55A-ECAF-469F-8AF3-F0CE6178FA06}" type="datetimeFigureOut">
              <a:rPr lang="en-GB" smtClean="0"/>
              <a:t>03/07/2018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07F13E-1509-49BC-965D-516C9CE83C2C}" type="slidenum">
              <a:rPr lang="en-GB" smtClean="0"/>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72F55A-ECAF-469F-8AF3-F0CE6178FA06}" type="datetimeFigureOut">
              <a:rPr lang="en-GB" smtClean="0"/>
              <a:t>03/07/2018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07F13E-1509-49BC-965D-516C9CE83C2C}" type="slidenum">
              <a:rPr lang="en-GB" smtClean="0"/>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5"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5"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72F55A-ECAF-469F-8AF3-F0CE6178FA06}" type="datetimeFigureOut">
              <a:rPr lang="en-GB" smtClean="0"/>
              <a:t>03/07/2018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BB07F13E-1509-49BC-965D-516C9CE83C2C}" type="slidenum">
              <a:rPr lang="en-GB" smtClean="0"/>
              <a:t>‹#›</a:t>
            </a:fld>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72F55A-ECAF-469F-8AF3-F0CE6178FA06}" type="datetimeFigureOut">
              <a:rPr lang="en-GB" smtClean="0"/>
              <a:t>03/07/2018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B07F13E-1509-49BC-965D-516C9CE83C2C}" type="slidenum">
              <a:rPr lang="en-GB" smtClean="0"/>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72F55A-ECAF-469F-8AF3-F0CE6178FA06}" type="datetimeFigureOut">
              <a:rPr lang="en-GB" smtClean="0"/>
              <a:t>03/07/2018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BB07F13E-1509-49BC-965D-516C9CE83C2C}" type="slidenum">
              <a:rPr lang="en-GB" smtClean="0"/>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72F55A-ECAF-469F-8AF3-F0CE6178FA06}" type="datetimeFigureOut">
              <a:rPr lang="en-GB" smtClean="0"/>
              <a:t>03/07/2018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B07F13E-1509-49BC-965D-516C9CE83C2C}"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72F55A-ECAF-469F-8AF3-F0CE6178FA06}" type="datetimeFigureOut">
              <a:rPr lang="en-GB" smtClean="0"/>
              <a:t>03/07/2018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BB07F13E-1509-49BC-965D-516C9CE83C2C}"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6"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72F55A-ECAF-469F-8AF3-F0CE6178FA06}" type="datetimeFigureOut">
              <a:rPr lang="en-GB" smtClean="0"/>
              <a:t>03/07/2018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BB07F13E-1509-49BC-965D-516C9CE83C2C}" type="slidenum">
              <a:rPr lang="en-GB" smtClean="0"/>
              <a:t>‹#›</a:t>
            </a:fld>
            <a:endParaRPr lang="en-GB" dirty="0"/>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3772F55A-ECAF-469F-8AF3-F0CE6178FA06}" type="datetimeFigureOut">
              <a:rPr lang="en-GB" smtClean="0"/>
              <a:t>03/07/2018</a:t>
            </a:fld>
            <a:endParaRPr lang="en-GB" dirty="0"/>
          </a:p>
        </p:txBody>
      </p:sp>
      <p:sp>
        <p:nvSpPr>
          <p:cNvPr id="9" name="Slide Number Placeholder 8"/>
          <p:cNvSpPr>
            <a:spLocks noGrp="1"/>
          </p:cNvSpPr>
          <p:nvPr>
            <p:ph type="sldNum" sz="quarter" idx="11"/>
          </p:nvPr>
        </p:nvSpPr>
        <p:spPr/>
        <p:txBody>
          <a:bodyPr/>
          <a:lstStyle/>
          <a:p>
            <a:fld id="{BB07F13E-1509-49BC-965D-516C9CE83C2C}" type="slidenum">
              <a:rPr lang="en-GB" smtClean="0"/>
              <a:t>‹#›</a:t>
            </a:fld>
            <a:endParaRPr lang="en-GB" dirty="0"/>
          </a:p>
        </p:txBody>
      </p:sp>
      <p:sp>
        <p:nvSpPr>
          <p:cNvPr id="10" name="Footer Placeholder 9"/>
          <p:cNvSpPr>
            <a:spLocks noGrp="1"/>
          </p:cNvSpPr>
          <p:nvPr>
            <p:ph type="ftr" sz="quarter" idx="12"/>
          </p:nvPr>
        </p:nvSpPr>
        <p:spPr/>
        <p:txBody>
          <a:bodyPr/>
          <a:lstStyle/>
          <a:p>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BB07F13E-1509-49BC-965D-516C9CE83C2C}" type="slidenum">
              <a:rPr lang="en-GB" smtClean="0"/>
              <a:t>‹#›</a:t>
            </a:fld>
            <a:endParaRPr lang="en-GB" dirty="0"/>
          </a:p>
        </p:txBody>
      </p:sp>
      <p:sp>
        <p:nvSpPr>
          <p:cNvPr id="5" name="Footer Placeholder 4"/>
          <p:cNvSpPr>
            <a:spLocks noGrp="1"/>
          </p:cNvSpPr>
          <p:nvPr>
            <p:ph type="ftr" sz="quarter" idx="3"/>
          </p:nvPr>
        </p:nvSpPr>
        <p:spPr>
          <a:xfrm rot="16200000">
            <a:off x="7586917"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GB" dirty="0"/>
          </a:p>
        </p:txBody>
      </p:sp>
      <p:sp>
        <p:nvSpPr>
          <p:cNvPr id="4" name="Date Placeholder 3"/>
          <p:cNvSpPr>
            <a:spLocks noGrp="1"/>
          </p:cNvSpPr>
          <p:nvPr>
            <p:ph type="dt" sz="half" idx="2"/>
          </p:nvPr>
        </p:nvSpPr>
        <p:spPr>
          <a:xfrm rot="16200000">
            <a:off x="7551358"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3772F55A-ECAF-469F-8AF3-F0CE6178FA06}" type="datetimeFigureOut">
              <a:rPr lang="en-GB" smtClean="0"/>
              <a:t>03/07/2018</a:t>
            </a:fld>
            <a:endParaRPr lang="en-GB"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2.jpg"/><Relationship Id="rId7"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wmf"/><Relationship Id="rId4" Type="http://schemas.openxmlformats.org/officeDocument/2006/relationships/image" Target="../media/image9.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1.wmf"/></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11.wmf"/></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8.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image" Target="../media/image24.tmp"/><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tmp"/><Relationship Id="rId4" Type="http://schemas.openxmlformats.org/officeDocument/2006/relationships/image" Target="../media/image26.tmp"/></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4.tiff"/><Relationship Id="rId7" Type="http://schemas.openxmlformats.org/officeDocument/2006/relationships/image" Target="../media/image37.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image" Target="../media/image33.png"/><Relationship Id="rId4" Type="http://schemas.openxmlformats.org/officeDocument/2006/relationships/image" Target="../media/image35.tmp"/></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7.jpe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1.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hyperlink" Target="http://www.aisbcn.cat/2018/03/08/debriefing-ima-17ago17-acmcb/" TargetMode="External"/><Relationship Id="rId5" Type="http://schemas.openxmlformats.org/officeDocument/2006/relationships/hyperlink" Target="http://www.aisbcn.cat/2018/01/26/pla-ima-bcn-i-postima/" TargetMode="Externa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50.emf"/><Relationship Id="rId7" Type="http://schemas.openxmlformats.org/officeDocument/2006/relationships/image" Target="../media/image41.jpeg"/><Relationship Id="rId2" Type="http://schemas.openxmlformats.org/officeDocument/2006/relationships/image" Target="../media/image49.emf"/><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5.png"/><Relationship Id="rId4" Type="http://schemas.openxmlformats.org/officeDocument/2006/relationships/image" Target="../media/image47.jpeg"/></Relationships>
</file>

<file path=ppt/slides/_rels/slide3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65"/>
            <a:ext cx="7543800" cy="1008113"/>
          </a:xfrm>
        </p:spPr>
        <p:txBody>
          <a:bodyPr/>
          <a:lstStyle/>
          <a:p>
            <a:r>
              <a:rPr lang="en-GB" sz="2800" dirty="0" smtClean="0">
                <a:solidFill>
                  <a:schemeClr val="tx1"/>
                </a:solidFill>
              </a:rPr>
              <a:t>CJPE, SUMMER SCHOOL  2018.  WORKSHOP 5</a:t>
            </a:r>
            <a:endParaRPr lang="en-GB" sz="2800" dirty="0">
              <a:solidFill>
                <a:schemeClr val="tx1"/>
              </a:solidFill>
            </a:endParaRPr>
          </a:p>
        </p:txBody>
      </p:sp>
      <p:sp>
        <p:nvSpPr>
          <p:cNvPr id="3" name="Subtitle 2"/>
          <p:cNvSpPr>
            <a:spLocks noGrp="1"/>
          </p:cNvSpPr>
          <p:nvPr>
            <p:ph type="subTitle" idx="1"/>
          </p:nvPr>
        </p:nvSpPr>
        <p:spPr>
          <a:xfrm>
            <a:off x="827584" y="2420888"/>
            <a:ext cx="6768752" cy="3217912"/>
          </a:xfrm>
        </p:spPr>
        <p:txBody>
          <a:bodyPr>
            <a:normAutofit fontScale="92500" lnSpcReduction="10000"/>
          </a:bodyPr>
          <a:lstStyle/>
          <a:p>
            <a:pPr algn="just"/>
            <a:endParaRPr lang="en-GB" sz="2400" b="1" dirty="0" smtClean="0">
              <a:solidFill>
                <a:schemeClr val="tx1"/>
              </a:solidFill>
            </a:endParaRPr>
          </a:p>
          <a:p>
            <a:pPr algn="just"/>
            <a:endParaRPr lang="en-GB" sz="2400" b="1" dirty="0">
              <a:solidFill>
                <a:schemeClr val="tx1"/>
              </a:solidFill>
            </a:endParaRPr>
          </a:p>
          <a:p>
            <a:pPr algn="just"/>
            <a:r>
              <a:rPr lang="en-GB" sz="2400" b="1" dirty="0" smtClean="0">
                <a:solidFill>
                  <a:schemeClr val="tx1"/>
                </a:solidFill>
              </a:rPr>
              <a:t>FROM </a:t>
            </a:r>
            <a:r>
              <a:rPr lang="en-GB" sz="2400" b="1" dirty="0" smtClean="0">
                <a:solidFill>
                  <a:schemeClr val="tx1"/>
                </a:solidFill>
              </a:rPr>
              <a:t>VICTIMS TO AFFECTED PEOPLE: A NEW PARADIGM TO UNDERSTAND THE CONSEQUENCES OF A TERRORIST ATACK?</a:t>
            </a:r>
          </a:p>
          <a:p>
            <a:pPr algn="just"/>
            <a:r>
              <a:rPr lang="en-GB" sz="1800" b="1" dirty="0" smtClean="0">
                <a:solidFill>
                  <a:schemeClr val="tx1"/>
                </a:solidFill>
              </a:rPr>
              <a:t>THE CASE OF THE ATTACKS IN BARCELONA AND CAMBRILS, ON 17</a:t>
            </a:r>
            <a:r>
              <a:rPr lang="en-GB" sz="1800" b="1" baseline="30000" dirty="0" smtClean="0">
                <a:solidFill>
                  <a:schemeClr val="tx1"/>
                </a:solidFill>
              </a:rPr>
              <a:t>TH</a:t>
            </a:r>
            <a:r>
              <a:rPr lang="en-GB" sz="1800" b="1" dirty="0">
                <a:solidFill>
                  <a:schemeClr val="tx1"/>
                </a:solidFill>
              </a:rPr>
              <a:t> </a:t>
            </a:r>
            <a:r>
              <a:rPr lang="en-GB" sz="1800" b="1" dirty="0" smtClean="0">
                <a:solidFill>
                  <a:schemeClr val="tx1"/>
                </a:solidFill>
              </a:rPr>
              <a:t>AUGUST 2017: A MULTIAGENCY APPROACH</a:t>
            </a:r>
          </a:p>
          <a:p>
            <a:pPr algn="just"/>
            <a:endParaRPr lang="en-GB" dirty="0" smtClean="0"/>
          </a:p>
          <a:p>
            <a:endParaRPr lang="en-GB" dirty="0" smtClean="0">
              <a:solidFill>
                <a:schemeClr val="tx2"/>
              </a:solidFill>
            </a:endParaRPr>
          </a:p>
          <a:p>
            <a:r>
              <a:rPr lang="en-GB" dirty="0" smtClean="0">
                <a:solidFill>
                  <a:schemeClr val="tx1"/>
                </a:solidFill>
              </a:rPr>
              <a:t>Barcelona,  5</a:t>
            </a:r>
            <a:r>
              <a:rPr lang="en-GB" baseline="30000" dirty="0" smtClean="0">
                <a:solidFill>
                  <a:schemeClr val="tx1"/>
                </a:solidFill>
              </a:rPr>
              <a:t>th</a:t>
            </a:r>
            <a:r>
              <a:rPr lang="en-GB" dirty="0" smtClean="0">
                <a:solidFill>
                  <a:schemeClr val="tx1"/>
                </a:solidFill>
              </a:rPr>
              <a:t> of July of 2018</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1664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304772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39552" y="11663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Contenidor de contingut 8"/>
          <p:cNvSpPr>
            <a:spLocks noGrp="1"/>
          </p:cNvSpPr>
          <p:nvPr>
            <p:ph sz="half" idx="1"/>
          </p:nvPr>
        </p:nvSpPr>
        <p:spPr>
          <a:xfrm>
            <a:off x="323530" y="2586672"/>
            <a:ext cx="8064896" cy="2354496"/>
          </a:xfrm>
        </p:spPr>
        <p:txBody>
          <a:bodyPr>
            <a:noAutofit/>
          </a:bodyPr>
          <a:lstStyle/>
          <a:p>
            <a:pPr algn="just"/>
            <a:r>
              <a:rPr lang="en-GB" sz="2400" dirty="0" smtClean="0"/>
              <a:t>Mossos</a:t>
            </a:r>
            <a:r>
              <a:rPr lang="en-GB" sz="2400" dirty="0" smtClean="0"/>
              <a:t> </a:t>
            </a:r>
            <a:r>
              <a:rPr lang="en-GB" sz="2400" dirty="0" smtClean="0"/>
              <a:t>d’Esquadra</a:t>
            </a:r>
            <a:r>
              <a:rPr lang="en-GB" sz="2400" dirty="0" smtClean="0"/>
              <a:t> is an integrated police force: it is deployed throughout the territory of Catalonia. </a:t>
            </a:r>
          </a:p>
          <a:p>
            <a:pPr algn="just"/>
            <a:r>
              <a:rPr lang="en-GB" sz="2400" dirty="0" smtClean="0"/>
              <a:t>Mossos</a:t>
            </a:r>
            <a:r>
              <a:rPr lang="en-GB" sz="2400" dirty="0" smtClean="0"/>
              <a:t> </a:t>
            </a:r>
            <a:r>
              <a:rPr lang="en-GB" sz="2400" dirty="0" smtClean="0"/>
              <a:t>d’Esquadra</a:t>
            </a:r>
            <a:r>
              <a:rPr lang="en-GB" sz="2400" dirty="0" smtClean="0"/>
              <a:t> and the various local police forces make up the police force of Catalonia, to which we can add the State Security Forces and bodies that carry out the responsibilities reserved for the State. </a:t>
            </a:r>
          </a:p>
          <a:p>
            <a:pPr algn="just"/>
            <a:r>
              <a:rPr lang="en-GB" sz="2400" dirty="0" smtClean="0"/>
              <a:t>The main functions of </a:t>
            </a:r>
            <a:r>
              <a:rPr lang="en-GB" sz="2400" dirty="0" smtClean="0"/>
              <a:t>Mossos</a:t>
            </a:r>
            <a:r>
              <a:rPr lang="en-GB" sz="2400" dirty="0" smtClean="0"/>
              <a:t> </a:t>
            </a:r>
            <a:r>
              <a:rPr lang="en-GB" sz="2400" dirty="0" smtClean="0"/>
              <a:t>d’Esquadra</a:t>
            </a:r>
            <a:r>
              <a:rPr lang="en-GB" sz="2400" dirty="0" smtClean="0"/>
              <a:t> are:  legal police, security police and administrative police</a:t>
            </a:r>
          </a:p>
          <a:p>
            <a:pPr algn="just"/>
            <a:endParaRPr lang="en-US" sz="2400" dirty="0"/>
          </a:p>
        </p:txBody>
      </p:sp>
      <p:sp>
        <p:nvSpPr>
          <p:cNvPr id="12" name="Títol 7"/>
          <p:cNvSpPr txBox="1">
            <a:spLocks/>
          </p:cNvSpPr>
          <p:nvPr/>
        </p:nvSpPr>
        <p:spPr>
          <a:xfrm>
            <a:off x="2190618" y="1997968"/>
            <a:ext cx="3672408" cy="4229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800" b="1" dirty="0" smtClean="0">
                <a:solidFill>
                  <a:srgbClr val="000000"/>
                </a:solidFill>
              </a:rPr>
              <a:t>WHO ARE WE?</a:t>
            </a:r>
            <a:endParaRPr lang="en-US" sz="2800" b="1" dirty="0">
              <a:solidFill>
                <a:srgbClr val="000000"/>
              </a:solidFill>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1196756"/>
            <a:ext cx="2767190" cy="59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Imat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95853" y="1175135"/>
            <a:ext cx="3416506" cy="71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35867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39552" y="11663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Contenidor de contingut 8"/>
          <p:cNvSpPr>
            <a:spLocks noGrp="1"/>
          </p:cNvSpPr>
          <p:nvPr>
            <p:ph sz="half" idx="1"/>
          </p:nvPr>
        </p:nvSpPr>
        <p:spPr>
          <a:xfrm>
            <a:off x="323530" y="2586672"/>
            <a:ext cx="8064896" cy="3146584"/>
          </a:xfrm>
        </p:spPr>
        <p:txBody>
          <a:bodyPr>
            <a:noAutofit/>
          </a:bodyPr>
          <a:lstStyle/>
          <a:p>
            <a:pPr algn="just"/>
            <a:r>
              <a:rPr lang="en-GB" sz="2400" dirty="0" smtClean="0"/>
              <a:t>We allocate victims as the target of our intervention, distinguishing three main roles for them:</a:t>
            </a:r>
          </a:p>
          <a:p>
            <a:pPr algn="just"/>
            <a:endParaRPr lang="en-GB" sz="2400" dirty="0" smtClean="0"/>
          </a:p>
          <a:p>
            <a:pPr lvl="1" algn="just"/>
            <a:r>
              <a:rPr lang="en-GB" sz="2000" dirty="0" smtClean="0"/>
              <a:t>As a person ( primary and main approach)</a:t>
            </a:r>
          </a:p>
          <a:p>
            <a:pPr lvl="1" algn="just"/>
            <a:r>
              <a:rPr lang="en-GB" sz="2000" dirty="0" smtClean="0"/>
              <a:t>As an owner of rights that need to be respected and applied </a:t>
            </a:r>
          </a:p>
          <a:p>
            <a:pPr lvl="1" algn="just"/>
            <a:r>
              <a:rPr lang="en-GB" sz="2000" dirty="0" smtClean="0"/>
              <a:t>As witnesses in an investigation, done under the initiative of the police itself or ordered by a judge.</a:t>
            </a:r>
          </a:p>
          <a:p>
            <a:pPr marL="114300" indent="0" algn="just">
              <a:buNone/>
            </a:pPr>
            <a:endParaRPr lang="en-GB" sz="2400" dirty="0" smtClean="0"/>
          </a:p>
          <a:p>
            <a:pPr algn="just"/>
            <a:endParaRPr lang="en-GB" sz="2400" dirty="0"/>
          </a:p>
        </p:txBody>
      </p:sp>
      <p:sp>
        <p:nvSpPr>
          <p:cNvPr id="12" name="Títol 7"/>
          <p:cNvSpPr txBox="1">
            <a:spLocks/>
          </p:cNvSpPr>
          <p:nvPr/>
        </p:nvSpPr>
        <p:spPr>
          <a:xfrm>
            <a:off x="1259632" y="1997968"/>
            <a:ext cx="5544616" cy="4229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400" b="1" dirty="0" smtClean="0">
                <a:solidFill>
                  <a:srgbClr val="000000"/>
                </a:solidFill>
              </a:rPr>
              <a:t>WHAT WE DO IN RESPECT TO VICTIMS?</a:t>
            </a:r>
            <a:endParaRPr lang="en-US" sz="2400" b="1" dirty="0">
              <a:solidFill>
                <a:srgbClr val="000000"/>
              </a:solidFill>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1196756"/>
            <a:ext cx="2767190" cy="59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Imat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95853" y="1175135"/>
            <a:ext cx="3416506" cy="71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1319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39552" y="11663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Contenidor de contingut 8"/>
          <p:cNvSpPr>
            <a:spLocks noGrp="1"/>
          </p:cNvSpPr>
          <p:nvPr>
            <p:ph sz="half" idx="1"/>
          </p:nvPr>
        </p:nvSpPr>
        <p:spPr>
          <a:xfrm>
            <a:off x="323530" y="3068960"/>
            <a:ext cx="8064896" cy="3312368"/>
          </a:xfrm>
        </p:spPr>
        <p:txBody>
          <a:bodyPr>
            <a:noAutofit/>
          </a:bodyPr>
          <a:lstStyle/>
          <a:p>
            <a:pPr algn="just"/>
            <a:endParaRPr lang="en-GB" sz="2400" dirty="0" smtClean="0"/>
          </a:p>
          <a:p>
            <a:pPr lvl="1" algn="just"/>
            <a:r>
              <a:rPr lang="en-GB" sz="2000" dirty="0" smtClean="0"/>
              <a:t>As a person: we took part in the “ante mortem” screenings, beside the Forensic Services</a:t>
            </a:r>
          </a:p>
          <a:p>
            <a:pPr lvl="1" algn="just"/>
            <a:r>
              <a:rPr lang="en-GB" sz="2000" dirty="0" smtClean="0"/>
              <a:t>We look after the respect of all the rights that assist to victims (those alive) and their relatives (of those victims died, injured or not found) </a:t>
            </a:r>
          </a:p>
          <a:p>
            <a:pPr lvl="1" algn="just"/>
            <a:r>
              <a:rPr lang="en-GB" sz="2000" dirty="0" smtClean="0"/>
              <a:t>As witnesses we reproduced their statements in order to be presented  in front the judicial authorities, taking care of the guarantee of their emotional reactions. </a:t>
            </a:r>
          </a:p>
          <a:p>
            <a:pPr marL="114300" indent="0" algn="just">
              <a:buNone/>
            </a:pPr>
            <a:endParaRPr lang="en-GB" sz="2400" dirty="0" smtClean="0"/>
          </a:p>
          <a:p>
            <a:pPr algn="just"/>
            <a:endParaRPr lang="en-GB" sz="2400" dirty="0"/>
          </a:p>
        </p:txBody>
      </p:sp>
      <p:sp>
        <p:nvSpPr>
          <p:cNvPr id="12" name="Títol 7"/>
          <p:cNvSpPr txBox="1">
            <a:spLocks/>
          </p:cNvSpPr>
          <p:nvPr/>
        </p:nvSpPr>
        <p:spPr>
          <a:xfrm>
            <a:off x="1254514" y="1997968"/>
            <a:ext cx="6413830" cy="4229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2400" b="1" dirty="0" smtClean="0">
                <a:solidFill>
                  <a:srgbClr val="000000"/>
                </a:solidFill>
              </a:rPr>
              <a:t>SO, WHAT WE DO IN RESPECT ON 17</a:t>
            </a:r>
            <a:r>
              <a:rPr lang="en-US" sz="2400" b="1" baseline="30000" dirty="0" smtClean="0">
                <a:solidFill>
                  <a:srgbClr val="000000"/>
                </a:solidFill>
              </a:rPr>
              <a:t>TH</a:t>
            </a:r>
            <a:r>
              <a:rPr lang="en-US" sz="2400" b="1" dirty="0" smtClean="0">
                <a:solidFill>
                  <a:srgbClr val="000000"/>
                </a:solidFill>
              </a:rPr>
              <a:t> AUGUST AND THE DAYS AFTER</a:t>
            </a:r>
            <a:endParaRPr lang="en-US" sz="2400" b="1" dirty="0">
              <a:solidFill>
                <a:srgbClr val="000000"/>
              </a:solidFill>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1196756"/>
            <a:ext cx="2767190" cy="59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Imatg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95853" y="1175135"/>
            <a:ext cx="3416506" cy="71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474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8"/>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251522" y="4797156"/>
            <a:ext cx="2737003" cy="1668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539552" y="11663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ectangle 6"/>
          <p:cNvSpPr/>
          <p:nvPr/>
        </p:nvSpPr>
        <p:spPr>
          <a:xfrm>
            <a:off x="5133888" y="4221088"/>
            <a:ext cx="3168352" cy="28803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0000"/>
                </a:solidFill>
              </a:rPr>
              <a:t>Emergency response</a:t>
            </a:r>
            <a:endParaRPr lang="en-GB" dirty="0">
              <a:solidFill>
                <a:srgbClr val="000000"/>
              </a:solidFill>
            </a:endParaRPr>
          </a:p>
        </p:txBody>
      </p:sp>
      <p:pic>
        <p:nvPicPr>
          <p:cNvPr id="10" name="Picture 6"/>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59632" y="1196756"/>
            <a:ext cx="2767190" cy="59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2" name="Picture 7"/>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56093" y="1238331"/>
            <a:ext cx="1816107" cy="556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 name="Rectangle 17"/>
          <p:cNvSpPr/>
          <p:nvPr/>
        </p:nvSpPr>
        <p:spPr>
          <a:xfrm>
            <a:off x="5087778" y="2054868"/>
            <a:ext cx="3168352" cy="28803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0000"/>
                </a:solidFill>
              </a:rPr>
              <a:t>Emergency preparedness</a:t>
            </a:r>
            <a:endParaRPr lang="en-GB" dirty="0">
              <a:solidFill>
                <a:srgbClr val="000000"/>
              </a:solidFill>
            </a:endParaRPr>
          </a:p>
        </p:txBody>
      </p:sp>
      <p:pic>
        <p:nvPicPr>
          <p:cNvPr id="14" name="Imatge 1"/>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5292081" y="4725148"/>
            <a:ext cx="2942062" cy="1696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Agrupa 3"/>
          <p:cNvGrpSpPr/>
          <p:nvPr/>
        </p:nvGrpSpPr>
        <p:grpSpPr>
          <a:xfrm>
            <a:off x="180215" y="2039206"/>
            <a:ext cx="4103756" cy="1965858"/>
            <a:chOff x="2127686" y="2686082"/>
            <a:chExt cx="4103756" cy="1965858"/>
          </a:xfrm>
        </p:grpSpPr>
        <p:sp>
          <p:nvSpPr>
            <p:cNvPr id="19" name="Text Box 2"/>
            <p:cNvSpPr txBox="1">
              <a:spLocks noChangeArrowheads="1"/>
            </p:cNvSpPr>
            <p:nvPr/>
          </p:nvSpPr>
          <p:spPr bwMode="auto">
            <a:xfrm>
              <a:off x="3023423" y="2686082"/>
              <a:ext cx="755336" cy="276999"/>
            </a:xfrm>
            <a:prstGeom prst="rect">
              <a:avLst/>
            </a:prstGeom>
            <a:solidFill>
              <a:srgbClr val="CCFFFF"/>
            </a:soli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C00000"/>
                </a:buClr>
                <a:buFont typeface="Wingdings 2" pitchFamily="18" charset="2"/>
                <a:buChar char=""/>
                <a:defRPr>
                  <a:solidFill>
                    <a:schemeClr val="tx1"/>
                  </a:solidFill>
                  <a:latin typeface="Arial" pitchFamily="34" charset="0"/>
                  <a:cs typeface="Arial" pitchFamily="34" charset="0"/>
                </a:defRPr>
              </a:lvl1pPr>
              <a:lvl2pPr marL="742950" indent="-285750" eaLnBrk="0" hangingPunct="0">
                <a:spcBef>
                  <a:spcPct val="20000"/>
                </a:spcBef>
                <a:buFont typeface="Wingdings" pitchFamily="2" charset="2"/>
                <a:buChar char="§"/>
                <a:defRPr sz="16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9pPr>
            </a:lstStyle>
            <a:p>
              <a:pPr algn="ctr">
                <a:spcBef>
                  <a:spcPct val="0"/>
                </a:spcBef>
                <a:buClr>
                  <a:srgbClr val="000080"/>
                </a:buClr>
                <a:buSzPct val="90000"/>
                <a:buFont typeface="Monotype Sorts"/>
                <a:buNone/>
              </a:pPr>
              <a:r>
                <a:rPr lang="en-US" altLang="ca-ES" sz="1200" dirty="0">
                  <a:solidFill>
                    <a:srgbClr val="000000"/>
                  </a:solidFill>
                </a:rPr>
                <a:t>Analysis</a:t>
              </a:r>
              <a:endParaRPr lang="en-US" altLang="ca-ES" sz="1200" dirty="0">
                <a:solidFill>
                  <a:srgbClr val="3333CC"/>
                </a:solidFill>
              </a:endParaRPr>
            </a:p>
          </p:txBody>
        </p:sp>
        <p:sp>
          <p:nvSpPr>
            <p:cNvPr id="20" name="Line 3"/>
            <p:cNvSpPr>
              <a:spLocks noChangeShapeType="1"/>
            </p:cNvSpPr>
            <p:nvPr/>
          </p:nvSpPr>
          <p:spPr bwMode="auto">
            <a:xfrm flipV="1">
              <a:off x="3988869" y="3089145"/>
              <a:ext cx="790808" cy="698996"/>
            </a:xfrm>
            <a:prstGeom prst="line">
              <a:avLst/>
            </a:prstGeom>
            <a:noFill/>
            <a:ln w="635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sz="1200" dirty="0">
                <a:solidFill>
                  <a:srgbClr val="000000"/>
                </a:solidFill>
              </a:endParaRPr>
            </a:p>
          </p:txBody>
        </p:sp>
        <p:sp>
          <p:nvSpPr>
            <p:cNvPr id="21" name="Line 4"/>
            <p:cNvSpPr>
              <a:spLocks noChangeShapeType="1"/>
            </p:cNvSpPr>
            <p:nvPr/>
          </p:nvSpPr>
          <p:spPr bwMode="auto">
            <a:xfrm>
              <a:off x="4015787" y="3430556"/>
              <a:ext cx="626843" cy="925142"/>
            </a:xfrm>
            <a:prstGeom prst="line">
              <a:avLst/>
            </a:prstGeom>
            <a:noFill/>
            <a:ln w="635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sz="1200" dirty="0">
                <a:solidFill>
                  <a:srgbClr val="000000"/>
                </a:solidFill>
              </a:endParaRPr>
            </a:p>
          </p:txBody>
        </p:sp>
        <p:sp>
          <p:nvSpPr>
            <p:cNvPr id="22" name="Line 5"/>
            <p:cNvSpPr>
              <a:spLocks noChangeShapeType="1"/>
            </p:cNvSpPr>
            <p:nvPr/>
          </p:nvSpPr>
          <p:spPr bwMode="auto">
            <a:xfrm flipH="1" flipV="1">
              <a:off x="3661164" y="2935862"/>
              <a:ext cx="722610" cy="931567"/>
            </a:xfrm>
            <a:prstGeom prst="line">
              <a:avLst/>
            </a:prstGeom>
            <a:noFill/>
            <a:ln w="635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sz="1200" dirty="0">
                <a:solidFill>
                  <a:srgbClr val="000000"/>
                </a:solidFill>
              </a:endParaRPr>
            </a:p>
          </p:txBody>
        </p:sp>
        <p:sp>
          <p:nvSpPr>
            <p:cNvPr id="23" name="Line 6"/>
            <p:cNvSpPr>
              <a:spLocks noChangeShapeType="1"/>
            </p:cNvSpPr>
            <p:nvPr/>
          </p:nvSpPr>
          <p:spPr bwMode="auto">
            <a:xfrm flipH="1">
              <a:off x="3661164" y="3430556"/>
              <a:ext cx="592018" cy="873746"/>
            </a:xfrm>
            <a:prstGeom prst="line">
              <a:avLst/>
            </a:prstGeom>
            <a:noFill/>
            <a:ln w="635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sz="1200" dirty="0">
                <a:solidFill>
                  <a:srgbClr val="000000"/>
                </a:solidFill>
              </a:endParaRPr>
            </a:p>
          </p:txBody>
        </p:sp>
        <p:sp>
          <p:nvSpPr>
            <p:cNvPr id="24" name="Text Box 7"/>
            <p:cNvSpPr txBox="1">
              <a:spLocks noChangeArrowheads="1"/>
            </p:cNvSpPr>
            <p:nvPr/>
          </p:nvSpPr>
          <p:spPr bwMode="auto">
            <a:xfrm>
              <a:off x="4806161" y="2832787"/>
              <a:ext cx="779381" cy="276999"/>
            </a:xfrm>
            <a:prstGeom prst="rect">
              <a:avLst/>
            </a:prstGeom>
            <a:solidFill>
              <a:srgbClr val="CCFFFF"/>
            </a:soli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C00000"/>
                </a:buClr>
                <a:buFont typeface="Wingdings 2" pitchFamily="18" charset="2"/>
                <a:buChar char=""/>
                <a:defRPr>
                  <a:solidFill>
                    <a:schemeClr val="tx1"/>
                  </a:solidFill>
                  <a:latin typeface="Arial" pitchFamily="34" charset="0"/>
                  <a:cs typeface="Arial" pitchFamily="34" charset="0"/>
                </a:defRPr>
              </a:lvl1pPr>
              <a:lvl2pPr marL="742950" indent="-285750" eaLnBrk="0" hangingPunct="0">
                <a:spcBef>
                  <a:spcPct val="20000"/>
                </a:spcBef>
                <a:buFont typeface="Wingdings" pitchFamily="2" charset="2"/>
                <a:buChar char="§"/>
                <a:defRPr sz="16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9pPr>
            </a:lstStyle>
            <a:p>
              <a:pPr algn="ctr">
                <a:spcBef>
                  <a:spcPct val="0"/>
                </a:spcBef>
                <a:buClr>
                  <a:srgbClr val="000080"/>
                </a:buClr>
                <a:buSzPct val="90000"/>
                <a:buFont typeface="Monotype Sorts"/>
                <a:buNone/>
              </a:pPr>
              <a:r>
                <a:rPr lang="en-US" altLang="ca-ES" sz="1200" dirty="0">
                  <a:solidFill>
                    <a:srgbClr val="000000"/>
                  </a:solidFill>
                </a:rPr>
                <a:t>Planning</a:t>
              </a:r>
            </a:p>
          </p:txBody>
        </p:sp>
        <p:sp>
          <p:nvSpPr>
            <p:cNvPr id="25" name="Line 8"/>
            <p:cNvSpPr>
              <a:spLocks noChangeShapeType="1"/>
            </p:cNvSpPr>
            <p:nvPr/>
          </p:nvSpPr>
          <p:spPr bwMode="auto">
            <a:xfrm rot="10800000" flipH="1" flipV="1">
              <a:off x="3988869" y="3560453"/>
              <a:ext cx="1185488" cy="116928"/>
            </a:xfrm>
            <a:prstGeom prst="line">
              <a:avLst/>
            </a:prstGeom>
            <a:noFill/>
            <a:ln w="635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sz="1200" dirty="0">
                <a:solidFill>
                  <a:srgbClr val="000000"/>
                </a:solidFill>
              </a:endParaRPr>
            </a:p>
          </p:txBody>
        </p:sp>
        <p:sp>
          <p:nvSpPr>
            <p:cNvPr id="26" name="Text Box 9"/>
            <p:cNvSpPr txBox="1">
              <a:spLocks noChangeArrowheads="1"/>
            </p:cNvSpPr>
            <p:nvPr/>
          </p:nvSpPr>
          <p:spPr bwMode="auto">
            <a:xfrm>
              <a:off x="2900993" y="4318135"/>
              <a:ext cx="873957" cy="276999"/>
            </a:xfrm>
            <a:prstGeom prst="rect">
              <a:avLst/>
            </a:prstGeom>
            <a:solidFill>
              <a:srgbClr val="CCFFFF"/>
            </a:soli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C00000"/>
                </a:buClr>
                <a:buFont typeface="Wingdings 2" pitchFamily="18" charset="2"/>
                <a:buChar char=""/>
                <a:defRPr>
                  <a:solidFill>
                    <a:schemeClr val="tx1"/>
                  </a:solidFill>
                  <a:latin typeface="Arial" pitchFamily="34" charset="0"/>
                  <a:cs typeface="Arial" pitchFamily="34" charset="0"/>
                </a:defRPr>
              </a:lvl1pPr>
              <a:lvl2pPr marL="742950" indent="-285750" eaLnBrk="0" hangingPunct="0">
                <a:spcBef>
                  <a:spcPct val="20000"/>
                </a:spcBef>
                <a:buFont typeface="Wingdings" pitchFamily="2" charset="2"/>
                <a:buChar char="§"/>
                <a:defRPr sz="16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9pPr>
            </a:lstStyle>
            <a:p>
              <a:pPr algn="ctr">
                <a:spcBef>
                  <a:spcPct val="0"/>
                </a:spcBef>
                <a:buClr>
                  <a:srgbClr val="000080"/>
                </a:buClr>
                <a:buSzPct val="90000"/>
                <a:buFont typeface="Monotype Sorts"/>
                <a:buNone/>
              </a:pPr>
              <a:r>
                <a:rPr lang="en-US" altLang="ca-ES" sz="1200" dirty="0">
                  <a:solidFill>
                    <a:srgbClr val="000000"/>
                  </a:solidFill>
                </a:rPr>
                <a:t>Response</a:t>
              </a:r>
            </a:p>
          </p:txBody>
        </p:sp>
        <p:sp>
          <p:nvSpPr>
            <p:cNvPr id="27" name="Text Box 10"/>
            <p:cNvSpPr txBox="1">
              <a:spLocks noChangeArrowheads="1"/>
            </p:cNvSpPr>
            <p:nvPr/>
          </p:nvSpPr>
          <p:spPr bwMode="auto">
            <a:xfrm>
              <a:off x="2127686" y="3560453"/>
              <a:ext cx="832280" cy="276999"/>
            </a:xfrm>
            <a:prstGeom prst="rect">
              <a:avLst/>
            </a:prstGeom>
            <a:solidFill>
              <a:srgbClr val="CCFFFF"/>
            </a:soli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C00000"/>
                </a:buClr>
                <a:buFont typeface="Wingdings 2" pitchFamily="18" charset="2"/>
                <a:buChar char=""/>
                <a:defRPr>
                  <a:solidFill>
                    <a:schemeClr val="tx1"/>
                  </a:solidFill>
                  <a:latin typeface="Arial" pitchFamily="34" charset="0"/>
                  <a:cs typeface="Arial" pitchFamily="34" charset="0"/>
                </a:defRPr>
              </a:lvl1pPr>
              <a:lvl2pPr marL="742950" indent="-285750" eaLnBrk="0" hangingPunct="0">
                <a:spcBef>
                  <a:spcPct val="20000"/>
                </a:spcBef>
                <a:buFont typeface="Wingdings" pitchFamily="2" charset="2"/>
                <a:buChar char="§"/>
                <a:defRPr sz="16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9pPr>
            </a:lstStyle>
            <a:p>
              <a:pPr algn="ctr">
                <a:spcBef>
                  <a:spcPct val="0"/>
                </a:spcBef>
                <a:buClr>
                  <a:srgbClr val="000080"/>
                </a:buClr>
                <a:buSzPct val="90000"/>
                <a:buFont typeface="Monotype Sorts"/>
                <a:buNone/>
              </a:pPr>
              <a:r>
                <a:rPr lang="en-US" altLang="ca-ES" sz="1200" dirty="0">
                  <a:solidFill>
                    <a:srgbClr val="000000"/>
                  </a:solidFill>
                </a:rPr>
                <a:t>Recovery</a:t>
              </a:r>
              <a:endParaRPr lang="en-US" altLang="ca-ES" sz="1200" dirty="0">
                <a:solidFill>
                  <a:srgbClr val="3333CC"/>
                </a:solidFill>
              </a:endParaRPr>
            </a:p>
          </p:txBody>
        </p:sp>
        <p:sp>
          <p:nvSpPr>
            <p:cNvPr id="28" name="Text Box 11"/>
            <p:cNvSpPr txBox="1">
              <a:spLocks noChangeArrowheads="1"/>
            </p:cNvSpPr>
            <p:nvPr/>
          </p:nvSpPr>
          <p:spPr bwMode="auto">
            <a:xfrm>
              <a:off x="4427929" y="4374941"/>
              <a:ext cx="1737079" cy="276999"/>
            </a:xfrm>
            <a:prstGeom prst="rect">
              <a:avLst/>
            </a:prstGeom>
            <a:solidFill>
              <a:srgbClr val="CCFFFF"/>
            </a:soli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C00000"/>
                </a:buClr>
                <a:buFont typeface="Wingdings 2" pitchFamily="18" charset="2"/>
                <a:buChar char=""/>
                <a:defRPr>
                  <a:solidFill>
                    <a:schemeClr val="tx1"/>
                  </a:solidFill>
                  <a:latin typeface="Arial" pitchFamily="34" charset="0"/>
                  <a:cs typeface="Arial" pitchFamily="34" charset="0"/>
                </a:defRPr>
              </a:lvl1pPr>
              <a:lvl2pPr marL="742950" indent="-285750" eaLnBrk="0" hangingPunct="0">
                <a:spcBef>
                  <a:spcPct val="20000"/>
                </a:spcBef>
                <a:buFont typeface="Wingdings" pitchFamily="2" charset="2"/>
                <a:buChar char="§"/>
                <a:defRPr sz="16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9pPr>
            </a:lstStyle>
            <a:p>
              <a:pPr algn="ctr">
                <a:spcBef>
                  <a:spcPct val="0"/>
                </a:spcBef>
                <a:buClr>
                  <a:srgbClr val="000080"/>
                </a:buClr>
                <a:buSzPct val="90000"/>
                <a:buFont typeface="Monotype Sorts"/>
                <a:buNone/>
              </a:pPr>
              <a:r>
                <a:rPr lang="en-US" altLang="ca-ES" sz="1200" dirty="0">
                  <a:solidFill>
                    <a:srgbClr val="000000"/>
                  </a:solidFill>
                </a:rPr>
                <a:t>Training and education</a:t>
              </a:r>
            </a:p>
          </p:txBody>
        </p:sp>
        <p:sp>
          <p:nvSpPr>
            <p:cNvPr id="29" name="Text Box 12"/>
            <p:cNvSpPr txBox="1">
              <a:spLocks noChangeArrowheads="1"/>
            </p:cNvSpPr>
            <p:nvPr/>
          </p:nvSpPr>
          <p:spPr bwMode="auto">
            <a:xfrm>
              <a:off x="5202666" y="3526547"/>
              <a:ext cx="1028776" cy="276999"/>
            </a:xfrm>
            <a:prstGeom prst="rect">
              <a:avLst/>
            </a:prstGeom>
            <a:solidFill>
              <a:srgbClr val="CCFFFF"/>
            </a:solidFill>
            <a:ln w="38100">
              <a:solidFill>
                <a:srgbClr val="FF99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rgbClr val="C00000"/>
                </a:buClr>
                <a:buFont typeface="Wingdings 2" pitchFamily="18" charset="2"/>
                <a:buChar char=""/>
                <a:defRPr>
                  <a:solidFill>
                    <a:schemeClr val="tx1"/>
                  </a:solidFill>
                  <a:latin typeface="Arial" pitchFamily="34" charset="0"/>
                  <a:cs typeface="Arial" pitchFamily="34" charset="0"/>
                </a:defRPr>
              </a:lvl1pPr>
              <a:lvl2pPr marL="742950" indent="-285750" eaLnBrk="0" hangingPunct="0">
                <a:spcBef>
                  <a:spcPct val="20000"/>
                </a:spcBef>
                <a:buFont typeface="Wingdings" pitchFamily="2" charset="2"/>
                <a:buChar char="§"/>
                <a:defRPr sz="16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9pPr>
            </a:lstStyle>
            <a:p>
              <a:pPr algn="ctr">
                <a:spcBef>
                  <a:spcPct val="0"/>
                </a:spcBef>
                <a:buClr>
                  <a:srgbClr val="000080"/>
                </a:buClr>
                <a:buSzPct val="90000"/>
                <a:buFont typeface="Monotype Sorts"/>
                <a:buNone/>
              </a:pPr>
              <a:r>
                <a:rPr lang="en-US" altLang="ca-ES" sz="1200" dirty="0">
                  <a:solidFill>
                    <a:srgbClr val="000000"/>
                  </a:solidFill>
                </a:rPr>
                <a:t>Prevention</a:t>
              </a:r>
            </a:p>
          </p:txBody>
        </p:sp>
        <p:sp>
          <p:nvSpPr>
            <p:cNvPr id="30" name="Line 13"/>
            <p:cNvSpPr>
              <a:spLocks noChangeShapeType="1"/>
            </p:cNvSpPr>
            <p:nvPr/>
          </p:nvSpPr>
          <p:spPr bwMode="auto">
            <a:xfrm flipH="1" flipV="1">
              <a:off x="3004032" y="3677381"/>
              <a:ext cx="853203" cy="0"/>
            </a:xfrm>
            <a:prstGeom prst="line">
              <a:avLst/>
            </a:prstGeom>
            <a:noFill/>
            <a:ln w="63500">
              <a:solidFill>
                <a:srgbClr val="00008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ca-ES" sz="1200" dirty="0">
                <a:solidFill>
                  <a:srgbClr val="000000"/>
                </a:solidFill>
              </a:endParaRPr>
            </a:p>
          </p:txBody>
        </p:sp>
        <p:sp>
          <p:nvSpPr>
            <p:cNvPr id="31" name="Oval 15"/>
            <p:cNvSpPr>
              <a:spLocks noChangeArrowheads="1"/>
            </p:cNvSpPr>
            <p:nvPr/>
          </p:nvSpPr>
          <p:spPr bwMode="auto">
            <a:xfrm>
              <a:off x="3518962" y="3327197"/>
              <a:ext cx="1211424" cy="616537"/>
            </a:xfrm>
            <a:prstGeom prst="ellipse">
              <a:avLst/>
            </a:prstGeom>
            <a:solidFill>
              <a:srgbClr val="FFFF99"/>
            </a:solidFill>
            <a:ln w="254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rgbClr val="C00000"/>
                </a:buClr>
                <a:buFont typeface="Wingdings 2" pitchFamily="18" charset="2"/>
                <a:buChar char=""/>
                <a:defRPr>
                  <a:solidFill>
                    <a:schemeClr val="tx1"/>
                  </a:solidFill>
                  <a:latin typeface="Arial" pitchFamily="34" charset="0"/>
                  <a:cs typeface="Arial" pitchFamily="34" charset="0"/>
                </a:defRPr>
              </a:lvl1pPr>
              <a:lvl2pPr marL="742950" indent="-285750" eaLnBrk="0" hangingPunct="0">
                <a:spcBef>
                  <a:spcPct val="20000"/>
                </a:spcBef>
                <a:buFont typeface="Wingdings" pitchFamily="2" charset="2"/>
                <a:buChar char="§"/>
                <a:defRPr sz="16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9pPr>
            </a:lstStyle>
            <a:p>
              <a:pPr algn="ctr" eaLnBrk="1" hangingPunct="1">
                <a:spcBef>
                  <a:spcPct val="0"/>
                </a:spcBef>
                <a:buClrTx/>
                <a:buFontTx/>
                <a:buNone/>
              </a:pPr>
              <a:endParaRPr lang="ca-ES" altLang="ca-ES" sz="1200" dirty="0">
                <a:solidFill>
                  <a:srgbClr val="F5C201"/>
                </a:solidFill>
                <a:latin typeface="Verdana" pitchFamily="34" charset="0"/>
              </a:endParaRPr>
            </a:p>
          </p:txBody>
        </p:sp>
        <p:sp>
          <p:nvSpPr>
            <p:cNvPr id="32" name="Text Box 16"/>
            <p:cNvSpPr txBox="1">
              <a:spLocks noChangeArrowheads="1"/>
            </p:cNvSpPr>
            <p:nvPr/>
          </p:nvSpPr>
          <p:spPr bwMode="auto">
            <a:xfrm>
              <a:off x="3532767" y="3364648"/>
              <a:ext cx="1122423" cy="46166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rgbClr val="C00000"/>
                </a:buClr>
                <a:buFont typeface="Wingdings 2" pitchFamily="18" charset="2"/>
                <a:buChar char=""/>
                <a:defRPr>
                  <a:solidFill>
                    <a:schemeClr val="tx1"/>
                  </a:solidFill>
                  <a:latin typeface="Arial" pitchFamily="34" charset="0"/>
                  <a:cs typeface="Arial" pitchFamily="34" charset="0"/>
                </a:defRPr>
              </a:lvl1pPr>
              <a:lvl2pPr marL="742950" indent="-285750" eaLnBrk="0" hangingPunct="0">
                <a:spcBef>
                  <a:spcPct val="20000"/>
                </a:spcBef>
                <a:buFont typeface="Wingdings" pitchFamily="2" charset="2"/>
                <a:buChar char="§"/>
                <a:defRPr sz="16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9pPr>
            </a:lstStyle>
            <a:p>
              <a:pPr algn="ctr">
                <a:spcBef>
                  <a:spcPct val="0"/>
                </a:spcBef>
                <a:buClr>
                  <a:srgbClr val="000080"/>
                </a:buClr>
                <a:buSzPct val="90000"/>
                <a:buFont typeface="Monotype Sorts"/>
                <a:buNone/>
              </a:pPr>
              <a:r>
                <a:rPr lang="en-US" altLang="ca-ES" sz="1200" dirty="0" smtClean="0">
                  <a:solidFill>
                    <a:srgbClr val="000000"/>
                  </a:solidFill>
                </a:rPr>
                <a:t>Risk</a:t>
              </a:r>
            </a:p>
            <a:p>
              <a:pPr algn="ctr">
                <a:spcBef>
                  <a:spcPct val="0"/>
                </a:spcBef>
                <a:buClr>
                  <a:srgbClr val="000080"/>
                </a:buClr>
                <a:buSzPct val="90000"/>
                <a:buFont typeface="Monotype Sorts"/>
                <a:buNone/>
              </a:pPr>
              <a:r>
                <a:rPr lang="en-US" altLang="ca-ES" sz="1200" dirty="0" smtClean="0">
                  <a:solidFill>
                    <a:srgbClr val="000000"/>
                  </a:solidFill>
                </a:rPr>
                <a:t> management</a:t>
              </a:r>
              <a:endParaRPr lang="en-US" altLang="ca-ES" sz="1200" dirty="0">
                <a:solidFill>
                  <a:srgbClr val="3333CC"/>
                </a:solidFill>
              </a:endParaRPr>
            </a:p>
          </p:txBody>
        </p:sp>
      </p:grpSp>
      <p:sp>
        <p:nvSpPr>
          <p:cNvPr id="5" name="Fletxa dreta 4"/>
          <p:cNvSpPr/>
          <p:nvPr/>
        </p:nvSpPr>
        <p:spPr>
          <a:xfrm rot="20006224">
            <a:off x="4323400" y="2287404"/>
            <a:ext cx="577793" cy="312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srgbClr val="FFFFFF"/>
              </a:solidFill>
            </a:endParaRPr>
          </a:p>
        </p:txBody>
      </p:sp>
      <p:sp>
        <p:nvSpPr>
          <p:cNvPr id="41" name="Fletxa dreta 40"/>
          <p:cNvSpPr/>
          <p:nvPr/>
        </p:nvSpPr>
        <p:spPr>
          <a:xfrm rot="1656252">
            <a:off x="4389867" y="3939692"/>
            <a:ext cx="577793" cy="3127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srgbClr val="FFFFFF"/>
              </a:solidFill>
            </a:endParaRPr>
          </a:p>
        </p:txBody>
      </p:sp>
      <p:pic>
        <p:nvPicPr>
          <p:cNvPr id="42" name="Picture 14"/>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280899" y="2495830"/>
            <a:ext cx="1015423" cy="1273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3" descr="_DSC2284"/>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2842781" y="4322106"/>
            <a:ext cx="937133" cy="14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5076056" y="2486916"/>
            <a:ext cx="2089284" cy="1302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3" name="Group 14"/>
          <p:cNvGrpSpPr>
            <a:grpSpLocks noChangeAspect="1"/>
          </p:cNvGrpSpPr>
          <p:nvPr/>
        </p:nvGrpSpPr>
        <p:grpSpPr bwMode="auto">
          <a:xfrm>
            <a:off x="2555778" y="4201494"/>
            <a:ext cx="3470755" cy="2539874"/>
            <a:chOff x="3846" y="2505"/>
            <a:chExt cx="5220" cy="3960"/>
          </a:xfrm>
        </p:grpSpPr>
        <p:sp>
          <p:nvSpPr>
            <p:cNvPr id="34" name="AutoShape 15"/>
            <p:cNvSpPr>
              <a:spLocks noChangeAspect="1" noChangeArrowheads="1"/>
            </p:cNvSpPr>
            <p:nvPr/>
          </p:nvSpPr>
          <p:spPr bwMode="auto">
            <a:xfrm>
              <a:off x="3846" y="2505"/>
              <a:ext cx="5220" cy="3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C00000"/>
                </a:buClr>
                <a:buFont typeface="Wingdings 2" pitchFamily="18" charset="2"/>
                <a:buChar char=""/>
                <a:defRPr>
                  <a:solidFill>
                    <a:schemeClr val="tx1"/>
                  </a:solidFill>
                  <a:latin typeface="Arial" pitchFamily="34" charset="0"/>
                  <a:cs typeface="Arial" pitchFamily="34" charset="0"/>
                </a:defRPr>
              </a:lvl1pPr>
              <a:lvl2pPr marL="742950" indent="-285750" eaLnBrk="0" hangingPunct="0">
                <a:spcBef>
                  <a:spcPct val="20000"/>
                </a:spcBef>
                <a:buFont typeface="Wingdings" pitchFamily="2" charset="2"/>
                <a:buChar char="§"/>
                <a:defRPr sz="16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9pPr>
            </a:lstStyle>
            <a:p>
              <a:pPr algn="ctr" eaLnBrk="1" hangingPunct="1">
                <a:spcBef>
                  <a:spcPct val="0"/>
                </a:spcBef>
                <a:buClrTx/>
                <a:buFontTx/>
                <a:buNone/>
              </a:pPr>
              <a:endParaRPr lang="ca-ES" altLang="ca-ES" sz="1000" dirty="0">
                <a:solidFill>
                  <a:srgbClr val="F5C201"/>
                </a:solidFill>
                <a:latin typeface="Verdana" pitchFamily="34" charset="0"/>
              </a:endParaRPr>
            </a:p>
          </p:txBody>
        </p:sp>
        <p:sp>
          <p:nvSpPr>
            <p:cNvPr id="35" name="AutoShape 16"/>
            <p:cNvSpPr>
              <a:spLocks noChangeArrowheads="1"/>
            </p:cNvSpPr>
            <p:nvPr/>
          </p:nvSpPr>
          <p:spPr bwMode="auto">
            <a:xfrm>
              <a:off x="3951" y="2685"/>
              <a:ext cx="4980" cy="3615"/>
            </a:xfrm>
            <a:prstGeom prst="triangle">
              <a:avLst>
                <a:gd name="adj" fmla="val 50000"/>
              </a:avLst>
            </a:prstGeom>
            <a:solidFill>
              <a:srgbClr val="FFCC00"/>
            </a:solidFill>
            <a:ln w="9525">
              <a:solidFill>
                <a:srgbClr val="000000"/>
              </a:solidFill>
              <a:miter lim="800000"/>
              <a:headEnd/>
              <a:tailEnd/>
            </a:ln>
          </p:spPr>
          <p:txBody>
            <a:bodyPr/>
            <a:lstStyle>
              <a:lvl1pPr eaLnBrk="0" hangingPunct="0">
                <a:spcBef>
                  <a:spcPct val="20000"/>
                </a:spcBef>
                <a:buClr>
                  <a:srgbClr val="C00000"/>
                </a:buClr>
                <a:buFont typeface="Wingdings 2" pitchFamily="18" charset="2"/>
                <a:buChar char=""/>
                <a:defRPr>
                  <a:solidFill>
                    <a:schemeClr val="tx1"/>
                  </a:solidFill>
                  <a:latin typeface="Arial" pitchFamily="34" charset="0"/>
                  <a:cs typeface="Arial" pitchFamily="34" charset="0"/>
                </a:defRPr>
              </a:lvl1pPr>
              <a:lvl2pPr marL="742950" indent="-285750" eaLnBrk="0" hangingPunct="0">
                <a:spcBef>
                  <a:spcPct val="20000"/>
                </a:spcBef>
                <a:buFont typeface="Wingdings" pitchFamily="2" charset="2"/>
                <a:buChar char="§"/>
                <a:defRPr sz="16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9pPr>
            </a:lstStyle>
            <a:p>
              <a:pPr algn="ctr" eaLnBrk="1" hangingPunct="1">
                <a:spcBef>
                  <a:spcPct val="0"/>
                </a:spcBef>
                <a:buClrTx/>
                <a:buFontTx/>
                <a:buNone/>
              </a:pPr>
              <a:endParaRPr lang="ca-ES" altLang="ca-ES" sz="1000" dirty="0">
                <a:solidFill>
                  <a:srgbClr val="F5C201"/>
                </a:solidFill>
                <a:latin typeface="Verdana" pitchFamily="34" charset="0"/>
              </a:endParaRPr>
            </a:p>
          </p:txBody>
        </p:sp>
        <p:sp>
          <p:nvSpPr>
            <p:cNvPr id="36" name="Oval 17"/>
            <p:cNvSpPr>
              <a:spLocks noChangeArrowheads="1"/>
            </p:cNvSpPr>
            <p:nvPr/>
          </p:nvSpPr>
          <p:spPr bwMode="auto">
            <a:xfrm>
              <a:off x="5541" y="3375"/>
              <a:ext cx="1800" cy="1800"/>
            </a:xfrm>
            <a:prstGeom prst="ellipse">
              <a:avLst/>
            </a:prstGeom>
            <a:solidFill>
              <a:srgbClr val="FF0000">
                <a:alpha val="79999"/>
              </a:srgbClr>
            </a:solidFill>
            <a:ln w="9525">
              <a:solidFill>
                <a:srgbClr val="000000"/>
              </a:solidFill>
              <a:round/>
              <a:headEnd/>
              <a:tailEnd/>
            </a:ln>
          </p:spPr>
          <p:txBody>
            <a:bodyPr/>
            <a:lstStyle>
              <a:lvl1pPr eaLnBrk="0" hangingPunct="0">
                <a:spcBef>
                  <a:spcPct val="20000"/>
                </a:spcBef>
                <a:buClr>
                  <a:srgbClr val="C00000"/>
                </a:buClr>
                <a:buFont typeface="Wingdings 2" pitchFamily="18" charset="2"/>
                <a:buChar char=""/>
                <a:defRPr>
                  <a:solidFill>
                    <a:schemeClr val="tx1"/>
                  </a:solidFill>
                  <a:latin typeface="Arial" pitchFamily="34" charset="0"/>
                  <a:cs typeface="Arial" pitchFamily="34" charset="0"/>
                </a:defRPr>
              </a:lvl1pPr>
              <a:lvl2pPr marL="742950" indent="-285750" eaLnBrk="0" hangingPunct="0">
                <a:spcBef>
                  <a:spcPct val="20000"/>
                </a:spcBef>
                <a:buFont typeface="Wingdings" pitchFamily="2" charset="2"/>
                <a:buChar char="§"/>
                <a:defRPr sz="16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9pPr>
            </a:lstStyle>
            <a:p>
              <a:pPr algn="dist" eaLnBrk="1" hangingPunct="1">
                <a:spcBef>
                  <a:spcPct val="0"/>
                </a:spcBef>
                <a:buClrTx/>
                <a:buFontTx/>
                <a:buNone/>
              </a:pPr>
              <a:endParaRPr lang="en-US" altLang="ca-ES" sz="1000" dirty="0">
                <a:solidFill>
                  <a:srgbClr val="000000"/>
                </a:solidFill>
              </a:endParaRPr>
            </a:p>
            <a:p>
              <a:pPr algn="dist" eaLnBrk="1" hangingPunct="1">
                <a:spcBef>
                  <a:spcPct val="0"/>
                </a:spcBef>
                <a:buClrTx/>
                <a:buFontTx/>
                <a:buNone/>
              </a:pPr>
              <a:r>
                <a:rPr lang="en-US" altLang="ca-ES" sz="1000" dirty="0">
                  <a:solidFill>
                    <a:srgbClr val="000000"/>
                  </a:solidFill>
                </a:rPr>
                <a:t>Information</a:t>
              </a:r>
            </a:p>
          </p:txBody>
        </p:sp>
        <p:sp>
          <p:nvSpPr>
            <p:cNvPr id="37" name="Oval 18"/>
            <p:cNvSpPr>
              <a:spLocks noChangeArrowheads="1"/>
            </p:cNvSpPr>
            <p:nvPr/>
          </p:nvSpPr>
          <p:spPr bwMode="auto">
            <a:xfrm>
              <a:off x="4776" y="4500"/>
              <a:ext cx="1800" cy="1800"/>
            </a:xfrm>
            <a:prstGeom prst="ellipse">
              <a:avLst/>
            </a:prstGeom>
            <a:solidFill>
              <a:srgbClr val="FFFF00">
                <a:alpha val="79999"/>
              </a:srgbClr>
            </a:solidFill>
            <a:ln w="9525">
              <a:solidFill>
                <a:srgbClr val="000000"/>
              </a:solidFill>
              <a:round/>
              <a:headEnd/>
              <a:tailEnd/>
            </a:ln>
          </p:spPr>
          <p:txBody>
            <a:bodyPr/>
            <a:lstStyle>
              <a:lvl1pPr eaLnBrk="0" hangingPunct="0">
                <a:spcBef>
                  <a:spcPct val="20000"/>
                </a:spcBef>
                <a:buClr>
                  <a:srgbClr val="C00000"/>
                </a:buClr>
                <a:buFont typeface="Wingdings 2" pitchFamily="18" charset="2"/>
                <a:buChar char=""/>
                <a:defRPr>
                  <a:solidFill>
                    <a:schemeClr val="tx1"/>
                  </a:solidFill>
                  <a:latin typeface="Arial" pitchFamily="34" charset="0"/>
                  <a:cs typeface="Arial" pitchFamily="34" charset="0"/>
                </a:defRPr>
              </a:lvl1pPr>
              <a:lvl2pPr marL="742950" indent="-285750" eaLnBrk="0" hangingPunct="0">
                <a:spcBef>
                  <a:spcPct val="20000"/>
                </a:spcBef>
                <a:buFont typeface="Wingdings" pitchFamily="2" charset="2"/>
                <a:buChar char="§"/>
                <a:defRPr sz="16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9pPr>
            </a:lstStyle>
            <a:p>
              <a:pPr algn="dist" eaLnBrk="1" hangingPunct="1">
                <a:spcBef>
                  <a:spcPct val="0"/>
                </a:spcBef>
                <a:buClrTx/>
                <a:buFontTx/>
                <a:buNone/>
              </a:pPr>
              <a:endParaRPr lang="en-US" altLang="ca-ES" sz="1000" dirty="0">
                <a:solidFill>
                  <a:srgbClr val="000000"/>
                </a:solidFill>
              </a:endParaRPr>
            </a:p>
            <a:p>
              <a:pPr algn="dist" eaLnBrk="1" hangingPunct="1">
                <a:spcBef>
                  <a:spcPct val="0"/>
                </a:spcBef>
                <a:buClrTx/>
                <a:buFontTx/>
                <a:buNone/>
              </a:pPr>
              <a:endParaRPr lang="en-US" altLang="ca-ES" sz="1000" dirty="0">
                <a:solidFill>
                  <a:srgbClr val="000000"/>
                </a:solidFill>
              </a:endParaRPr>
            </a:p>
            <a:p>
              <a:pPr algn="dist" eaLnBrk="1" hangingPunct="1">
                <a:spcBef>
                  <a:spcPct val="0"/>
                </a:spcBef>
                <a:buClrTx/>
                <a:buFontTx/>
                <a:buNone/>
              </a:pPr>
              <a:r>
                <a:rPr lang="en-US" altLang="ca-ES" sz="1000" dirty="0" smtClean="0">
                  <a:solidFill>
                    <a:srgbClr val="000000"/>
                  </a:solidFill>
                </a:rPr>
                <a:t>Protection</a:t>
              </a:r>
              <a:endParaRPr lang="en-US" altLang="ca-ES" sz="1000" dirty="0">
                <a:solidFill>
                  <a:srgbClr val="000000"/>
                </a:solidFill>
              </a:endParaRPr>
            </a:p>
          </p:txBody>
        </p:sp>
        <p:sp>
          <p:nvSpPr>
            <p:cNvPr id="38" name="Oval 19"/>
            <p:cNvSpPr>
              <a:spLocks noChangeArrowheads="1"/>
            </p:cNvSpPr>
            <p:nvPr/>
          </p:nvSpPr>
          <p:spPr bwMode="auto">
            <a:xfrm>
              <a:off x="6291" y="4500"/>
              <a:ext cx="1800" cy="1800"/>
            </a:xfrm>
            <a:prstGeom prst="ellipse">
              <a:avLst/>
            </a:prstGeom>
            <a:solidFill>
              <a:srgbClr val="FFFF00">
                <a:alpha val="79999"/>
              </a:srgbClr>
            </a:solidFill>
            <a:ln w="9525">
              <a:solidFill>
                <a:srgbClr val="000000"/>
              </a:solidFill>
              <a:round/>
              <a:headEnd/>
              <a:tailEnd/>
            </a:ln>
          </p:spPr>
          <p:txBody>
            <a:bodyPr/>
            <a:lstStyle>
              <a:lvl1pPr eaLnBrk="0" hangingPunct="0">
                <a:spcBef>
                  <a:spcPct val="20000"/>
                </a:spcBef>
                <a:buClr>
                  <a:srgbClr val="C00000"/>
                </a:buClr>
                <a:buFont typeface="Wingdings 2" pitchFamily="18" charset="2"/>
                <a:buChar char=""/>
                <a:defRPr>
                  <a:solidFill>
                    <a:schemeClr val="tx1"/>
                  </a:solidFill>
                  <a:latin typeface="Arial" pitchFamily="34" charset="0"/>
                  <a:cs typeface="Arial" pitchFamily="34" charset="0"/>
                </a:defRPr>
              </a:lvl1pPr>
              <a:lvl2pPr marL="742950" indent="-285750" eaLnBrk="0" hangingPunct="0">
                <a:spcBef>
                  <a:spcPct val="20000"/>
                </a:spcBef>
                <a:buFont typeface="Wingdings" pitchFamily="2" charset="2"/>
                <a:buChar char="§"/>
                <a:defRPr sz="1600">
                  <a:solidFill>
                    <a:schemeClr val="tx1"/>
                  </a:solidFill>
                  <a:latin typeface="Arial" pitchFamily="34" charset="0"/>
                  <a:cs typeface="Arial" pitchFamily="34" charset="0"/>
                </a:defRPr>
              </a:lvl2pPr>
              <a:lvl3pPr marL="11430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3pPr>
              <a:lvl4pPr marL="16002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4pPr>
              <a:lvl5pPr marL="2057400" indent="-228600" eaLnBrk="0" hangingPunct="0">
                <a:spcBef>
                  <a:spcPct val="20000"/>
                </a:spcBef>
                <a:buFont typeface="Arial" pitchFamily="34" charset="0"/>
                <a:buChar char="–"/>
                <a:defRPr sz="16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Font typeface="Arial" pitchFamily="34" charset="0"/>
                <a:buChar char="–"/>
                <a:defRPr sz="1600">
                  <a:solidFill>
                    <a:schemeClr val="tx1"/>
                  </a:solidFill>
                  <a:latin typeface="Arial" pitchFamily="34" charset="0"/>
                  <a:cs typeface="Arial" pitchFamily="34" charset="0"/>
                </a:defRPr>
              </a:lvl9pPr>
            </a:lstStyle>
            <a:p>
              <a:pPr algn="dist" eaLnBrk="1" hangingPunct="1">
                <a:spcBef>
                  <a:spcPct val="0"/>
                </a:spcBef>
                <a:buClrTx/>
                <a:buFontTx/>
                <a:buNone/>
              </a:pPr>
              <a:endParaRPr lang="en-US" altLang="ca-ES" sz="1000" dirty="0">
                <a:solidFill>
                  <a:srgbClr val="000000"/>
                </a:solidFill>
              </a:endParaRPr>
            </a:p>
            <a:p>
              <a:pPr algn="dist" eaLnBrk="1" hangingPunct="1">
                <a:spcBef>
                  <a:spcPct val="0"/>
                </a:spcBef>
                <a:buClrTx/>
                <a:buFontTx/>
                <a:buNone/>
              </a:pPr>
              <a:endParaRPr lang="en-US" altLang="ca-ES" sz="1000" dirty="0">
                <a:solidFill>
                  <a:srgbClr val="000000"/>
                </a:solidFill>
              </a:endParaRPr>
            </a:p>
            <a:p>
              <a:pPr algn="dist" eaLnBrk="1" hangingPunct="1">
                <a:spcBef>
                  <a:spcPct val="0"/>
                </a:spcBef>
                <a:buClrTx/>
                <a:buFontTx/>
                <a:buNone/>
              </a:pPr>
              <a:r>
                <a:rPr lang="en-US" altLang="ca-ES" sz="1000" dirty="0" smtClean="0">
                  <a:solidFill>
                    <a:srgbClr val="000000"/>
                  </a:solidFill>
                </a:rPr>
                <a:t>Assistance</a:t>
              </a:r>
              <a:endParaRPr lang="en-US" altLang="ca-ES" sz="1000" dirty="0">
                <a:solidFill>
                  <a:srgbClr val="000000"/>
                </a:solidFill>
              </a:endParaRPr>
            </a:p>
          </p:txBody>
        </p:sp>
      </p:grpSp>
    </p:spTree>
    <p:extLst>
      <p:ext uri="{BB962C8B-B14F-4D97-AF65-F5344CB8AC3E}">
        <p14:creationId xmlns:p14="http://schemas.microsoft.com/office/powerpoint/2010/main" val="21631560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39552" y="11663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ítol 7"/>
          <p:cNvSpPr>
            <a:spLocks noGrp="1"/>
          </p:cNvSpPr>
          <p:nvPr>
            <p:ph type="title"/>
          </p:nvPr>
        </p:nvSpPr>
        <p:spPr>
          <a:xfrm>
            <a:off x="323528" y="1772816"/>
            <a:ext cx="3240360" cy="422920"/>
          </a:xfrm>
        </p:spPr>
        <p:txBody>
          <a:bodyPr/>
          <a:lstStyle/>
          <a:p>
            <a:pPr algn="ctr"/>
            <a:r>
              <a:rPr lang="ca-ES" sz="3200" b="1" dirty="0" smtClean="0"/>
              <a:t>DURING</a:t>
            </a:r>
            <a:endParaRPr lang="ca-ES" sz="3200" b="1" dirty="0"/>
          </a:p>
        </p:txBody>
      </p:sp>
      <p:sp>
        <p:nvSpPr>
          <p:cNvPr id="9" name="Contenidor de contingut 8"/>
          <p:cNvSpPr>
            <a:spLocks noGrp="1"/>
          </p:cNvSpPr>
          <p:nvPr>
            <p:ph sz="half" idx="1"/>
          </p:nvPr>
        </p:nvSpPr>
        <p:spPr>
          <a:xfrm>
            <a:off x="107506" y="2154624"/>
            <a:ext cx="8064896" cy="4581128"/>
          </a:xfrm>
        </p:spPr>
        <p:txBody>
          <a:bodyPr>
            <a:noAutofit/>
          </a:bodyPr>
          <a:lstStyle/>
          <a:p>
            <a:pPr algn="just"/>
            <a:r>
              <a:rPr lang="en-US" altLang="ca-ES" sz="1600" dirty="0" smtClean="0"/>
              <a:t>Guarantee </a:t>
            </a:r>
            <a:r>
              <a:rPr lang="en-US" altLang="ca-ES" sz="1600" dirty="0"/>
              <a:t>citizens rights </a:t>
            </a:r>
            <a:r>
              <a:rPr lang="en-US" altLang="ca-ES" sz="1600" dirty="0" smtClean="0"/>
              <a:t>providing</a:t>
            </a:r>
            <a:endParaRPr lang="en-US" altLang="ca-ES" sz="1600" dirty="0"/>
          </a:p>
          <a:p>
            <a:pPr marL="708660" lvl="2" algn="just">
              <a:buClr>
                <a:schemeClr val="accent1"/>
              </a:buClr>
            </a:pPr>
            <a:r>
              <a:rPr lang="en-US" altLang="ca-ES" sz="1600" dirty="0"/>
              <a:t>Information</a:t>
            </a:r>
          </a:p>
          <a:p>
            <a:pPr marL="708660" lvl="2" algn="just">
              <a:buClr>
                <a:schemeClr val="accent1"/>
              </a:buClr>
            </a:pPr>
            <a:r>
              <a:rPr lang="en-US" altLang="ca-ES" sz="1600" dirty="0"/>
              <a:t>Protection (physical)</a:t>
            </a:r>
          </a:p>
          <a:p>
            <a:pPr marL="708660" lvl="2" algn="just">
              <a:buClr>
                <a:schemeClr val="accent1"/>
              </a:buClr>
            </a:pPr>
            <a:r>
              <a:rPr lang="en-US" altLang="ca-ES" sz="1600" dirty="0" smtClean="0"/>
              <a:t>Assistance (psychological-social)</a:t>
            </a:r>
            <a:endParaRPr lang="en-US" altLang="ca-ES" sz="1600" dirty="0"/>
          </a:p>
          <a:p>
            <a:pPr marL="342900" lvl="1" algn="just">
              <a:buClr>
                <a:schemeClr val="accent1"/>
              </a:buClr>
            </a:pPr>
            <a:r>
              <a:rPr lang="en-US" sz="1600" dirty="0" smtClean="0"/>
              <a:t>Emergency Coordination</a:t>
            </a:r>
          </a:p>
          <a:p>
            <a:pPr marL="708660" lvl="2" algn="just">
              <a:buClr>
                <a:schemeClr val="accent1"/>
              </a:buClr>
            </a:pPr>
            <a:r>
              <a:rPr lang="en-US" sz="1600" dirty="0" smtClean="0"/>
              <a:t>Operational – on field</a:t>
            </a:r>
            <a:endParaRPr lang="en-US" sz="1600" dirty="0"/>
          </a:p>
          <a:p>
            <a:pPr marL="708660" lvl="2" algn="just">
              <a:buClr>
                <a:schemeClr val="accent1"/>
              </a:buClr>
            </a:pPr>
            <a:r>
              <a:rPr lang="en-US" sz="1600" dirty="0"/>
              <a:t>Tactical </a:t>
            </a:r>
            <a:r>
              <a:rPr lang="en-US" sz="1600" dirty="0" smtClean="0"/>
              <a:t> - coordination center</a:t>
            </a:r>
            <a:endParaRPr lang="en-US" sz="1600" dirty="0"/>
          </a:p>
          <a:p>
            <a:pPr marL="708660" lvl="2" algn="just">
              <a:buClr>
                <a:schemeClr val="accent1"/>
              </a:buClr>
            </a:pPr>
            <a:r>
              <a:rPr lang="en-US" sz="1600" dirty="0" smtClean="0"/>
              <a:t>Strategical – authorities (local  &amp; regional)</a:t>
            </a:r>
            <a:endParaRPr lang="en-US" altLang="ca-ES" sz="1600" dirty="0"/>
          </a:p>
          <a:p>
            <a:pPr algn="just"/>
            <a:r>
              <a:rPr lang="en-US" altLang="ca-ES" sz="1600" dirty="0" smtClean="0"/>
              <a:t>Specifically, coordination of services of the logistic </a:t>
            </a:r>
            <a:r>
              <a:rPr lang="en-US" altLang="ca-ES" sz="1600" dirty="0"/>
              <a:t>group </a:t>
            </a:r>
            <a:r>
              <a:rPr lang="en-US" altLang="ca-ES" sz="1600" dirty="0" smtClean="0"/>
              <a:t>- psychological-social response. </a:t>
            </a:r>
            <a:endParaRPr lang="en-US" altLang="ca-ES" sz="1600" dirty="0"/>
          </a:p>
          <a:p>
            <a:pPr marL="708660" lvl="2" algn="just">
              <a:buClr>
                <a:schemeClr val="accent1"/>
              </a:buClr>
            </a:pPr>
            <a:r>
              <a:rPr lang="en-US" altLang="ca-ES" sz="1600" dirty="0" smtClean="0"/>
              <a:t>Information</a:t>
            </a:r>
          </a:p>
          <a:p>
            <a:pPr marL="708660" lvl="2" algn="just">
              <a:buClr>
                <a:schemeClr val="accent1"/>
              </a:buClr>
            </a:pPr>
            <a:r>
              <a:rPr lang="en-US" altLang="ca-ES" sz="1600" dirty="0" smtClean="0"/>
              <a:t>Initial </a:t>
            </a:r>
            <a:r>
              <a:rPr lang="en-US" altLang="ca-ES" sz="1600" dirty="0"/>
              <a:t>assistance – temporal </a:t>
            </a:r>
            <a:r>
              <a:rPr lang="en-US" altLang="ca-ES" sz="1600" dirty="0" smtClean="0"/>
              <a:t>shelter (derivation </a:t>
            </a:r>
            <a:r>
              <a:rPr lang="en-US" altLang="ca-ES" sz="1600" dirty="0"/>
              <a:t>of direct affected </a:t>
            </a:r>
            <a:r>
              <a:rPr lang="en-US" altLang="ca-ES" sz="1600" dirty="0" smtClean="0"/>
              <a:t>citizens)</a:t>
            </a:r>
            <a:endParaRPr lang="en-US" altLang="ca-ES" sz="1600" dirty="0"/>
          </a:p>
          <a:p>
            <a:pPr marL="708660" lvl="2" algn="just">
              <a:buClr>
                <a:schemeClr val="accent1"/>
              </a:buClr>
            </a:pPr>
            <a:r>
              <a:rPr lang="en-US" altLang="ca-ES" sz="1600" dirty="0" smtClean="0"/>
              <a:t>Assistance to citizens trapped in temporary areas and in roads</a:t>
            </a:r>
          </a:p>
          <a:p>
            <a:pPr marL="708660" lvl="2" algn="just">
              <a:buClr>
                <a:schemeClr val="accent1"/>
              </a:buClr>
            </a:pPr>
            <a:r>
              <a:rPr lang="en-US" altLang="ca-ES" sz="1600" dirty="0" smtClean="0"/>
              <a:t>Long </a:t>
            </a:r>
            <a:r>
              <a:rPr lang="en-US" altLang="ca-ES" sz="1600" dirty="0"/>
              <a:t>term shelter areas</a:t>
            </a:r>
          </a:p>
          <a:p>
            <a:pPr marL="708660" lvl="2" algn="just">
              <a:buClr>
                <a:schemeClr val="accent1"/>
              </a:buClr>
            </a:pPr>
            <a:r>
              <a:rPr lang="en-US" altLang="ca-ES" sz="1600" dirty="0" smtClean="0"/>
              <a:t>Assistance to relatives</a:t>
            </a:r>
          </a:p>
          <a:p>
            <a:pPr marL="708660" lvl="2" algn="just">
              <a:buClr>
                <a:schemeClr val="accent1"/>
              </a:buClr>
            </a:pPr>
            <a:r>
              <a:rPr lang="en-US" altLang="ca-ES" sz="1600" dirty="0" smtClean="0"/>
              <a:t>Support </a:t>
            </a:r>
            <a:r>
              <a:rPr lang="en-US" altLang="ca-ES" sz="1600" dirty="0"/>
              <a:t>to police and forensic doctors in the identification </a:t>
            </a:r>
            <a:r>
              <a:rPr lang="en-US" altLang="ca-ES" sz="1600" dirty="0" smtClean="0"/>
              <a:t>process</a:t>
            </a:r>
          </a:p>
          <a:p>
            <a:pPr marL="708660" lvl="2" algn="just">
              <a:buClr>
                <a:schemeClr val="accent1"/>
              </a:buClr>
            </a:pPr>
            <a:r>
              <a:rPr lang="en-US" altLang="ca-ES" sz="1600" dirty="0" smtClean="0"/>
              <a:t>Injured and their relatives</a:t>
            </a:r>
            <a:endParaRPr lang="en-US" altLang="ca-ES" sz="1600" dirty="0"/>
          </a:p>
        </p:txBody>
      </p:sp>
      <p:sp>
        <p:nvSpPr>
          <p:cNvPr id="10" name="Contenidor de contingut 9"/>
          <p:cNvSpPr>
            <a:spLocks noGrp="1"/>
          </p:cNvSpPr>
          <p:nvPr>
            <p:ph sz="half" idx="2"/>
          </p:nvPr>
        </p:nvSpPr>
        <p:spPr>
          <a:xfrm>
            <a:off x="4644009" y="2204864"/>
            <a:ext cx="3600400" cy="2088232"/>
          </a:xfrm>
        </p:spPr>
        <p:txBody>
          <a:bodyPr>
            <a:noAutofit/>
          </a:bodyPr>
          <a:lstStyle/>
          <a:p>
            <a:r>
              <a:rPr lang="en-GB" sz="1600" dirty="0" smtClean="0"/>
              <a:t>Early initial coordination (&lt;24 hours) with the responsible of the office of terrorist victims</a:t>
            </a:r>
          </a:p>
          <a:p>
            <a:r>
              <a:rPr lang="en-GB" sz="1600" dirty="0" smtClean="0"/>
              <a:t>Transfer the assistance process to the services that maintain it (health, local social  and justice)</a:t>
            </a:r>
          </a:p>
          <a:p>
            <a:r>
              <a:rPr lang="en-GB" sz="1600" dirty="0" smtClean="0"/>
              <a:t>Follow up the initial actions in the after emergency</a:t>
            </a:r>
            <a:endParaRPr lang="en-GB" sz="1400" dirty="0" smtClean="0"/>
          </a:p>
        </p:txBody>
      </p:sp>
      <p:sp>
        <p:nvSpPr>
          <p:cNvPr id="12" name="Títol 7"/>
          <p:cNvSpPr txBox="1">
            <a:spLocks/>
          </p:cNvSpPr>
          <p:nvPr/>
        </p:nvSpPr>
        <p:spPr>
          <a:xfrm>
            <a:off x="4572000" y="1781944"/>
            <a:ext cx="3672408" cy="4229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ca-ES" sz="3200" b="1" dirty="0" smtClean="0">
                <a:solidFill>
                  <a:srgbClr val="000000"/>
                </a:solidFill>
              </a:rPr>
              <a:t>AFTER</a:t>
            </a:r>
            <a:endParaRPr lang="ca-ES" sz="3200" b="1" dirty="0">
              <a:solidFill>
                <a:srgbClr val="000000"/>
              </a:solidFill>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1196756"/>
            <a:ext cx="2767190" cy="59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56093" y="1238331"/>
            <a:ext cx="1816107" cy="556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682847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bwMode="auto">
          <a:xfrm>
            <a:off x="539552" y="11663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9" name="Contenidor de contingut 8"/>
          <p:cNvSpPr>
            <a:spLocks noGrp="1"/>
          </p:cNvSpPr>
          <p:nvPr>
            <p:ph sz="half" idx="1"/>
          </p:nvPr>
        </p:nvSpPr>
        <p:spPr>
          <a:xfrm>
            <a:off x="323530" y="2586672"/>
            <a:ext cx="8064896" cy="2354496"/>
          </a:xfrm>
        </p:spPr>
        <p:txBody>
          <a:bodyPr>
            <a:noAutofit/>
          </a:bodyPr>
          <a:lstStyle/>
          <a:p>
            <a:pPr algn="just"/>
            <a:r>
              <a:rPr lang="en-US" altLang="ca-ES" sz="1600" dirty="0" smtClean="0"/>
              <a:t>It is needed more coordination of (inside) the </a:t>
            </a:r>
            <a:r>
              <a:rPr lang="en-US" altLang="ca-ES" sz="1600" dirty="0" err="1" smtClean="0"/>
              <a:t>psyco</a:t>
            </a:r>
            <a:r>
              <a:rPr lang="en-US" altLang="ca-ES" sz="1600" dirty="0" smtClean="0"/>
              <a:t>-social response </a:t>
            </a:r>
          </a:p>
          <a:p>
            <a:pPr marL="708660" lvl="2" algn="just">
              <a:buClr>
                <a:schemeClr val="accent1"/>
              </a:buClr>
            </a:pPr>
            <a:r>
              <a:rPr lang="en-US" altLang="ca-ES" sz="1600" dirty="0" smtClean="0"/>
              <a:t>Improve </a:t>
            </a:r>
            <a:r>
              <a:rPr lang="en-US" altLang="ca-ES" sz="1600" dirty="0"/>
              <a:t>emergency plans and </a:t>
            </a:r>
            <a:r>
              <a:rPr lang="en-US" altLang="ca-ES" sz="1600" dirty="0" smtClean="0"/>
              <a:t>protocol</a:t>
            </a:r>
            <a:endParaRPr lang="en-US" altLang="ca-ES" sz="1600" dirty="0"/>
          </a:p>
          <a:p>
            <a:pPr marL="708660" lvl="2" algn="just">
              <a:buClr>
                <a:schemeClr val="accent1"/>
              </a:buClr>
            </a:pPr>
            <a:r>
              <a:rPr lang="en-US" altLang="ca-ES" sz="1600" dirty="0" smtClean="0"/>
              <a:t>More cooperation with health services (hospitals, …)</a:t>
            </a:r>
            <a:endParaRPr lang="en-US" altLang="ca-ES" sz="1600" dirty="0"/>
          </a:p>
          <a:p>
            <a:pPr marL="708660" lvl="2" algn="just">
              <a:buClr>
                <a:schemeClr val="accent1"/>
              </a:buClr>
            </a:pPr>
            <a:endParaRPr lang="en-US" altLang="ca-ES" sz="1600" dirty="0"/>
          </a:p>
          <a:p>
            <a:pPr marL="342900" lvl="1" algn="just">
              <a:buClr>
                <a:schemeClr val="accent1"/>
              </a:buClr>
            </a:pPr>
            <a:r>
              <a:rPr lang="en-US" sz="1600" dirty="0" smtClean="0"/>
              <a:t>It is needed a post-emergency strategy</a:t>
            </a:r>
          </a:p>
          <a:p>
            <a:pPr marL="708660" lvl="2" algn="just">
              <a:buClr>
                <a:schemeClr val="accent1"/>
              </a:buClr>
            </a:pPr>
            <a:r>
              <a:rPr lang="en-US" sz="1600" dirty="0" smtClean="0"/>
              <a:t>Develop plans and protocols in cooperation with justice and health services</a:t>
            </a:r>
            <a:endParaRPr lang="en-US" sz="1600" dirty="0"/>
          </a:p>
          <a:p>
            <a:pPr marL="708660" lvl="2" algn="just">
              <a:buClr>
                <a:schemeClr val="accent1"/>
              </a:buClr>
            </a:pPr>
            <a:r>
              <a:rPr lang="en-US" sz="1600" dirty="0" smtClean="0"/>
              <a:t>Advance in time the coordination with post-emergency services (Justice)</a:t>
            </a:r>
            <a:endParaRPr lang="en-US" sz="1600" dirty="0"/>
          </a:p>
        </p:txBody>
      </p:sp>
      <p:sp>
        <p:nvSpPr>
          <p:cNvPr id="12" name="Títol 7"/>
          <p:cNvSpPr txBox="1">
            <a:spLocks/>
          </p:cNvSpPr>
          <p:nvPr/>
        </p:nvSpPr>
        <p:spPr>
          <a:xfrm>
            <a:off x="2190618" y="1997968"/>
            <a:ext cx="3672408" cy="4229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en-US" sz="3200" b="1" dirty="0" smtClean="0">
                <a:solidFill>
                  <a:srgbClr val="000000"/>
                </a:solidFill>
              </a:rPr>
              <a:t>LESSONS LEARNED</a:t>
            </a:r>
            <a:endParaRPr lang="en-US" sz="3200" b="1" dirty="0">
              <a:solidFill>
                <a:srgbClr val="000000"/>
              </a:solidFill>
            </a:endParaRPr>
          </a:p>
        </p:txBody>
      </p:sp>
      <p:pic>
        <p:nvPicPr>
          <p:cNvPr id="13"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59632" y="1196756"/>
            <a:ext cx="2767190" cy="592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56093" y="1238331"/>
            <a:ext cx="1816107" cy="556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4056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tge 3" descr="PPT BLANC inicial.jpg"/>
          <p:cNvPicPr>
            <a:picLocks noChangeAspect="1"/>
          </p:cNvPicPr>
          <p:nvPr/>
        </p:nvPicPr>
        <p:blipFill>
          <a:blip r:embed="rId3"/>
          <a:stretch>
            <a:fillRect/>
          </a:stretch>
        </p:blipFill>
        <p:spPr>
          <a:xfrm>
            <a:off x="6315" y="0"/>
            <a:ext cx="9131370" cy="6858000"/>
          </a:xfrm>
          <a:prstGeom prst="rect">
            <a:avLst/>
          </a:prstGeom>
        </p:spPr>
      </p:pic>
      <p:sp>
        <p:nvSpPr>
          <p:cNvPr id="5" name="Rectangle 4"/>
          <p:cNvSpPr/>
          <p:nvPr/>
        </p:nvSpPr>
        <p:spPr>
          <a:xfrm>
            <a:off x="435595" y="833907"/>
            <a:ext cx="7643866" cy="1354217"/>
          </a:xfrm>
          <a:prstGeom prst="rect">
            <a:avLst/>
          </a:prstGeom>
        </p:spPr>
        <p:txBody>
          <a:bodyPr wrap="square">
            <a:spAutoFit/>
          </a:bodyPr>
          <a:lstStyle/>
          <a:p>
            <a:pPr algn="ctr"/>
            <a:r>
              <a:rPr lang="es-ES" sz="6200" b="1" dirty="0" smtClean="0">
                <a:solidFill>
                  <a:srgbClr val="C00000"/>
                </a:solidFill>
                <a:latin typeface="Arial" pitchFamily="34" charset="0"/>
                <a:cs typeface="Arial" pitchFamily="34" charset="0"/>
              </a:rPr>
              <a:t>CUESB</a:t>
            </a:r>
          </a:p>
          <a:p>
            <a:r>
              <a:rPr lang="en-GB" sz="2000" b="1" dirty="0" smtClean="0">
                <a:solidFill>
                  <a:srgbClr val="C00000"/>
                </a:solidFill>
                <a:latin typeface="Arial" pitchFamily="34" charset="0"/>
                <a:cs typeface="Arial" pitchFamily="34" charset="0"/>
              </a:rPr>
              <a:t>Direction of Urgencies and Social Emergencies  </a:t>
            </a:r>
          </a:p>
        </p:txBody>
      </p:sp>
      <p:pic>
        <p:nvPicPr>
          <p:cNvPr id="10" name="Imatge 9"/>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21497" t="21151" r="32515" b="33152"/>
          <a:stretch/>
        </p:blipFill>
        <p:spPr bwMode="auto">
          <a:xfrm>
            <a:off x="6987942" y="-149267"/>
            <a:ext cx="2252312" cy="1800000"/>
          </a:xfrm>
          <a:prstGeom prst="rect">
            <a:avLst/>
          </a:prstGeom>
          <a:ln>
            <a:noFill/>
          </a:ln>
          <a:extLst>
            <a:ext uri="{53640926-AAD7-44D8-BBD7-CCE9431645EC}">
              <a14:shadowObscured xmlns:a14="http://schemas.microsoft.com/office/drawing/2010/main"/>
            </a:ext>
          </a:extLst>
        </p:spPr>
      </p:pic>
      <p:pic>
        <p:nvPicPr>
          <p:cNvPr id="7" name="Imatge 6"/>
          <p:cNvPicPr/>
          <p:nvPr/>
        </p:nvPicPr>
        <p:blipFill rotWithShape="1">
          <a:blip r:embed="rId5"/>
          <a:srcRect l="34354" t="18921" r="35130" b="41531"/>
          <a:stretch/>
        </p:blipFill>
        <p:spPr bwMode="auto">
          <a:xfrm>
            <a:off x="435595" y="2188124"/>
            <a:ext cx="3529182" cy="3479969"/>
          </a:xfrm>
          <a:prstGeom prst="ellipse">
            <a:avLst/>
          </a:prstGeom>
          <a:ln>
            <a:noFill/>
          </a:ln>
          <a:extLst>
            <a:ext uri="{53640926-AAD7-44D8-BBD7-CCE9431645EC}">
              <a14:shadowObscured xmlns:a14="http://schemas.microsoft.com/office/drawing/2010/main"/>
            </a:ext>
          </a:extLst>
        </p:spPr>
      </p:pic>
      <p:pic>
        <p:nvPicPr>
          <p:cNvPr id="1026" name="Picture 2" descr="K:\QUOTA\CUESB_Manual de Calidad\Manual de Qualitat R7 (2017)\Marques\ISO22320\ISO_22320_CO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89188" y="1804407"/>
            <a:ext cx="1449820" cy="1624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5396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contenido 2"/>
          <p:cNvSpPr>
            <a:spLocks noGrp="1"/>
          </p:cNvSpPr>
          <p:nvPr>
            <p:ph idx="1"/>
          </p:nvPr>
        </p:nvSpPr>
        <p:spPr>
          <a:xfrm>
            <a:off x="357187" y="1466761"/>
            <a:ext cx="8501063" cy="1638748"/>
          </a:xfrm>
        </p:spPr>
        <p:txBody>
          <a:bodyPr rtlCol="0">
            <a:normAutofit/>
          </a:bodyPr>
          <a:lstStyle/>
          <a:p>
            <a:pPr>
              <a:buClr>
                <a:srgbClr val="FF0000"/>
              </a:buClr>
              <a:buFont typeface="Wingdings" pitchFamily="2" charset="2"/>
              <a:buChar char="ü"/>
              <a:defRPr/>
            </a:pPr>
            <a:r>
              <a:rPr lang="en-US" sz="2400" dirty="0"/>
              <a:t>Permanent service: 24h </a:t>
            </a:r>
            <a:r>
              <a:rPr lang="en-US" sz="2400" dirty="0" smtClean="0"/>
              <a:t>every day </a:t>
            </a:r>
            <a:r>
              <a:rPr lang="en-US" sz="2400" dirty="0"/>
              <a:t>of the year</a:t>
            </a:r>
            <a:r>
              <a:rPr lang="en-US" sz="2400" dirty="0" smtClean="0"/>
              <a:t>.</a:t>
            </a:r>
          </a:p>
          <a:p>
            <a:pPr>
              <a:buClr>
                <a:srgbClr val="FF0000"/>
              </a:buClr>
              <a:buFont typeface="Wingdings" pitchFamily="2" charset="2"/>
              <a:buChar char="ü"/>
              <a:defRPr/>
            </a:pPr>
            <a:r>
              <a:rPr lang="en-US" sz="2400" dirty="0" smtClean="0"/>
              <a:t>Integrates </a:t>
            </a:r>
            <a:r>
              <a:rPr lang="en-US" sz="2400" dirty="0"/>
              <a:t>care for emergencies and social emergencies</a:t>
            </a:r>
            <a:r>
              <a:rPr lang="en-US" sz="2400" dirty="0" smtClean="0"/>
              <a:t>.</a:t>
            </a:r>
          </a:p>
          <a:p>
            <a:pPr>
              <a:buClr>
                <a:srgbClr val="FF0000"/>
              </a:buClr>
              <a:buFont typeface="Wingdings" pitchFamily="2" charset="2"/>
              <a:buChar char="ü"/>
              <a:defRPr/>
            </a:pPr>
            <a:r>
              <a:rPr lang="en-US" sz="2400" dirty="0" smtClean="0"/>
              <a:t>It </a:t>
            </a:r>
            <a:r>
              <a:rPr lang="en-US" sz="2400" dirty="0"/>
              <a:t>establishes a unique reference center in the city.</a:t>
            </a:r>
            <a:endParaRPr lang="ca-ES" sz="2200" dirty="0" smtClean="0">
              <a:ea typeface="ＭＳ Ｐゴシック" pitchFamily="1" charset="-128"/>
            </a:endParaRPr>
          </a:p>
        </p:txBody>
      </p:sp>
      <p:sp>
        <p:nvSpPr>
          <p:cNvPr id="45061" name="QuadreDeText 7"/>
          <p:cNvSpPr txBox="1">
            <a:spLocks noChangeArrowheads="1"/>
          </p:cNvSpPr>
          <p:nvPr/>
        </p:nvSpPr>
        <p:spPr bwMode="auto">
          <a:xfrm>
            <a:off x="500063" y="699781"/>
            <a:ext cx="723783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GB" sz="3200" b="1" i="1" dirty="0" smtClean="0">
                <a:solidFill>
                  <a:schemeClr val="accent6">
                    <a:lumMod val="75000"/>
                  </a:schemeClr>
                </a:solidFill>
              </a:rPr>
              <a:t>Characteristics:</a:t>
            </a:r>
            <a:endParaRPr lang="en-GB" altLang="es-ES" sz="3200" b="1" i="1" dirty="0">
              <a:solidFill>
                <a:schemeClr val="accent6">
                  <a:lumMod val="75000"/>
                </a:schemeClr>
              </a:solidFill>
              <a:ea typeface="MS PGothic" pitchFamily="34" charset="-128"/>
            </a:endParaRPr>
          </a:p>
        </p:txBody>
      </p:sp>
      <p:graphicFrame>
        <p:nvGraphicFramePr>
          <p:cNvPr id="9" name="Diagrama 8"/>
          <p:cNvGraphicFramePr/>
          <p:nvPr>
            <p:extLst>
              <p:ext uri="{D42A27DB-BD31-4B8C-83A1-F6EECF244321}">
                <p14:modId xmlns:p14="http://schemas.microsoft.com/office/powerpoint/2010/main" val="3159044389"/>
              </p:ext>
            </p:extLst>
          </p:nvPr>
        </p:nvGraphicFramePr>
        <p:xfrm>
          <a:off x="1811359" y="2958860"/>
          <a:ext cx="5823018" cy="3206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88913"/>
            <a:ext cx="18288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1183249"/>
      </p:ext>
    </p:extLst>
  </p:cSld>
  <p:clrMapOvr>
    <a:masterClrMapping/>
  </p:clrMapOvr>
  <p:transition>
    <p:pull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ol 1"/>
          <p:cNvSpPr>
            <a:spLocks noGrp="1"/>
          </p:cNvSpPr>
          <p:nvPr>
            <p:ph type="title"/>
          </p:nvPr>
        </p:nvSpPr>
        <p:spPr>
          <a:xfrm>
            <a:off x="1252538" y="1000125"/>
            <a:ext cx="7820025" cy="857250"/>
          </a:xfrm>
        </p:spPr>
        <p:txBody>
          <a:bodyPr rtlCol="0">
            <a:noAutofit/>
          </a:bodyPr>
          <a:lstStyle/>
          <a:p>
            <a:pPr algn="l">
              <a:defRPr/>
            </a:pPr>
            <a:r>
              <a:rPr lang="ca-ES" sz="3200" dirty="0">
                <a:solidFill>
                  <a:schemeClr val="tx2">
                    <a:lumMod val="75000"/>
                  </a:schemeClr>
                </a:solidFill>
                <a:cs typeface="Calibri" panose="020F0502020204030204" pitchFamily="34" charset="0"/>
              </a:rPr>
              <a:t/>
            </a:r>
            <a:br>
              <a:rPr lang="ca-ES" sz="3200" dirty="0">
                <a:solidFill>
                  <a:schemeClr val="tx2">
                    <a:lumMod val="75000"/>
                  </a:schemeClr>
                </a:solidFill>
                <a:cs typeface="Calibri" panose="020F0502020204030204" pitchFamily="34" charset="0"/>
              </a:rPr>
            </a:br>
            <a:r>
              <a:rPr lang="ca-ES" sz="3200" b="1" i="1" dirty="0">
                <a:solidFill>
                  <a:schemeClr val="accent6">
                    <a:lumMod val="75000"/>
                  </a:schemeClr>
                </a:solidFill>
              </a:rPr>
              <a:t>PSP </a:t>
            </a:r>
            <a:r>
              <a:rPr lang="ca-ES" sz="3200" b="1" i="1" dirty="0" err="1">
                <a:solidFill>
                  <a:schemeClr val="accent6">
                    <a:lumMod val="75000"/>
                  </a:schemeClr>
                </a:solidFill>
              </a:rPr>
              <a:t>Psychosocial</a:t>
            </a:r>
            <a:r>
              <a:rPr lang="ca-ES" sz="3200" b="1" i="1" dirty="0">
                <a:solidFill>
                  <a:schemeClr val="accent6">
                    <a:lumMod val="75000"/>
                  </a:schemeClr>
                </a:solidFill>
              </a:rPr>
              <a:t> </a:t>
            </a:r>
            <a:r>
              <a:rPr lang="ca-ES" sz="3200" b="1" i="1" dirty="0" err="1">
                <a:solidFill>
                  <a:schemeClr val="accent6">
                    <a:lumMod val="75000"/>
                  </a:schemeClr>
                </a:solidFill>
              </a:rPr>
              <a:t>Support</a:t>
            </a:r>
            <a:r>
              <a:rPr lang="ca-ES" sz="3200" b="1" i="1" dirty="0">
                <a:solidFill>
                  <a:schemeClr val="accent6">
                    <a:lumMod val="75000"/>
                  </a:schemeClr>
                </a:solidFill>
              </a:rPr>
              <a:t> </a:t>
            </a:r>
            <a:r>
              <a:rPr lang="ca-ES" sz="3200" b="1" i="1" dirty="0" err="1">
                <a:solidFill>
                  <a:schemeClr val="accent6">
                    <a:lumMod val="75000"/>
                  </a:schemeClr>
                </a:solidFill>
              </a:rPr>
              <a:t>Procedure</a:t>
            </a:r>
            <a:r>
              <a:rPr sz="3200" dirty="0">
                <a:solidFill>
                  <a:schemeClr val="tx2">
                    <a:lumMod val="75000"/>
                  </a:schemeClr>
                </a:solidFill>
                <a:cs typeface="Calibri" panose="020F0502020204030204" pitchFamily="34" charset="0"/>
              </a:rPr>
              <a:t/>
            </a:r>
            <a:br>
              <a:rPr sz="3200" dirty="0">
                <a:solidFill>
                  <a:schemeClr val="tx2">
                    <a:lumMod val="75000"/>
                  </a:schemeClr>
                </a:solidFill>
                <a:cs typeface="Calibri" panose="020F0502020204030204" pitchFamily="34" charset="0"/>
              </a:rPr>
            </a:br>
            <a:r>
              <a:rPr sz="3200" dirty="0">
                <a:solidFill>
                  <a:schemeClr val="tx2">
                    <a:lumMod val="75000"/>
                  </a:schemeClr>
                </a:solidFill>
                <a:cs typeface="Calibri" panose="020F0502020204030204" pitchFamily="34" charset="0"/>
              </a:rPr>
              <a:t/>
            </a:r>
            <a:br>
              <a:rPr sz="3200" dirty="0">
                <a:solidFill>
                  <a:schemeClr val="tx2">
                    <a:lumMod val="75000"/>
                  </a:schemeClr>
                </a:solidFill>
                <a:cs typeface="Calibri" panose="020F0502020204030204" pitchFamily="34" charset="0"/>
              </a:rPr>
            </a:br>
            <a:endParaRPr sz="3200" dirty="0">
              <a:solidFill>
                <a:schemeClr val="tx2">
                  <a:lumMod val="75000"/>
                </a:schemeClr>
              </a:solidFill>
              <a:cs typeface="Calibri" panose="020F0502020204030204" pitchFamily="34" charset="0"/>
            </a:endParaRPr>
          </a:p>
        </p:txBody>
      </p:sp>
      <p:sp>
        <p:nvSpPr>
          <p:cNvPr id="3" name="Contenidor de text 2"/>
          <p:cNvSpPr>
            <a:spLocks noGrp="1"/>
          </p:cNvSpPr>
          <p:nvPr>
            <p:ph idx="1"/>
          </p:nvPr>
        </p:nvSpPr>
        <p:spPr>
          <a:xfrm>
            <a:off x="683568" y="1772816"/>
            <a:ext cx="7776864" cy="4525963"/>
          </a:xfrm>
        </p:spPr>
        <p:txBody>
          <a:bodyPr rtlCol="0">
            <a:normAutofit lnSpcReduction="10000"/>
          </a:bodyPr>
          <a:lstStyle/>
          <a:p>
            <a:pPr marL="0" indent="0">
              <a:buNone/>
            </a:pPr>
            <a:r>
              <a:rPr lang="en-US" sz="2400" b="1" dirty="0">
                <a:solidFill>
                  <a:prstClr val="black"/>
                </a:solidFill>
              </a:rPr>
              <a:t>Objective</a:t>
            </a:r>
            <a:r>
              <a:rPr lang="en-US" sz="2400" dirty="0">
                <a:solidFill>
                  <a:prstClr val="black"/>
                </a:solidFill>
              </a:rPr>
              <a:t>: Establish the procedure for care for people, families or groups, who, in or outside Barcelona, are affected by critical incidents that cause such an impact, which pose a risk in the emotional balance of 'these people.</a:t>
            </a:r>
            <a:br>
              <a:rPr lang="en-US" sz="2400" dirty="0">
                <a:solidFill>
                  <a:prstClr val="black"/>
                </a:solidFill>
              </a:rPr>
            </a:br>
            <a:r>
              <a:rPr lang="en-US" sz="2400" dirty="0">
                <a:solidFill>
                  <a:prstClr val="black"/>
                </a:solidFill>
              </a:rPr>
              <a:t>Reduce the person's suffering and minimize the risk of post-traumatic stress.</a:t>
            </a:r>
            <a:br>
              <a:rPr lang="en-US" sz="2400" dirty="0">
                <a:solidFill>
                  <a:prstClr val="black"/>
                </a:solidFill>
              </a:rPr>
            </a:br>
            <a:r>
              <a:rPr lang="en-US" sz="2400" dirty="0">
                <a:solidFill>
                  <a:prstClr val="black"/>
                </a:solidFill>
              </a:rPr>
              <a:t/>
            </a:r>
            <a:br>
              <a:rPr lang="en-US" sz="2400" dirty="0">
                <a:solidFill>
                  <a:prstClr val="black"/>
                </a:solidFill>
              </a:rPr>
            </a:br>
            <a:r>
              <a:rPr lang="en-US" sz="2400" b="1" dirty="0">
                <a:solidFill>
                  <a:prstClr val="black"/>
                </a:solidFill>
              </a:rPr>
              <a:t>Activation</a:t>
            </a:r>
            <a:r>
              <a:rPr lang="en-US" sz="2400" dirty="0">
                <a:solidFill>
                  <a:prstClr val="black"/>
                </a:solidFill>
              </a:rPr>
              <a:t>: It depends on the first operated operational teams (</a:t>
            </a:r>
            <a:r>
              <a:rPr lang="ca-ES" sz="2400" dirty="0">
                <a:solidFill>
                  <a:prstClr val="black"/>
                </a:solidFill>
              </a:rPr>
              <a:t>Medical</a:t>
            </a:r>
            <a:r>
              <a:rPr lang="en-GB" sz="2400" dirty="0">
                <a:solidFill>
                  <a:prstClr val="black"/>
                </a:solidFill>
              </a:rPr>
              <a:t> equipment </a:t>
            </a:r>
            <a:r>
              <a:rPr lang="ca-ES" sz="2400" dirty="0">
                <a:solidFill>
                  <a:prstClr val="black"/>
                </a:solidFill>
              </a:rPr>
              <a:t>- SEM</a:t>
            </a:r>
            <a:r>
              <a:rPr lang="en-US" sz="2400" dirty="0">
                <a:solidFill>
                  <a:prstClr val="black"/>
                </a:solidFill>
              </a:rPr>
              <a:t>, Police - MMEE, GUB, Firemen SPEIS or other qualified activators) with which we have signed protocols and agreements, which are responsible for detecting if CUESB activation is necessary for psychosocial support</a:t>
            </a:r>
            <a:endParaRPr lang="ca-ES" dirty="0"/>
          </a:p>
        </p:txBody>
      </p:sp>
      <p:pic>
        <p:nvPicPr>
          <p:cNvPr id="4" name="I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18288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759825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ítol 1"/>
          <p:cNvSpPr>
            <a:spLocks noGrp="1"/>
          </p:cNvSpPr>
          <p:nvPr>
            <p:ph type="title"/>
          </p:nvPr>
        </p:nvSpPr>
        <p:spPr>
          <a:xfrm>
            <a:off x="928688" y="857250"/>
            <a:ext cx="7891462" cy="857250"/>
          </a:xfrm>
        </p:spPr>
        <p:txBody>
          <a:bodyPr>
            <a:normAutofit/>
          </a:bodyPr>
          <a:lstStyle/>
          <a:p>
            <a:r>
              <a:rPr lang="en-US" sz="2400" b="1" i="1" dirty="0">
                <a:solidFill>
                  <a:schemeClr val="accent6">
                    <a:lumMod val="75000"/>
                  </a:schemeClr>
                </a:solidFill>
              </a:rPr>
              <a:t>Theoretical Framework: Classification of those affected</a:t>
            </a:r>
            <a:endParaRPr sz="2400" b="1" i="1" dirty="0" smtClean="0">
              <a:solidFill>
                <a:schemeClr val="accent6">
                  <a:lumMod val="75000"/>
                </a:schemeClr>
              </a:solidFill>
              <a:latin typeface="Calibri" pitchFamily="34" charset="0"/>
              <a:cs typeface="Calibri" pitchFamily="34" charset="0"/>
            </a:endParaRPr>
          </a:p>
        </p:txBody>
      </p:sp>
      <p:sp>
        <p:nvSpPr>
          <p:cNvPr id="5" name="QuadreDeText 4"/>
          <p:cNvSpPr txBox="1"/>
          <p:nvPr/>
        </p:nvSpPr>
        <p:spPr>
          <a:xfrm>
            <a:off x="2808288" y="2387600"/>
            <a:ext cx="1357312" cy="36830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fontAlgn="auto">
              <a:spcBef>
                <a:spcPts val="0"/>
              </a:spcBef>
              <a:spcAft>
                <a:spcPts val="0"/>
              </a:spcAft>
              <a:defRPr/>
            </a:pPr>
            <a:r>
              <a:rPr lang="ca-ES" dirty="0" err="1"/>
              <a:t>First</a:t>
            </a:r>
            <a:r>
              <a:rPr lang="ca-ES" dirty="0"/>
              <a:t> </a:t>
            </a:r>
            <a:r>
              <a:rPr lang="ca-ES" dirty="0" err="1"/>
              <a:t>level</a:t>
            </a:r>
            <a:endParaRPr lang="ca-ES" b="1" dirty="0">
              <a:solidFill>
                <a:schemeClr val="accent5">
                  <a:lumMod val="50000"/>
                </a:schemeClr>
              </a:solidFill>
            </a:endParaRPr>
          </a:p>
        </p:txBody>
      </p:sp>
      <p:graphicFrame>
        <p:nvGraphicFramePr>
          <p:cNvPr id="6" name="Diagrama 5"/>
          <p:cNvGraphicFramePr/>
          <p:nvPr>
            <p:extLst>
              <p:ext uri="{D42A27DB-BD31-4B8C-83A1-F6EECF244321}">
                <p14:modId xmlns:p14="http://schemas.microsoft.com/office/powerpoint/2010/main" val="256293891"/>
              </p:ext>
            </p:extLst>
          </p:nvPr>
        </p:nvGraphicFramePr>
        <p:xfrm>
          <a:off x="1403648" y="1988840"/>
          <a:ext cx="7572428" cy="45720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QuadreDeText 7"/>
          <p:cNvSpPr txBox="1"/>
          <p:nvPr/>
        </p:nvSpPr>
        <p:spPr>
          <a:xfrm>
            <a:off x="2214546" y="3500438"/>
            <a:ext cx="1357322" cy="369332"/>
          </a:xfrm>
          <a:prstGeom prst="rect">
            <a:avLst/>
          </a:prstGeom>
          <a:gradFill rotWithShape="1">
            <a:gsLst>
              <a:gs pos="0">
                <a:srgbClr val="3891A7">
                  <a:tint val="35000"/>
                  <a:satMod val="253000"/>
                </a:srgbClr>
              </a:gs>
              <a:gs pos="50000">
                <a:srgbClr val="3891A7">
                  <a:tint val="42000"/>
                  <a:satMod val="255000"/>
                </a:srgbClr>
              </a:gs>
              <a:gs pos="97000">
                <a:srgbClr val="3891A7">
                  <a:tint val="53000"/>
                  <a:satMod val="260000"/>
                </a:srgbClr>
              </a:gs>
              <a:gs pos="100000">
                <a:srgbClr val="3891A7">
                  <a:tint val="56000"/>
                  <a:satMod val="275000"/>
                </a:srgbClr>
              </a:gs>
            </a:gsLst>
            <a:path path="circle">
              <a:fillToRect l="50000" t="50000" r="50000" b="50000"/>
            </a:path>
          </a:gradFill>
          <a:ln w="9525" cap="flat" cmpd="sng" algn="ctr">
            <a:solidFill>
              <a:srgbClr val="3891A7"/>
            </a:solidFill>
            <a:prstDash val="solid"/>
          </a:ln>
          <a:effectLst>
            <a:outerShdw blurRad="63500" dist="25400" dir="5400000" rotWithShape="0">
              <a:srgbClr val="000000">
                <a:alpha val="43137"/>
              </a:srgbClr>
            </a:outerShdw>
          </a:effectLst>
        </p:spPr>
        <p:txBody>
          <a:bodyPr>
            <a:spAutoFit/>
          </a:bodyPr>
          <a:lstStyle/>
          <a:p>
            <a:pPr fontAlgn="auto">
              <a:spcBef>
                <a:spcPts val="0"/>
              </a:spcBef>
              <a:spcAft>
                <a:spcPts val="0"/>
              </a:spcAft>
              <a:defRPr/>
            </a:pPr>
            <a:r>
              <a:rPr lang="ca-ES" dirty="0" err="1"/>
              <a:t>Second</a:t>
            </a:r>
            <a:r>
              <a:rPr lang="ca-ES" dirty="0"/>
              <a:t> </a:t>
            </a:r>
            <a:r>
              <a:rPr lang="ca-ES" dirty="0" err="1"/>
              <a:t>level</a:t>
            </a:r>
            <a:endParaRPr lang="ca-ES" b="1" kern="0" dirty="0">
              <a:solidFill>
                <a:srgbClr val="964305">
                  <a:lumMod val="50000"/>
                </a:srgbClr>
              </a:solidFill>
              <a:latin typeface="Calibri"/>
              <a:cs typeface="+mn-cs"/>
            </a:endParaRPr>
          </a:p>
        </p:txBody>
      </p:sp>
      <p:sp>
        <p:nvSpPr>
          <p:cNvPr id="9" name="QuadreDeText 8"/>
          <p:cNvSpPr txBox="1"/>
          <p:nvPr/>
        </p:nvSpPr>
        <p:spPr>
          <a:xfrm>
            <a:off x="1187624" y="4643446"/>
            <a:ext cx="1357322" cy="369332"/>
          </a:xfrm>
          <a:prstGeom prst="rect">
            <a:avLst/>
          </a:prstGeom>
          <a:gradFill rotWithShape="1">
            <a:gsLst>
              <a:gs pos="0">
                <a:srgbClr val="84AA33">
                  <a:tint val="35000"/>
                  <a:satMod val="253000"/>
                </a:srgbClr>
              </a:gs>
              <a:gs pos="50000">
                <a:srgbClr val="84AA33">
                  <a:tint val="42000"/>
                  <a:satMod val="255000"/>
                </a:srgbClr>
              </a:gs>
              <a:gs pos="97000">
                <a:srgbClr val="84AA33">
                  <a:tint val="53000"/>
                  <a:satMod val="260000"/>
                </a:srgbClr>
              </a:gs>
              <a:gs pos="100000">
                <a:srgbClr val="84AA33">
                  <a:tint val="56000"/>
                  <a:satMod val="275000"/>
                </a:srgbClr>
              </a:gs>
            </a:gsLst>
            <a:path path="circle">
              <a:fillToRect l="50000" t="50000" r="50000" b="50000"/>
            </a:path>
          </a:gradFill>
          <a:ln w="9525" cap="flat" cmpd="sng" algn="ctr">
            <a:solidFill>
              <a:srgbClr val="84AA33"/>
            </a:solidFill>
            <a:prstDash val="solid"/>
          </a:ln>
          <a:effectLst>
            <a:outerShdw blurRad="63500" dist="25400" dir="5400000" rotWithShape="0">
              <a:srgbClr val="000000">
                <a:alpha val="43137"/>
              </a:srgbClr>
            </a:outerShdw>
          </a:effectLst>
        </p:spPr>
        <p:txBody>
          <a:bodyPr>
            <a:spAutoFit/>
          </a:bodyPr>
          <a:lstStyle/>
          <a:p>
            <a:pPr fontAlgn="auto">
              <a:spcBef>
                <a:spcPts val="0"/>
              </a:spcBef>
              <a:spcAft>
                <a:spcPts val="0"/>
              </a:spcAft>
              <a:defRPr/>
            </a:pPr>
            <a:r>
              <a:rPr lang="ca-ES" dirty="0" err="1"/>
              <a:t>Third</a:t>
            </a:r>
            <a:r>
              <a:rPr lang="ca-ES" dirty="0"/>
              <a:t> </a:t>
            </a:r>
            <a:r>
              <a:rPr lang="ca-ES" dirty="0" err="1"/>
              <a:t>level</a:t>
            </a:r>
            <a:endParaRPr lang="ca-ES" b="1" kern="0" dirty="0">
              <a:solidFill>
                <a:srgbClr val="964305">
                  <a:lumMod val="50000"/>
                </a:srgbClr>
              </a:solidFill>
              <a:latin typeface="Calibri"/>
              <a:cs typeface="+mn-cs"/>
            </a:endParaRPr>
          </a:p>
        </p:txBody>
      </p:sp>
      <p:sp>
        <p:nvSpPr>
          <p:cNvPr id="10" name="QuadreDeText 9"/>
          <p:cNvSpPr txBox="1"/>
          <p:nvPr/>
        </p:nvSpPr>
        <p:spPr>
          <a:xfrm>
            <a:off x="357158" y="5857892"/>
            <a:ext cx="1357322" cy="369332"/>
          </a:xfrm>
          <a:prstGeom prst="rect">
            <a:avLst/>
          </a:prstGeom>
          <a:gradFill rotWithShape="1">
            <a:gsLst>
              <a:gs pos="0">
                <a:srgbClr val="964305">
                  <a:tint val="35000"/>
                  <a:satMod val="253000"/>
                </a:srgbClr>
              </a:gs>
              <a:gs pos="50000">
                <a:srgbClr val="964305">
                  <a:tint val="42000"/>
                  <a:satMod val="255000"/>
                </a:srgbClr>
              </a:gs>
              <a:gs pos="97000">
                <a:srgbClr val="964305">
                  <a:tint val="53000"/>
                  <a:satMod val="260000"/>
                </a:srgbClr>
              </a:gs>
              <a:gs pos="100000">
                <a:srgbClr val="964305">
                  <a:tint val="56000"/>
                  <a:satMod val="275000"/>
                </a:srgbClr>
              </a:gs>
            </a:gsLst>
            <a:path path="circle">
              <a:fillToRect l="50000" t="50000" r="50000" b="50000"/>
            </a:path>
          </a:gradFill>
          <a:ln w="9525" cap="flat" cmpd="sng" algn="ctr">
            <a:solidFill>
              <a:srgbClr val="964305"/>
            </a:solidFill>
            <a:prstDash val="solid"/>
          </a:ln>
          <a:effectLst>
            <a:outerShdw blurRad="63500" dist="25400" dir="5400000" rotWithShape="0">
              <a:srgbClr val="000000">
                <a:alpha val="43137"/>
              </a:srgbClr>
            </a:outerShdw>
          </a:effectLst>
        </p:spPr>
        <p:txBody>
          <a:bodyPr>
            <a:spAutoFit/>
          </a:bodyPr>
          <a:lstStyle/>
          <a:p>
            <a:pPr fontAlgn="auto">
              <a:spcBef>
                <a:spcPts val="0"/>
              </a:spcBef>
              <a:spcAft>
                <a:spcPts val="0"/>
              </a:spcAft>
              <a:defRPr/>
            </a:pPr>
            <a:r>
              <a:rPr lang="ca-ES" dirty="0" err="1"/>
              <a:t>Fourth</a:t>
            </a:r>
            <a:r>
              <a:rPr lang="ca-ES" dirty="0"/>
              <a:t> </a:t>
            </a:r>
            <a:r>
              <a:rPr lang="ca-ES" dirty="0" err="1"/>
              <a:t>level</a:t>
            </a:r>
            <a:endParaRPr lang="ca-ES" b="1" kern="0" dirty="0">
              <a:solidFill>
                <a:srgbClr val="964305">
                  <a:lumMod val="50000"/>
                </a:srgbClr>
              </a:solidFill>
              <a:latin typeface="Calibri"/>
              <a:cs typeface="+mn-cs"/>
            </a:endParaRPr>
          </a:p>
        </p:txBody>
      </p:sp>
      <p:pic>
        <p:nvPicPr>
          <p:cNvPr id="11" name="I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850" y="188913"/>
            <a:ext cx="18288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1370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65"/>
            <a:ext cx="7543800" cy="648073"/>
          </a:xfrm>
        </p:spPr>
        <p:txBody>
          <a:bodyPr/>
          <a:lstStyle/>
          <a:p>
            <a:r>
              <a:rPr lang="en-GB" sz="2800" b="1" dirty="0" smtClean="0">
                <a:solidFill>
                  <a:schemeClr val="tx1"/>
                </a:solidFill>
              </a:rPr>
              <a:t>Why this workshop in this Seminar?</a:t>
            </a:r>
            <a:endParaRPr lang="en-GB" sz="2800" b="1" dirty="0">
              <a:solidFill>
                <a:schemeClr val="tx1"/>
              </a:solidFill>
            </a:endParaRPr>
          </a:p>
        </p:txBody>
      </p:sp>
      <p:sp>
        <p:nvSpPr>
          <p:cNvPr id="3" name="Subtitle 2"/>
          <p:cNvSpPr>
            <a:spLocks noGrp="1"/>
          </p:cNvSpPr>
          <p:nvPr>
            <p:ph type="subTitle" idx="1"/>
          </p:nvPr>
        </p:nvSpPr>
        <p:spPr>
          <a:xfrm>
            <a:off x="827584" y="1844824"/>
            <a:ext cx="6768752" cy="4608512"/>
          </a:xfrm>
        </p:spPr>
        <p:txBody>
          <a:bodyPr>
            <a:noAutofit/>
          </a:bodyPr>
          <a:lstStyle/>
          <a:p>
            <a:pPr algn="just"/>
            <a:endParaRPr lang="en-GB" sz="1800" dirty="0" smtClean="0">
              <a:solidFill>
                <a:schemeClr val="tx1"/>
              </a:solidFill>
            </a:endParaRPr>
          </a:p>
          <a:p>
            <a:pPr algn="just"/>
            <a:r>
              <a:rPr lang="en-GB" sz="1800" dirty="0" smtClean="0">
                <a:solidFill>
                  <a:schemeClr val="tx1"/>
                </a:solidFill>
              </a:rPr>
              <a:t>It is </a:t>
            </a:r>
            <a:r>
              <a:rPr lang="en-GB" b="1" dirty="0" smtClean="0">
                <a:solidFill>
                  <a:schemeClr val="tx1"/>
                </a:solidFill>
              </a:rPr>
              <a:t>a local experience </a:t>
            </a:r>
            <a:r>
              <a:rPr lang="en-GB" sz="1800" dirty="0" smtClean="0">
                <a:solidFill>
                  <a:schemeClr val="tx1"/>
                </a:solidFill>
              </a:rPr>
              <a:t>that had a global impact</a:t>
            </a:r>
          </a:p>
          <a:p>
            <a:pPr algn="just"/>
            <a:r>
              <a:rPr lang="en-GB" sz="1800" b="1" dirty="0" smtClean="0">
                <a:solidFill>
                  <a:schemeClr val="tx1"/>
                </a:solidFill>
              </a:rPr>
              <a:t>It is a real story </a:t>
            </a:r>
            <a:r>
              <a:rPr lang="en-GB" sz="1800" dirty="0" smtClean="0">
                <a:solidFill>
                  <a:schemeClr val="tx1"/>
                </a:solidFill>
              </a:rPr>
              <a:t>about an attempt to do the best we could; </a:t>
            </a:r>
            <a:r>
              <a:rPr lang="en-GB" sz="1800" b="1" dirty="0" smtClean="0">
                <a:solidFill>
                  <a:schemeClr val="tx1"/>
                </a:solidFill>
              </a:rPr>
              <a:t>it is not a model</a:t>
            </a:r>
          </a:p>
          <a:p>
            <a:pPr algn="just"/>
            <a:r>
              <a:rPr lang="en-GB" sz="1800" dirty="0" smtClean="0">
                <a:solidFill>
                  <a:schemeClr val="tx1"/>
                </a:solidFill>
              </a:rPr>
              <a:t>Attendants may </a:t>
            </a:r>
            <a:r>
              <a:rPr lang="en-GB" sz="1800" b="1" dirty="0" smtClean="0">
                <a:solidFill>
                  <a:schemeClr val="tx1"/>
                </a:solidFill>
              </a:rPr>
              <a:t>enlarge their network </a:t>
            </a:r>
            <a:r>
              <a:rPr lang="en-GB" sz="1800" dirty="0" smtClean="0">
                <a:solidFill>
                  <a:schemeClr val="tx1"/>
                </a:solidFill>
              </a:rPr>
              <a:t>contacting with local stakeholders who co-worked together.</a:t>
            </a:r>
            <a:endParaRPr lang="en-GB" sz="1800" dirty="0">
              <a:solidFill>
                <a:schemeClr val="tx1"/>
              </a:solidFill>
            </a:endParaRPr>
          </a:p>
          <a:p>
            <a:pPr algn="just"/>
            <a:r>
              <a:rPr lang="en-GB" sz="1800" dirty="0">
                <a:solidFill>
                  <a:schemeClr val="tx1"/>
                </a:solidFill>
              </a:rPr>
              <a:t>	</a:t>
            </a:r>
            <a:r>
              <a:rPr lang="en-GB" sz="1800" dirty="0" smtClean="0">
                <a:solidFill>
                  <a:schemeClr val="tx1"/>
                </a:solidFill>
              </a:rPr>
              <a:t>At the end of the day, all parts involved tested on the 	floor what was planned, beforehand on paper</a:t>
            </a:r>
            <a:endParaRPr lang="en-GB" sz="1800" dirty="0">
              <a:solidFill>
                <a:schemeClr val="tx1"/>
              </a:solidFill>
            </a:endParaRPr>
          </a:p>
          <a:p>
            <a:pPr algn="just"/>
            <a:r>
              <a:rPr lang="en-GB" sz="1800" dirty="0" smtClean="0">
                <a:solidFill>
                  <a:schemeClr val="tx1"/>
                </a:solidFill>
              </a:rPr>
              <a:t>	Local agencies learned a lot: much is done, more has 	to be done</a:t>
            </a:r>
          </a:p>
          <a:p>
            <a:pPr algn="just"/>
            <a:endParaRPr lang="en-GB" sz="1800" dirty="0">
              <a:solidFill>
                <a:schemeClr val="tx1"/>
              </a:solidFill>
            </a:endParaRPr>
          </a:p>
          <a:p>
            <a:pPr algn="just"/>
            <a:r>
              <a:rPr lang="en-GB" sz="1800" b="1" dirty="0" smtClean="0">
                <a:solidFill>
                  <a:schemeClr val="tx1"/>
                </a:solidFill>
              </a:rPr>
              <a:t>The experience is part of the package of radicalisation</a:t>
            </a:r>
            <a:r>
              <a:rPr lang="en-GB" sz="1800" dirty="0" smtClean="0">
                <a:solidFill>
                  <a:schemeClr val="tx1"/>
                </a:solidFill>
              </a:rPr>
              <a:t>, but the approach is </a:t>
            </a:r>
            <a:r>
              <a:rPr lang="en-GB" sz="1800" b="1" dirty="0" smtClean="0">
                <a:solidFill>
                  <a:schemeClr val="tx1"/>
                </a:solidFill>
              </a:rPr>
              <a:t>from the other way round: the victims… or the affected people!</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1664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943477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ítol 1"/>
          <p:cNvSpPr>
            <a:spLocks noGrp="1"/>
          </p:cNvSpPr>
          <p:nvPr>
            <p:ph type="ctrTitle"/>
          </p:nvPr>
        </p:nvSpPr>
        <p:spPr>
          <a:xfrm>
            <a:off x="611188" y="744538"/>
            <a:ext cx="7772400" cy="1470025"/>
          </a:xfrm>
        </p:spPr>
        <p:txBody>
          <a:bodyPr>
            <a:normAutofit/>
          </a:bodyPr>
          <a:lstStyle/>
          <a:p>
            <a:pPr algn="l"/>
            <a:r>
              <a:rPr lang="en-US" sz="3200" b="1" i="1" dirty="0">
                <a:solidFill>
                  <a:schemeClr val="accent6">
                    <a:lumMod val="75000"/>
                  </a:schemeClr>
                </a:solidFill>
              </a:rPr>
              <a:t>Some situations of high emotional impact from the CUESB</a:t>
            </a:r>
            <a:endParaRPr lang="ca-ES" sz="3200" b="1" i="1" dirty="0" smtClean="0">
              <a:solidFill>
                <a:schemeClr val="accent6">
                  <a:lumMod val="75000"/>
                </a:schemeClr>
              </a:solidFill>
            </a:endParaRPr>
          </a:p>
        </p:txBody>
      </p:sp>
      <p:sp>
        <p:nvSpPr>
          <p:cNvPr id="3" name="Subtítol 2"/>
          <p:cNvSpPr>
            <a:spLocks noGrp="1"/>
          </p:cNvSpPr>
          <p:nvPr>
            <p:ph type="subTitle" idx="1"/>
          </p:nvPr>
        </p:nvSpPr>
        <p:spPr>
          <a:xfrm>
            <a:off x="827088" y="2428875"/>
            <a:ext cx="7489825" cy="3857625"/>
          </a:xfrm>
        </p:spPr>
        <p:txBody>
          <a:bodyPr rtlCol="0">
            <a:normAutofit fontScale="92500" lnSpcReduction="20000"/>
          </a:bodyPr>
          <a:lstStyle/>
          <a:p>
            <a:pPr marL="342900" indent="-342900" algn="l">
              <a:buFont typeface="Wingdings" pitchFamily="2" charset="2"/>
              <a:buChar char="ü"/>
              <a:defRPr/>
            </a:pPr>
            <a:r>
              <a:rPr lang="ca-ES" sz="2200" dirty="0" smtClean="0">
                <a:solidFill>
                  <a:schemeClr val="tx2">
                    <a:lumMod val="75000"/>
                  </a:schemeClr>
                </a:solidFill>
              </a:rPr>
              <a:t> </a:t>
            </a:r>
            <a:r>
              <a:rPr lang="en-US" sz="2400" dirty="0">
                <a:solidFill>
                  <a:schemeClr val="tx1">
                    <a:lumMod val="95000"/>
                    <a:lumOff val="5000"/>
                  </a:schemeClr>
                </a:solidFill>
              </a:rPr>
              <a:t>Traffic accidents, resulting in death</a:t>
            </a:r>
            <a:r>
              <a:rPr lang="en-US" sz="2400" dirty="0" smtClean="0">
                <a:solidFill>
                  <a:schemeClr val="tx1">
                    <a:lumMod val="95000"/>
                    <a:lumOff val="5000"/>
                  </a:schemeClr>
                </a:solidFill>
              </a:rPr>
              <a:t>.</a:t>
            </a:r>
          </a:p>
          <a:p>
            <a:pPr marL="342900" indent="-342900" algn="l">
              <a:buFont typeface="Wingdings" pitchFamily="2" charset="2"/>
              <a:buChar char="ü"/>
              <a:defRPr/>
            </a:pPr>
            <a:r>
              <a:rPr lang="en-US" sz="2400" dirty="0">
                <a:solidFill>
                  <a:schemeClr val="tx1">
                    <a:lumMod val="95000"/>
                    <a:lumOff val="5000"/>
                  </a:schemeClr>
                </a:solidFill>
              </a:rPr>
              <a:t>  Accidents </a:t>
            </a:r>
            <a:r>
              <a:rPr lang="en-US" sz="2400" dirty="0" smtClean="0">
                <a:solidFill>
                  <a:schemeClr val="tx1">
                    <a:lumMod val="95000"/>
                    <a:lumOff val="5000"/>
                  </a:schemeClr>
                </a:solidFill>
              </a:rPr>
              <a:t>provoking</a:t>
            </a:r>
            <a:r>
              <a:rPr lang="en-US" sz="2400" dirty="0" smtClean="0">
                <a:solidFill>
                  <a:schemeClr val="tx1">
                    <a:lumMod val="95000"/>
                    <a:lumOff val="5000"/>
                  </a:schemeClr>
                </a:solidFill>
              </a:rPr>
              <a:t> </a:t>
            </a:r>
            <a:r>
              <a:rPr lang="en-US" sz="2400" dirty="0">
                <a:solidFill>
                  <a:schemeClr val="tx1">
                    <a:lumMod val="95000"/>
                    <a:lumOff val="5000"/>
                  </a:schemeClr>
                </a:solidFill>
              </a:rPr>
              <a:t>serious damage to </a:t>
            </a:r>
            <a:r>
              <a:rPr lang="en-US" sz="2400" dirty="0" smtClean="0">
                <a:solidFill>
                  <a:schemeClr val="tx1">
                    <a:lumMod val="95000"/>
                    <a:lumOff val="5000"/>
                  </a:schemeClr>
                </a:solidFill>
              </a:rPr>
              <a:t>people</a:t>
            </a:r>
          </a:p>
          <a:p>
            <a:pPr marL="342900" indent="-342900" algn="l">
              <a:buFont typeface="Wingdings" pitchFamily="2" charset="2"/>
              <a:buChar char="ü"/>
              <a:defRPr/>
            </a:pPr>
            <a:r>
              <a:rPr lang="en-US" sz="2400" dirty="0">
                <a:solidFill>
                  <a:schemeClr val="tx1">
                    <a:lumMod val="95000"/>
                    <a:lumOff val="5000"/>
                  </a:schemeClr>
                </a:solidFill>
              </a:rPr>
              <a:t>  </a:t>
            </a:r>
            <a:r>
              <a:rPr lang="en-US" sz="2400" dirty="0" smtClean="0">
                <a:solidFill>
                  <a:schemeClr val="tx1">
                    <a:lumMod val="95000"/>
                    <a:lumOff val="5000"/>
                  </a:schemeClr>
                </a:solidFill>
              </a:rPr>
              <a:t>Sudden </a:t>
            </a:r>
            <a:r>
              <a:rPr lang="en-US" sz="2400" dirty="0">
                <a:solidFill>
                  <a:schemeClr val="tx1">
                    <a:lumMod val="95000"/>
                    <a:lumOff val="5000"/>
                  </a:schemeClr>
                </a:solidFill>
              </a:rPr>
              <a:t>deaths (especially </a:t>
            </a:r>
            <a:r>
              <a:rPr lang="en-US" sz="2400" dirty="0" smtClean="0">
                <a:solidFill>
                  <a:schemeClr val="tx1">
                    <a:lumMod val="95000"/>
                    <a:lumOff val="5000"/>
                  </a:schemeClr>
                </a:solidFill>
              </a:rPr>
              <a:t>on</a:t>
            </a:r>
            <a:r>
              <a:rPr lang="en-US" sz="2400" dirty="0" smtClean="0">
                <a:solidFill>
                  <a:schemeClr val="tx1">
                    <a:lumMod val="95000"/>
                    <a:lumOff val="5000"/>
                  </a:schemeClr>
                </a:solidFill>
              </a:rPr>
              <a:t> </a:t>
            </a:r>
            <a:r>
              <a:rPr lang="en-US" sz="2400" dirty="0">
                <a:solidFill>
                  <a:schemeClr val="tx1">
                    <a:lumMod val="95000"/>
                    <a:lumOff val="5000"/>
                  </a:schemeClr>
                </a:solidFill>
              </a:rPr>
              <a:t>infants, children or </a:t>
            </a:r>
            <a:r>
              <a:rPr lang="en-US" sz="2400" dirty="0" smtClean="0">
                <a:solidFill>
                  <a:schemeClr val="tx1">
                    <a:lumMod val="95000"/>
                    <a:lumOff val="5000"/>
                  </a:schemeClr>
                </a:solidFill>
              </a:rPr>
              <a:t>teenagers</a:t>
            </a:r>
            <a:r>
              <a:rPr lang="en-US" sz="2400" dirty="0" smtClean="0">
                <a:solidFill>
                  <a:schemeClr val="tx1">
                    <a:lumMod val="95000"/>
                    <a:lumOff val="5000"/>
                  </a:schemeClr>
                </a:solidFill>
              </a:rPr>
              <a:t>)</a:t>
            </a:r>
            <a:endParaRPr lang="en-US" sz="2400" dirty="0" smtClean="0">
              <a:solidFill>
                <a:schemeClr val="tx1">
                  <a:lumMod val="95000"/>
                  <a:lumOff val="5000"/>
                </a:schemeClr>
              </a:solidFill>
            </a:endParaRPr>
          </a:p>
          <a:p>
            <a:pPr marL="342900" indent="-342900" algn="l">
              <a:buFont typeface="Wingdings" pitchFamily="2" charset="2"/>
              <a:buChar char="ü"/>
              <a:defRPr/>
            </a:pPr>
            <a:r>
              <a:rPr lang="en-US" sz="2400" dirty="0">
                <a:solidFill>
                  <a:schemeClr val="tx1">
                    <a:lumMod val="95000"/>
                    <a:lumOff val="5000"/>
                  </a:schemeClr>
                </a:solidFill>
              </a:rPr>
              <a:t>  </a:t>
            </a:r>
            <a:r>
              <a:rPr lang="en-US" sz="2400" dirty="0" smtClean="0">
                <a:solidFill>
                  <a:schemeClr val="tx1">
                    <a:lumMod val="95000"/>
                    <a:lumOff val="5000"/>
                  </a:schemeClr>
                </a:solidFill>
              </a:rPr>
              <a:t>Consummate </a:t>
            </a:r>
            <a:r>
              <a:rPr lang="en-US" sz="2400" dirty="0" smtClean="0">
                <a:solidFill>
                  <a:schemeClr val="tx1">
                    <a:lumMod val="95000"/>
                    <a:lumOff val="5000"/>
                  </a:schemeClr>
                </a:solidFill>
              </a:rPr>
              <a:t>suicide: in such cases it represents </a:t>
            </a:r>
            <a:r>
              <a:rPr lang="en-US" sz="2400" dirty="0">
                <a:solidFill>
                  <a:schemeClr val="tx1">
                    <a:lumMod val="95000"/>
                    <a:lumOff val="5000"/>
                  </a:schemeClr>
                </a:solidFill>
              </a:rPr>
              <a:t>l</a:t>
            </a:r>
            <a:r>
              <a:rPr lang="en-US" sz="2400" dirty="0" smtClean="0">
                <a:solidFill>
                  <a:schemeClr val="tx1">
                    <a:lumMod val="95000"/>
                    <a:lumOff val="5000"/>
                  </a:schemeClr>
                </a:solidFill>
              </a:rPr>
              <a:t>ess </a:t>
            </a:r>
            <a:r>
              <a:rPr lang="en-US" sz="2400" dirty="0">
                <a:solidFill>
                  <a:schemeClr val="tx1">
                    <a:lumMod val="95000"/>
                    <a:lumOff val="5000"/>
                  </a:schemeClr>
                </a:solidFill>
              </a:rPr>
              <a:t>media </a:t>
            </a:r>
            <a:r>
              <a:rPr lang="en-US" sz="2400" dirty="0" smtClean="0">
                <a:solidFill>
                  <a:schemeClr val="tx1">
                    <a:lumMod val="95000"/>
                    <a:lumOff val="5000"/>
                  </a:schemeClr>
                </a:solidFill>
              </a:rPr>
              <a:t>coverage, but they mean a </a:t>
            </a:r>
            <a:r>
              <a:rPr lang="en-US" sz="2400" dirty="0">
                <a:solidFill>
                  <a:schemeClr val="tx1">
                    <a:lumMod val="95000"/>
                    <a:lumOff val="5000"/>
                  </a:schemeClr>
                </a:solidFill>
              </a:rPr>
              <a:t>greater prevalence with respect to other areas</a:t>
            </a:r>
            <a:r>
              <a:rPr lang="en-US" sz="2400" dirty="0" smtClean="0">
                <a:solidFill>
                  <a:schemeClr val="tx1">
                    <a:lumMod val="95000"/>
                    <a:lumOff val="5000"/>
                  </a:schemeClr>
                </a:solidFill>
              </a:rPr>
              <a:t>.</a:t>
            </a:r>
          </a:p>
          <a:p>
            <a:pPr marL="342900" indent="-342900" algn="l">
              <a:buFont typeface="Wingdings" pitchFamily="2" charset="2"/>
              <a:buChar char="ü"/>
              <a:defRPr/>
            </a:pPr>
            <a:r>
              <a:rPr lang="en-US" sz="2400" dirty="0">
                <a:solidFill>
                  <a:schemeClr val="tx1">
                    <a:lumMod val="95000"/>
                    <a:lumOff val="5000"/>
                  </a:schemeClr>
                </a:solidFill>
              </a:rPr>
              <a:t> </a:t>
            </a:r>
            <a:r>
              <a:rPr lang="en-US" sz="2400" dirty="0" smtClean="0">
                <a:solidFill>
                  <a:schemeClr val="tx1">
                    <a:lumMod val="95000"/>
                    <a:lumOff val="5000"/>
                  </a:schemeClr>
                </a:solidFill>
              </a:rPr>
              <a:t> Fires</a:t>
            </a:r>
            <a:r>
              <a:rPr lang="en-US" sz="2400" dirty="0">
                <a:solidFill>
                  <a:schemeClr val="tx1">
                    <a:lumMod val="95000"/>
                    <a:lumOff val="5000"/>
                  </a:schemeClr>
                </a:solidFill>
              </a:rPr>
              <a:t>, collapses, </a:t>
            </a:r>
            <a:r>
              <a:rPr lang="en-US" sz="2400" dirty="0" smtClean="0">
                <a:solidFill>
                  <a:schemeClr val="tx1">
                    <a:lumMod val="95000"/>
                    <a:lumOff val="5000"/>
                  </a:schemeClr>
                </a:solidFill>
              </a:rPr>
              <a:t>...</a:t>
            </a:r>
          </a:p>
          <a:p>
            <a:pPr marL="342900" indent="-342900" algn="l">
              <a:buFont typeface="Wingdings" pitchFamily="2" charset="2"/>
              <a:buChar char="ü"/>
              <a:defRPr/>
            </a:pPr>
            <a:r>
              <a:rPr lang="en-US" sz="2400" dirty="0">
                <a:solidFill>
                  <a:schemeClr val="tx1">
                    <a:lumMod val="95000"/>
                    <a:lumOff val="5000"/>
                  </a:schemeClr>
                </a:solidFill>
              </a:rPr>
              <a:t>  </a:t>
            </a:r>
            <a:r>
              <a:rPr lang="en-US" sz="2400" dirty="0" smtClean="0">
                <a:solidFill>
                  <a:schemeClr val="tx1">
                    <a:lumMod val="95000"/>
                    <a:lumOff val="5000"/>
                  </a:schemeClr>
                </a:solidFill>
              </a:rPr>
              <a:t>Victims </a:t>
            </a:r>
            <a:r>
              <a:rPr lang="en-US" sz="2400" dirty="0">
                <a:solidFill>
                  <a:schemeClr val="tx1">
                    <a:lumMod val="95000"/>
                    <a:lumOff val="5000"/>
                  </a:schemeClr>
                </a:solidFill>
              </a:rPr>
              <a:t>of </a:t>
            </a:r>
            <a:r>
              <a:rPr lang="en-US" sz="2400" dirty="0" smtClean="0">
                <a:solidFill>
                  <a:schemeClr val="tx1">
                    <a:lumMod val="95000"/>
                    <a:lumOff val="5000"/>
                  </a:schemeClr>
                </a:solidFill>
              </a:rPr>
              <a:t>situations involving </a:t>
            </a:r>
            <a:r>
              <a:rPr lang="en-US" sz="2400" dirty="0">
                <a:solidFill>
                  <a:schemeClr val="tx1">
                    <a:lumMod val="95000"/>
                    <a:lumOff val="5000"/>
                  </a:schemeClr>
                </a:solidFill>
              </a:rPr>
              <a:t>extreme violence</a:t>
            </a:r>
            <a:r>
              <a:rPr lang="en-US" sz="2400" dirty="0" smtClean="0">
                <a:solidFill>
                  <a:schemeClr val="tx1">
                    <a:lumMod val="95000"/>
                    <a:lumOff val="5000"/>
                  </a:schemeClr>
                </a:solidFill>
              </a:rPr>
              <a:t>.</a:t>
            </a:r>
          </a:p>
          <a:p>
            <a:pPr marL="342900" indent="-342900" algn="l">
              <a:buFont typeface="Wingdings" pitchFamily="2" charset="2"/>
              <a:buChar char="ü"/>
              <a:defRPr/>
            </a:pPr>
            <a:r>
              <a:rPr lang="en-US" sz="2400" dirty="0">
                <a:solidFill>
                  <a:schemeClr val="tx1">
                    <a:lumMod val="95000"/>
                    <a:lumOff val="5000"/>
                  </a:schemeClr>
                </a:solidFill>
              </a:rPr>
              <a:t>  IMA. Incidents with Multiple </a:t>
            </a:r>
            <a:r>
              <a:rPr lang="en-US" sz="2400" dirty="0" smtClean="0">
                <a:solidFill>
                  <a:schemeClr val="tx1">
                    <a:lumMod val="95000"/>
                    <a:lumOff val="5000"/>
                  </a:schemeClr>
                </a:solidFill>
              </a:rPr>
              <a:t>Affected</a:t>
            </a:r>
          </a:p>
          <a:p>
            <a:pPr marL="342900" indent="-342900" algn="l">
              <a:buFont typeface="Wingdings" pitchFamily="2" charset="2"/>
              <a:buChar char="ü"/>
              <a:defRPr/>
            </a:pPr>
            <a:r>
              <a:rPr lang="en-US" sz="2400" dirty="0">
                <a:solidFill>
                  <a:schemeClr val="tx1">
                    <a:lumMod val="95000"/>
                    <a:lumOff val="5000"/>
                  </a:schemeClr>
                </a:solidFill>
              </a:rPr>
              <a:t>  </a:t>
            </a:r>
            <a:r>
              <a:rPr lang="en-US" sz="2400" dirty="0" smtClean="0">
                <a:solidFill>
                  <a:schemeClr val="tx1">
                    <a:lumMod val="95000"/>
                    <a:lumOff val="5000"/>
                  </a:schemeClr>
                </a:solidFill>
              </a:rPr>
              <a:t>Other topics </a:t>
            </a:r>
            <a:r>
              <a:rPr lang="en-US" sz="2400" dirty="0">
                <a:solidFill>
                  <a:schemeClr val="tx1">
                    <a:lumMod val="95000"/>
                    <a:lumOff val="5000"/>
                  </a:schemeClr>
                </a:solidFill>
              </a:rPr>
              <a:t>conditioned </a:t>
            </a:r>
            <a:r>
              <a:rPr lang="en-US" sz="2400" dirty="0" smtClean="0">
                <a:solidFill>
                  <a:schemeClr val="tx1">
                    <a:lumMod val="95000"/>
                    <a:lumOff val="5000"/>
                  </a:schemeClr>
                </a:solidFill>
              </a:rPr>
              <a:t> to a prior </a:t>
            </a:r>
            <a:r>
              <a:rPr lang="en-US" sz="2400" dirty="0">
                <a:solidFill>
                  <a:schemeClr val="tx1">
                    <a:lumMod val="95000"/>
                    <a:lumOff val="5000"/>
                  </a:schemeClr>
                </a:solidFill>
              </a:rPr>
              <a:t>assessment </a:t>
            </a:r>
            <a:r>
              <a:rPr lang="en-US" sz="2400" dirty="0" smtClean="0">
                <a:solidFill>
                  <a:schemeClr val="tx1">
                    <a:lumMod val="95000"/>
                    <a:lumOff val="5000"/>
                  </a:schemeClr>
                </a:solidFill>
              </a:rPr>
              <a:t>done by</a:t>
            </a:r>
            <a:r>
              <a:rPr lang="en-US" sz="2400" dirty="0" smtClean="0">
                <a:solidFill>
                  <a:schemeClr val="tx1">
                    <a:lumMod val="95000"/>
                    <a:lumOff val="5000"/>
                  </a:schemeClr>
                </a:solidFill>
              </a:rPr>
              <a:t> </a:t>
            </a:r>
            <a:r>
              <a:rPr lang="en-US" sz="2400" dirty="0">
                <a:solidFill>
                  <a:schemeClr val="tx1">
                    <a:lumMod val="95000"/>
                    <a:lumOff val="5000"/>
                  </a:schemeClr>
                </a:solidFill>
              </a:rPr>
              <a:t>the </a:t>
            </a:r>
            <a:r>
              <a:rPr lang="en-US" sz="2400" dirty="0" smtClean="0">
                <a:solidFill>
                  <a:schemeClr val="tx1">
                    <a:lumMod val="95000"/>
                    <a:lumOff val="5000"/>
                  </a:schemeClr>
                </a:solidFill>
              </a:rPr>
              <a:t>service.</a:t>
            </a:r>
            <a:endParaRPr lang="ca-ES" sz="2800" dirty="0">
              <a:solidFill>
                <a:schemeClr val="tx1">
                  <a:lumMod val="95000"/>
                  <a:lumOff val="5000"/>
                </a:schemeClr>
              </a:solidFill>
            </a:endParaRPr>
          </a:p>
        </p:txBody>
      </p:sp>
      <p:pic>
        <p:nvPicPr>
          <p:cNvPr id="4" name="I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88913"/>
            <a:ext cx="18288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411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a:extLst>
              <a:ext uri="{FF2B5EF4-FFF2-40B4-BE49-F238E27FC236}">
                <a16:creationId xmlns="" xmlns:a16="http://schemas.microsoft.com/office/drawing/2014/main" id="{132A0210-40FB-1847-B43B-74069601D305}"/>
              </a:ext>
            </a:extLst>
          </p:cNvPr>
          <p:cNvSpPr/>
          <p:nvPr/>
        </p:nvSpPr>
        <p:spPr>
          <a:xfrm>
            <a:off x="179512" y="2348880"/>
            <a:ext cx="2319397" cy="2431938"/>
          </a:xfrm>
          <a:prstGeom prst="ellipse">
            <a:avLst/>
          </a:prstGeom>
          <a:solidFill>
            <a:schemeClr val="bg1">
              <a:alpha val="1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prstClr val="black"/>
                </a:solidFill>
              </a:rPr>
              <a:t>Care of the victims of the terrorist attack </a:t>
            </a:r>
          </a:p>
        </p:txBody>
      </p:sp>
      <p:sp>
        <p:nvSpPr>
          <p:cNvPr id="7" name="CuadroTexto 6">
            <a:extLst>
              <a:ext uri="{FF2B5EF4-FFF2-40B4-BE49-F238E27FC236}">
                <a16:creationId xmlns="" xmlns:a16="http://schemas.microsoft.com/office/drawing/2014/main" id="{8EEB9466-0488-814E-A8C9-1C701F95A8DD}"/>
              </a:ext>
            </a:extLst>
          </p:cNvPr>
          <p:cNvSpPr txBox="1"/>
          <p:nvPr/>
        </p:nvSpPr>
        <p:spPr>
          <a:xfrm>
            <a:off x="826824" y="399839"/>
            <a:ext cx="7345280" cy="830997"/>
          </a:xfrm>
          <a:prstGeom prst="rect">
            <a:avLst/>
          </a:prstGeom>
          <a:noFill/>
        </p:spPr>
        <p:txBody>
          <a:bodyPr wrap="square" rtlCol="0">
            <a:spAutoFit/>
          </a:bodyPr>
          <a:lstStyle/>
          <a:p>
            <a:pPr algn="ctr"/>
            <a:r>
              <a:rPr lang="en-US" sz="4400" b="1" dirty="0">
                <a:solidFill>
                  <a:prstClr val="black"/>
                </a:solidFill>
              </a:rPr>
              <a:t>Areas of action      </a:t>
            </a:r>
            <a:r>
              <a:rPr lang="en-US" sz="4400" b="1" dirty="0" smtClean="0">
                <a:solidFill>
                  <a:prstClr val="black"/>
                </a:solidFill>
              </a:rPr>
              <a:t> </a:t>
            </a:r>
            <a:r>
              <a:rPr lang="en-US" sz="4800" b="1" dirty="0" smtClean="0">
                <a:solidFill>
                  <a:srgbClr val="ED7D31">
                    <a:lumMod val="75000"/>
                  </a:srgbClr>
                </a:solidFill>
                <a:latin typeface="Corbel" panose="020B0503020204020204" pitchFamily="34" charset="0"/>
              </a:rPr>
              <a:t>8-17</a:t>
            </a:r>
            <a:endParaRPr lang="en-US" sz="4800" b="1" dirty="0">
              <a:solidFill>
                <a:srgbClr val="ED7D31">
                  <a:lumMod val="75000"/>
                </a:srgbClr>
              </a:solidFill>
              <a:latin typeface="Corbel" panose="020B0503020204020204" pitchFamily="34" charset="0"/>
            </a:endParaRPr>
          </a:p>
        </p:txBody>
      </p:sp>
      <p:sp>
        <p:nvSpPr>
          <p:cNvPr id="8" name="Elipse 7">
            <a:extLst>
              <a:ext uri="{FF2B5EF4-FFF2-40B4-BE49-F238E27FC236}">
                <a16:creationId xmlns="" xmlns:a16="http://schemas.microsoft.com/office/drawing/2014/main" id="{05DC1E19-C212-6944-B42A-EFA910E33665}"/>
              </a:ext>
            </a:extLst>
          </p:cNvPr>
          <p:cNvSpPr/>
          <p:nvPr/>
        </p:nvSpPr>
        <p:spPr>
          <a:xfrm>
            <a:off x="2261590" y="2194458"/>
            <a:ext cx="2454426" cy="2564506"/>
          </a:xfrm>
          <a:prstGeom prst="ellipse">
            <a:avLst/>
          </a:prstGeom>
          <a:solidFill>
            <a:schemeClr val="bg1">
              <a:alpha val="1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200" b="1" dirty="0">
                <a:solidFill>
                  <a:prstClr val="black"/>
                </a:solidFill>
              </a:rPr>
              <a:t>Psychological support </a:t>
            </a:r>
          </a:p>
        </p:txBody>
      </p:sp>
      <p:sp>
        <p:nvSpPr>
          <p:cNvPr id="9" name="Elipse 8">
            <a:extLst>
              <a:ext uri="{FF2B5EF4-FFF2-40B4-BE49-F238E27FC236}">
                <a16:creationId xmlns="" xmlns:a16="http://schemas.microsoft.com/office/drawing/2014/main" id="{17CD8E5E-19B0-994A-9DC3-F3175AD39C92}"/>
              </a:ext>
            </a:extLst>
          </p:cNvPr>
          <p:cNvSpPr/>
          <p:nvPr/>
        </p:nvSpPr>
        <p:spPr>
          <a:xfrm>
            <a:off x="4283968" y="2097775"/>
            <a:ext cx="2453370" cy="2683043"/>
          </a:xfrm>
          <a:prstGeom prst="ellipse">
            <a:avLst/>
          </a:prstGeom>
          <a:solidFill>
            <a:schemeClr val="bg1">
              <a:alpha val="1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prstClr val="black"/>
                </a:solidFill>
              </a:rPr>
              <a:t>Logistical support</a:t>
            </a:r>
          </a:p>
        </p:txBody>
      </p:sp>
      <p:sp>
        <p:nvSpPr>
          <p:cNvPr id="10" name="Elipse 9">
            <a:extLst>
              <a:ext uri="{FF2B5EF4-FFF2-40B4-BE49-F238E27FC236}">
                <a16:creationId xmlns="" xmlns:a16="http://schemas.microsoft.com/office/drawing/2014/main" id="{E5989151-F70C-9F4E-8AC6-D582E48ADFBC}"/>
              </a:ext>
            </a:extLst>
          </p:cNvPr>
          <p:cNvSpPr/>
          <p:nvPr/>
        </p:nvSpPr>
        <p:spPr>
          <a:xfrm>
            <a:off x="6653570" y="2194458"/>
            <a:ext cx="2367215" cy="2564505"/>
          </a:xfrm>
          <a:prstGeom prst="ellipse">
            <a:avLst/>
          </a:prstGeom>
          <a:solidFill>
            <a:schemeClr val="bg1">
              <a:alpha val="1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solidFill>
                  <a:prstClr val="black"/>
                </a:solidFill>
              </a:rPr>
              <a:t>Tasks related </a:t>
            </a:r>
            <a:r>
              <a:rPr lang="en-US" b="1" dirty="0" smtClean="0">
                <a:solidFill>
                  <a:prstClr val="black"/>
                </a:solidFill>
              </a:rPr>
              <a:t>to information</a:t>
            </a:r>
            <a:r>
              <a:rPr lang="en-US" b="1" dirty="0">
                <a:solidFill>
                  <a:prstClr val="black"/>
                </a:solidFill>
              </a:rPr>
              <a:t>, </a:t>
            </a:r>
            <a:r>
              <a:rPr lang="en-US" b="1" dirty="0" smtClean="0">
                <a:solidFill>
                  <a:prstClr val="black"/>
                </a:solidFill>
              </a:rPr>
              <a:t>communication </a:t>
            </a:r>
            <a:r>
              <a:rPr lang="en-US" b="1" dirty="0">
                <a:solidFill>
                  <a:prstClr val="black"/>
                </a:solidFill>
              </a:rPr>
              <a:t>and prevention </a:t>
            </a:r>
          </a:p>
        </p:txBody>
      </p:sp>
      <p:pic>
        <p:nvPicPr>
          <p:cNvPr id="3" name="Imagen 2"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442" y="1592880"/>
            <a:ext cx="371527" cy="504895"/>
          </a:xfrm>
          <a:prstGeom prst="rect">
            <a:avLst/>
          </a:prstGeom>
        </p:spPr>
      </p:pic>
      <p:pic>
        <p:nvPicPr>
          <p:cNvPr id="5" name="Imagen 4" descr="Recorte de pantalla"/>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1454" y="1602219"/>
            <a:ext cx="350093" cy="400106"/>
          </a:xfrm>
          <a:prstGeom prst="rect">
            <a:avLst/>
          </a:prstGeom>
        </p:spPr>
      </p:pic>
      <p:pic>
        <p:nvPicPr>
          <p:cNvPr id="11" name="Imagen 10" descr="Recorte de pantalla"/>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7852" y="1622460"/>
            <a:ext cx="428685" cy="466790"/>
          </a:xfrm>
          <a:prstGeom prst="rect">
            <a:avLst/>
          </a:prstGeom>
        </p:spPr>
      </p:pic>
      <p:pic>
        <p:nvPicPr>
          <p:cNvPr id="12" name="Imagen 11" descr="Recorte de pantalla"/>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62132" y="1589193"/>
            <a:ext cx="350093" cy="400106"/>
          </a:xfrm>
          <a:prstGeom prst="rect">
            <a:avLst/>
          </a:prstGeom>
        </p:spPr>
      </p:pic>
      <p:pic>
        <p:nvPicPr>
          <p:cNvPr id="4" name="Imagen 3"/>
          <p:cNvPicPr>
            <a:picLocks noChangeAspect="1"/>
          </p:cNvPicPr>
          <p:nvPr/>
        </p:nvPicPr>
        <p:blipFill>
          <a:blip r:embed="rId6"/>
          <a:stretch>
            <a:fillRect/>
          </a:stretch>
        </p:blipFill>
        <p:spPr>
          <a:xfrm>
            <a:off x="0" y="5676900"/>
            <a:ext cx="9144000" cy="1181100"/>
          </a:xfrm>
          <a:prstGeom prst="rect">
            <a:avLst/>
          </a:prstGeom>
        </p:spPr>
      </p:pic>
    </p:spTree>
    <p:extLst>
      <p:ext uri="{BB962C8B-B14F-4D97-AF65-F5344CB8AC3E}">
        <p14:creationId xmlns:p14="http://schemas.microsoft.com/office/powerpoint/2010/main" val="2892688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F5DAD6B-CC51-B944-B838-5387438EA682}"/>
              </a:ext>
            </a:extLst>
          </p:cNvPr>
          <p:cNvSpPr>
            <a:spLocks noGrp="1"/>
          </p:cNvSpPr>
          <p:nvPr>
            <p:ph type="title"/>
          </p:nvPr>
        </p:nvSpPr>
        <p:spPr/>
        <p:txBody>
          <a:bodyPr>
            <a:normAutofit/>
          </a:bodyPr>
          <a:lstStyle/>
          <a:p>
            <a:pPr algn="ctr"/>
            <a:r>
              <a:rPr lang="en-US" sz="4000" b="1" dirty="0">
                <a:latin typeface="+mn-lt"/>
              </a:rPr>
              <a:t>Resources</a:t>
            </a:r>
          </a:p>
        </p:txBody>
      </p:sp>
      <p:sp>
        <p:nvSpPr>
          <p:cNvPr id="6" name="Elipse 5">
            <a:extLst>
              <a:ext uri="{FF2B5EF4-FFF2-40B4-BE49-F238E27FC236}">
                <a16:creationId xmlns="" xmlns:a16="http://schemas.microsoft.com/office/drawing/2014/main" id="{C09F2C45-9556-4543-8233-10F4E67E4CDF}"/>
              </a:ext>
            </a:extLst>
          </p:cNvPr>
          <p:cNvSpPr/>
          <p:nvPr/>
        </p:nvSpPr>
        <p:spPr>
          <a:xfrm>
            <a:off x="677555" y="1690691"/>
            <a:ext cx="2244315" cy="2397735"/>
          </a:xfrm>
          <a:prstGeom prst="ellipse">
            <a:avLst/>
          </a:prstGeom>
          <a:solidFill>
            <a:schemeClr val="bg1">
              <a:alpha val="1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prstClr val="black"/>
                </a:solidFill>
              </a:rPr>
              <a:t>&gt; 200 </a:t>
            </a:r>
            <a:r>
              <a:rPr lang="en-US" sz="2000" b="1" dirty="0" smtClean="0">
                <a:solidFill>
                  <a:prstClr val="black"/>
                </a:solidFill>
              </a:rPr>
              <a:t>staff</a:t>
            </a:r>
            <a:endParaRPr lang="en-US" sz="2000" b="1" dirty="0">
              <a:solidFill>
                <a:prstClr val="black"/>
              </a:solidFill>
            </a:endParaRPr>
          </a:p>
        </p:txBody>
      </p:sp>
      <p:sp>
        <p:nvSpPr>
          <p:cNvPr id="11" name="Elipse 10">
            <a:extLst>
              <a:ext uri="{FF2B5EF4-FFF2-40B4-BE49-F238E27FC236}">
                <a16:creationId xmlns="" xmlns:a16="http://schemas.microsoft.com/office/drawing/2014/main" id="{C09F2C45-9556-4543-8233-10F4E67E4CDF}"/>
              </a:ext>
            </a:extLst>
          </p:cNvPr>
          <p:cNvSpPr/>
          <p:nvPr/>
        </p:nvSpPr>
        <p:spPr>
          <a:xfrm>
            <a:off x="2550287" y="2746572"/>
            <a:ext cx="2244315" cy="2397735"/>
          </a:xfrm>
          <a:prstGeom prst="ellipse">
            <a:avLst/>
          </a:prstGeom>
          <a:solidFill>
            <a:schemeClr val="bg1">
              <a:alpha val="1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solidFill>
                <a:prstClr val="black"/>
              </a:solidFill>
            </a:endParaRPr>
          </a:p>
          <a:p>
            <a:pPr algn="ctr"/>
            <a:endParaRPr lang="en-US" sz="2400" b="1" dirty="0" smtClean="0">
              <a:solidFill>
                <a:prstClr val="black"/>
              </a:solidFill>
            </a:endParaRPr>
          </a:p>
          <a:p>
            <a:pPr algn="ctr"/>
            <a:r>
              <a:rPr lang="en-US" sz="2000" b="1" dirty="0" smtClean="0">
                <a:solidFill>
                  <a:prstClr val="black"/>
                </a:solidFill>
              </a:rPr>
              <a:t>919 </a:t>
            </a:r>
            <a:r>
              <a:rPr lang="en-US" sz="2000" b="1" dirty="0">
                <a:solidFill>
                  <a:prstClr val="black"/>
                </a:solidFill>
              </a:rPr>
              <a:t>volunteering work shifts </a:t>
            </a:r>
            <a:endParaRPr lang="es-ES" sz="2000" dirty="0">
              <a:solidFill>
                <a:prstClr val="black"/>
              </a:solidFill>
            </a:endParaRPr>
          </a:p>
          <a:p>
            <a:pPr algn="ctr"/>
            <a:endParaRPr lang="en-US" sz="2400" b="1" dirty="0">
              <a:solidFill>
                <a:prstClr val="black"/>
              </a:solidFill>
            </a:endParaRPr>
          </a:p>
        </p:txBody>
      </p:sp>
      <p:sp>
        <p:nvSpPr>
          <p:cNvPr id="12" name="Elipse 11">
            <a:extLst>
              <a:ext uri="{FF2B5EF4-FFF2-40B4-BE49-F238E27FC236}">
                <a16:creationId xmlns="" xmlns:a16="http://schemas.microsoft.com/office/drawing/2014/main" id="{C09F2C45-9556-4543-8233-10F4E67E4CDF}"/>
              </a:ext>
            </a:extLst>
          </p:cNvPr>
          <p:cNvSpPr/>
          <p:nvPr/>
        </p:nvSpPr>
        <p:spPr>
          <a:xfrm>
            <a:off x="4423019" y="1690690"/>
            <a:ext cx="2244315" cy="2397735"/>
          </a:xfrm>
          <a:prstGeom prst="ellipse">
            <a:avLst/>
          </a:prstGeom>
          <a:solidFill>
            <a:schemeClr val="bg1">
              <a:alpha val="1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000" b="1" dirty="0">
              <a:solidFill>
                <a:prstClr val="black"/>
              </a:solidFill>
            </a:endParaRPr>
          </a:p>
          <a:p>
            <a:pPr algn="ctr"/>
            <a:endParaRPr lang="en-US" sz="2000" b="1" dirty="0">
              <a:solidFill>
                <a:prstClr val="black"/>
              </a:solidFill>
            </a:endParaRPr>
          </a:p>
          <a:p>
            <a:pPr algn="ctr"/>
            <a:r>
              <a:rPr lang="en-US" sz="2000" b="1" dirty="0">
                <a:solidFill>
                  <a:prstClr val="black"/>
                </a:solidFill>
              </a:rPr>
              <a:t>Fleet with 142 vehicles </a:t>
            </a:r>
            <a:endParaRPr lang="es-ES" sz="2000" dirty="0">
              <a:solidFill>
                <a:prstClr val="black"/>
              </a:solidFill>
            </a:endParaRPr>
          </a:p>
          <a:p>
            <a:pPr algn="ctr"/>
            <a:endParaRPr lang="es-ES" sz="2400" dirty="0">
              <a:solidFill>
                <a:prstClr val="black"/>
              </a:solidFill>
            </a:endParaRPr>
          </a:p>
          <a:p>
            <a:pPr algn="ctr"/>
            <a:endParaRPr lang="en-US" sz="2000" b="1" dirty="0">
              <a:solidFill>
                <a:prstClr val="black"/>
              </a:solidFill>
            </a:endParaRPr>
          </a:p>
        </p:txBody>
      </p:sp>
      <p:sp>
        <p:nvSpPr>
          <p:cNvPr id="13" name="Elipse 12">
            <a:extLst>
              <a:ext uri="{FF2B5EF4-FFF2-40B4-BE49-F238E27FC236}">
                <a16:creationId xmlns="" xmlns:a16="http://schemas.microsoft.com/office/drawing/2014/main" id="{C09F2C45-9556-4543-8233-10F4E67E4CDF}"/>
              </a:ext>
            </a:extLst>
          </p:cNvPr>
          <p:cNvSpPr/>
          <p:nvPr/>
        </p:nvSpPr>
        <p:spPr>
          <a:xfrm>
            <a:off x="6271036" y="2746573"/>
            <a:ext cx="2244315" cy="2397735"/>
          </a:xfrm>
          <a:prstGeom prst="ellipse">
            <a:avLst/>
          </a:prstGeom>
          <a:solidFill>
            <a:schemeClr val="bg1">
              <a:alpha val="16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6"/>
          </a:lnRef>
          <a:fillRef idx="1">
            <a:schemeClr val="lt1"/>
          </a:fillRef>
          <a:effectRef idx="0">
            <a:schemeClr val="accent6"/>
          </a:effectRef>
          <a:fontRef idx="minor">
            <a:schemeClr val="dk1"/>
          </a:fontRef>
        </p:style>
        <p:txBody>
          <a:bodyPr rtlCol="0" anchor="ctr"/>
          <a:lstStyle/>
          <a:p>
            <a:pPr algn="ctr"/>
            <a:endParaRPr lang="en-US" b="1" dirty="0">
              <a:solidFill>
                <a:prstClr val="black"/>
              </a:solidFill>
            </a:endParaRPr>
          </a:p>
          <a:p>
            <a:pPr algn="ctr"/>
            <a:endParaRPr lang="en-US" sz="2400" b="1" dirty="0" smtClean="0">
              <a:solidFill>
                <a:prstClr val="black"/>
              </a:solidFill>
            </a:endParaRPr>
          </a:p>
          <a:p>
            <a:pPr algn="ctr"/>
            <a:r>
              <a:rPr lang="en-US" sz="2200" b="1" dirty="0" smtClean="0">
                <a:solidFill>
                  <a:prstClr val="black"/>
                </a:solidFill>
              </a:rPr>
              <a:t>209 </a:t>
            </a:r>
            <a:r>
              <a:rPr lang="en-US" sz="2200" b="1" dirty="0">
                <a:solidFill>
                  <a:prstClr val="black"/>
                </a:solidFill>
              </a:rPr>
              <a:t>ERIE </a:t>
            </a:r>
            <a:r>
              <a:rPr lang="en-US" sz="2200" b="1" dirty="0" smtClean="0">
                <a:solidFill>
                  <a:prstClr val="black"/>
                </a:solidFill>
              </a:rPr>
              <a:t>volunteers</a:t>
            </a:r>
            <a:r>
              <a:rPr lang="en-US" sz="2400" b="1" dirty="0" smtClean="0">
                <a:solidFill>
                  <a:prstClr val="black"/>
                </a:solidFill>
              </a:rPr>
              <a:t>: </a:t>
            </a:r>
            <a:r>
              <a:rPr lang="en-US" b="1" dirty="0" smtClean="0">
                <a:solidFill>
                  <a:prstClr val="black"/>
                </a:solidFill>
              </a:rPr>
              <a:t>psychologists, social workers, lifeguards and nurses. </a:t>
            </a:r>
            <a:endParaRPr lang="es-ES" dirty="0">
              <a:solidFill>
                <a:prstClr val="black"/>
              </a:solidFill>
            </a:endParaRPr>
          </a:p>
          <a:p>
            <a:pPr algn="ctr"/>
            <a:endParaRPr lang="en-US" sz="2000" b="1" dirty="0">
              <a:solidFill>
                <a:prstClr val="black"/>
              </a:solidFill>
            </a:endParaRPr>
          </a:p>
        </p:txBody>
      </p:sp>
      <p:pic>
        <p:nvPicPr>
          <p:cNvPr id="14" name="Imagen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3130" y="1895413"/>
            <a:ext cx="344095" cy="458793"/>
          </a:xfrm>
          <a:prstGeom prst="rect">
            <a:avLst/>
          </a:prstGeom>
        </p:spPr>
      </p:pic>
      <p:pic>
        <p:nvPicPr>
          <p:cNvPr id="15" name="Imagen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1487" y="1898341"/>
            <a:ext cx="341897" cy="455862"/>
          </a:xfrm>
          <a:prstGeom prst="rect">
            <a:avLst/>
          </a:prstGeom>
        </p:spPr>
      </p:pic>
      <p:pic>
        <p:nvPicPr>
          <p:cNvPr id="16" name="Imagen 15" descr="Recorte de pantalla"/>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2414" y="2949068"/>
            <a:ext cx="481559" cy="199190"/>
          </a:xfrm>
          <a:prstGeom prst="rect">
            <a:avLst/>
          </a:prstGeom>
        </p:spPr>
      </p:pic>
      <p:pic>
        <p:nvPicPr>
          <p:cNvPr id="17" name="Imagen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8416" y="2889554"/>
            <a:ext cx="388056" cy="517408"/>
          </a:xfrm>
          <a:prstGeom prst="rect">
            <a:avLst/>
          </a:prstGeom>
        </p:spPr>
      </p:pic>
      <p:pic>
        <p:nvPicPr>
          <p:cNvPr id="4" name="Imagen 3"/>
          <p:cNvPicPr>
            <a:picLocks noChangeAspect="1"/>
          </p:cNvPicPr>
          <p:nvPr/>
        </p:nvPicPr>
        <p:blipFill>
          <a:blip r:embed="rId6"/>
          <a:stretch>
            <a:fillRect/>
          </a:stretch>
        </p:blipFill>
        <p:spPr>
          <a:xfrm>
            <a:off x="-793" y="5675276"/>
            <a:ext cx="9144793" cy="1182727"/>
          </a:xfrm>
          <a:prstGeom prst="rect">
            <a:avLst/>
          </a:prstGeom>
        </p:spPr>
      </p:pic>
    </p:spTree>
    <p:extLst>
      <p:ext uri="{BB962C8B-B14F-4D97-AF65-F5344CB8AC3E}">
        <p14:creationId xmlns:p14="http://schemas.microsoft.com/office/powerpoint/2010/main" val="27347774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5AF5211F-942B-6B46-A10B-B8AF48DF04E6}"/>
              </a:ext>
            </a:extLst>
          </p:cNvPr>
          <p:cNvSpPr>
            <a:spLocks noGrp="1"/>
          </p:cNvSpPr>
          <p:nvPr>
            <p:ph type="title"/>
          </p:nvPr>
        </p:nvSpPr>
        <p:spPr>
          <a:xfrm>
            <a:off x="179511" y="116632"/>
            <a:ext cx="3888433" cy="1112053"/>
          </a:xfrm>
        </p:spPr>
        <p:txBody>
          <a:bodyPr>
            <a:normAutofit/>
          </a:bodyPr>
          <a:lstStyle/>
          <a:p>
            <a:pPr algn="ctr"/>
            <a:r>
              <a:rPr lang="en-US" sz="4000" b="1" dirty="0">
                <a:latin typeface="+mn-lt"/>
              </a:rPr>
              <a:t>The post 8-17</a:t>
            </a:r>
          </a:p>
        </p:txBody>
      </p:sp>
      <p:pic>
        <p:nvPicPr>
          <p:cNvPr id="6" name="Imagen 5">
            <a:extLst>
              <a:ext uri="{FF2B5EF4-FFF2-40B4-BE49-F238E27FC236}">
                <a16:creationId xmlns="" xmlns:a16="http://schemas.microsoft.com/office/drawing/2014/main" id="{AD99BE15-B70F-CA47-AF2C-4A4103305CB9}"/>
              </a:ext>
            </a:extLst>
          </p:cNvPr>
          <p:cNvPicPr>
            <a:picLocks noChangeAspect="1"/>
          </p:cNvPicPr>
          <p:nvPr/>
        </p:nvPicPr>
        <p:blipFill>
          <a:blip r:embed="rId3"/>
          <a:stretch>
            <a:fillRect/>
          </a:stretch>
        </p:blipFill>
        <p:spPr>
          <a:xfrm>
            <a:off x="6730195" y="3248570"/>
            <a:ext cx="1928897" cy="2112077"/>
          </a:xfrm>
          <a:prstGeom prst="rect">
            <a:avLst/>
          </a:prstGeom>
          <a:ln>
            <a:noFill/>
          </a:ln>
          <a:effectLst>
            <a:outerShdw blurRad="190500" algn="tl" rotWithShape="0">
              <a:srgbClr val="000000">
                <a:alpha val="70000"/>
              </a:srgbClr>
            </a:outerShdw>
          </a:effectLst>
        </p:spPr>
      </p:pic>
      <p:pic>
        <p:nvPicPr>
          <p:cNvPr id="9" name="Imagen 8" descr="Recorte de pantalla"/>
          <p:cNvPicPr>
            <a:picLocks noChangeAspect="1"/>
          </p:cNvPicPr>
          <p:nvPr/>
        </p:nvPicPr>
        <p:blipFill rotWithShape="1">
          <a:blip r:embed="rId4">
            <a:extLst>
              <a:ext uri="{28A0092B-C50C-407E-A947-70E740481C1C}">
                <a14:useLocalDpi xmlns:a14="http://schemas.microsoft.com/office/drawing/2010/main" val="0"/>
              </a:ext>
            </a:extLst>
          </a:blip>
          <a:srcRect l="996" t="333"/>
          <a:stretch/>
        </p:blipFill>
        <p:spPr>
          <a:xfrm>
            <a:off x="6730195" y="411483"/>
            <a:ext cx="1909676" cy="2555931"/>
          </a:xfrm>
          <a:prstGeom prst="rect">
            <a:avLst/>
          </a:prstGeom>
          <a:ln>
            <a:noFill/>
          </a:ln>
          <a:effectLst>
            <a:outerShdw blurRad="190500" algn="tl" rotWithShape="0">
              <a:srgbClr val="000000">
                <a:alpha val="70000"/>
              </a:srgbClr>
            </a:outerShdw>
          </a:effectLst>
        </p:spPr>
      </p:pic>
      <p:pic>
        <p:nvPicPr>
          <p:cNvPr id="4" name="Imagen 3"/>
          <p:cNvPicPr>
            <a:picLocks noChangeAspect="1"/>
          </p:cNvPicPr>
          <p:nvPr/>
        </p:nvPicPr>
        <p:blipFill>
          <a:blip r:embed="rId5"/>
          <a:stretch>
            <a:fillRect/>
          </a:stretch>
        </p:blipFill>
        <p:spPr>
          <a:xfrm>
            <a:off x="-793" y="5675276"/>
            <a:ext cx="9144793" cy="1182727"/>
          </a:xfrm>
          <a:prstGeom prst="rect">
            <a:avLst/>
          </a:prstGeom>
        </p:spPr>
      </p:pic>
      <p:pic>
        <p:nvPicPr>
          <p:cNvPr id="14" name="Imagen 13"/>
          <p:cNvPicPr>
            <a:picLocks noChangeAspect="1"/>
          </p:cNvPicPr>
          <p:nvPr/>
        </p:nvPicPr>
        <p:blipFill>
          <a:blip r:embed="rId6"/>
          <a:stretch>
            <a:fillRect/>
          </a:stretch>
        </p:blipFill>
        <p:spPr>
          <a:xfrm>
            <a:off x="4352732" y="442587"/>
            <a:ext cx="1924439" cy="2555331"/>
          </a:xfrm>
          <a:prstGeom prst="rect">
            <a:avLst/>
          </a:prstGeom>
          <a:ln>
            <a:noFill/>
          </a:ln>
          <a:effectLst>
            <a:outerShdw blurRad="190500" algn="tl" rotWithShape="0">
              <a:srgbClr val="000000">
                <a:alpha val="70000"/>
              </a:srgbClr>
            </a:outerShdw>
            <a:softEdge rad="12700"/>
          </a:effectLst>
        </p:spPr>
      </p:pic>
      <p:pic>
        <p:nvPicPr>
          <p:cNvPr id="15" name="Imagen 14"/>
          <p:cNvPicPr>
            <a:picLocks noChangeAspect="1"/>
          </p:cNvPicPr>
          <p:nvPr/>
        </p:nvPicPr>
        <p:blipFill rotWithShape="1">
          <a:blip r:embed="rId7"/>
          <a:srcRect l="24505" t="-1192" r="8327"/>
          <a:stretch/>
        </p:blipFill>
        <p:spPr>
          <a:xfrm>
            <a:off x="4352732" y="3191072"/>
            <a:ext cx="1924439" cy="2200967"/>
          </a:xfrm>
          <a:prstGeom prst="rect">
            <a:avLst/>
          </a:prstGeom>
          <a:ln>
            <a:noFill/>
          </a:ln>
          <a:effectLst>
            <a:outerShdw blurRad="190500" algn="tl" rotWithShape="0">
              <a:srgbClr val="000000">
                <a:alpha val="70000"/>
              </a:srgbClr>
            </a:outerShdw>
          </a:effectLst>
        </p:spPr>
      </p:pic>
      <p:pic>
        <p:nvPicPr>
          <p:cNvPr id="16" name="Imagen 15" descr="F:\0. FEINA CREU ROJA TITOLS\SUMMER SCHOOL\imatge atenció victimes.png"/>
          <p:cNvPicPr/>
          <p:nvPr/>
        </p:nvPicPr>
        <p:blipFill rotWithShape="1">
          <a:blip r:embed="rId8">
            <a:extLst>
              <a:ext uri="{28A0092B-C50C-407E-A947-70E740481C1C}">
                <a14:useLocalDpi xmlns:a14="http://schemas.microsoft.com/office/drawing/2010/main" val="0"/>
              </a:ext>
            </a:extLst>
          </a:blip>
          <a:srcRect l="46805" t="6418" r="2696"/>
          <a:stretch/>
        </p:blipFill>
        <p:spPr bwMode="auto">
          <a:xfrm>
            <a:off x="467544" y="968397"/>
            <a:ext cx="3264291" cy="442364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41416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1664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2" descr="http://identitatcorporativa.gencat.cat/web/.content/Documentacio/descarregues/dpt/COLOR/Justicia/justicia_h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692" y="1196752"/>
            <a:ext cx="3757475" cy="57606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iutat de la Justícia de Barcelona i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4030" y="2134447"/>
            <a:ext cx="3384376" cy="22322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stra la imatge original"/>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7043" y="2062439"/>
            <a:ext cx="3168352" cy="2376264"/>
          </a:xfrm>
          <a:prstGeom prst="rect">
            <a:avLst/>
          </a:prstGeom>
          <a:noFill/>
          <a:extLst>
            <a:ext uri="{909E8E84-426E-40DD-AFC4-6F175D3DCCD1}">
              <a14:hiddenFill xmlns:a14="http://schemas.microsoft.com/office/drawing/2010/main">
                <a:solidFill>
                  <a:srgbClr val="FFFFFF"/>
                </a:solidFill>
              </a14:hiddenFill>
            </a:ext>
          </a:extLst>
        </p:spPr>
      </p:pic>
      <p:sp>
        <p:nvSpPr>
          <p:cNvPr id="13" name="Oval 12"/>
          <p:cNvSpPr/>
          <p:nvPr/>
        </p:nvSpPr>
        <p:spPr>
          <a:xfrm>
            <a:off x="1412628" y="5185107"/>
            <a:ext cx="1503190" cy="1152128"/>
          </a:xfrm>
          <a:prstGeom prst="ellipse">
            <a:avLst/>
          </a:prstGeom>
          <a:solidFill>
            <a:srgbClr val="BBE0E3"/>
          </a:solidFill>
          <a:ln w="25400" cap="flat" cmpd="sng" algn="ctr">
            <a:solidFill>
              <a:srgbClr val="BBE0E3">
                <a:shade val="50000"/>
              </a:srgbClr>
            </a:solidFill>
            <a:prstDash val="solid"/>
          </a:ln>
          <a:effectLst/>
        </p:spPr>
        <p:txBody>
          <a:bodyPr rtlCol="0" anchor="ctr">
            <a:norm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0" i="0" u="none" strike="noStrike" kern="0" cap="none" spc="0" normalizeH="0" baseline="0" dirty="0" smtClean="0">
                <a:ln>
                  <a:noFill/>
                </a:ln>
                <a:solidFill>
                  <a:srgbClr val="000000"/>
                </a:solidFill>
                <a:effectLst/>
                <a:uLnTx/>
                <a:uFillTx/>
                <a:latin typeface="Arial"/>
              </a:rPr>
              <a:t>IMLCFC</a:t>
            </a:r>
          </a:p>
        </p:txBody>
      </p:sp>
      <p:sp>
        <p:nvSpPr>
          <p:cNvPr id="7" name="Rectangle 6"/>
          <p:cNvSpPr/>
          <p:nvPr/>
        </p:nvSpPr>
        <p:spPr>
          <a:xfrm>
            <a:off x="5000259" y="4581128"/>
            <a:ext cx="3168352" cy="288032"/>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City of Justice</a:t>
            </a:r>
            <a:endParaRPr lang="en-GB" dirty="0">
              <a:solidFill>
                <a:schemeClr val="tx1"/>
              </a:solidFill>
            </a:endParaRPr>
          </a:p>
        </p:txBody>
      </p:sp>
      <p:sp>
        <p:nvSpPr>
          <p:cNvPr id="15" name="Rectangle 14"/>
          <p:cNvSpPr/>
          <p:nvPr/>
        </p:nvSpPr>
        <p:spPr>
          <a:xfrm>
            <a:off x="683568" y="4581128"/>
            <a:ext cx="3168352" cy="504056"/>
          </a:xfrm>
          <a:prstGeom prst="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Legal and Forensic Medicine Institute</a:t>
            </a:r>
            <a:endParaRPr lang="en-GB" dirty="0">
              <a:solidFill>
                <a:schemeClr val="tx1"/>
              </a:solidFill>
            </a:endParaRPr>
          </a:p>
        </p:txBody>
      </p:sp>
      <p:sp>
        <p:nvSpPr>
          <p:cNvPr id="11" name="Oval 10"/>
          <p:cNvSpPr/>
          <p:nvPr/>
        </p:nvSpPr>
        <p:spPr>
          <a:xfrm flipH="1">
            <a:off x="5292084" y="5185107"/>
            <a:ext cx="2592287" cy="1152128"/>
          </a:xfrm>
          <a:prstGeom prst="ellipse">
            <a:avLst/>
          </a:prstGeom>
          <a:solidFill>
            <a:srgbClr val="BBE0E3"/>
          </a:solidFill>
          <a:ln w="25400" cap="flat" cmpd="sng" algn="ctr">
            <a:solidFill>
              <a:srgbClr val="BBE0E3">
                <a:shade val="50000"/>
              </a:srgbClr>
            </a:solidFill>
            <a:prstDash val="solid"/>
          </a:ln>
          <a:effectLst/>
        </p:spPr>
        <p:txBody>
          <a:bodyPr rtlCol="0" anchor="ctr">
            <a:normAutofit fontScale="92500" lnSpcReduction="10000"/>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en-GB" kern="0" dirty="0" smtClean="0">
                <a:solidFill>
                  <a:srgbClr val="000000"/>
                </a:solidFill>
                <a:latin typeface="Arial"/>
              </a:rPr>
              <a:t>Unit</a:t>
            </a:r>
            <a:r>
              <a:rPr kumimoji="0" lang="en-GB" sz="1800" b="0" i="0" u="none" strike="noStrike" kern="0" cap="none" spc="0" normalizeH="0" baseline="0" dirty="0" smtClean="0">
                <a:ln>
                  <a:noFill/>
                </a:ln>
                <a:solidFill>
                  <a:srgbClr val="000000"/>
                </a:solidFill>
                <a:effectLst/>
                <a:uLnTx/>
                <a:uFillTx/>
                <a:latin typeface="Arial"/>
                <a:ea typeface="+mn-ea"/>
                <a:cs typeface="+mn-cs"/>
              </a:rPr>
              <a:t> of Attention to Victims</a:t>
            </a:r>
            <a:r>
              <a:rPr kumimoji="0" lang="en-GB" sz="1800" b="0" i="0" u="none" strike="noStrike" kern="0" cap="none" spc="0" normalizeH="0" dirty="0" smtClean="0">
                <a:ln>
                  <a:noFill/>
                </a:ln>
                <a:solidFill>
                  <a:srgbClr val="000000"/>
                </a:solidFill>
                <a:effectLst/>
                <a:uLnTx/>
                <a:uFillTx/>
                <a:latin typeface="Arial"/>
                <a:ea typeface="+mn-ea"/>
                <a:cs typeface="+mn-cs"/>
              </a:rPr>
              <a:t> of Crime</a:t>
            </a:r>
            <a:endParaRPr kumimoji="0" lang="en-GB" sz="1800" b="0" i="0" u="none" strike="noStrike" kern="0" cap="none" spc="0" normalizeH="0" baseline="0" dirty="0" smtClean="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52216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1664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Títol 7"/>
          <p:cNvSpPr>
            <a:spLocks noGrp="1"/>
          </p:cNvSpPr>
          <p:nvPr>
            <p:ph type="title"/>
          </p:nvPr>
        </p:nvSpPr>
        <p:spPr/>
        <p:txBody>
          <a:bodyPr>
            <a:normAutofit/>
          </a:bodyPr>
          <a:lstStyle/>
          <a:p>
            <a:pPr algn="ctr"/>
            <a:r>
              <a:rPr lang="ca-ES" sz="3200" b="1" dirty="0" smtClean="0"/>
              <a:t>DURING</a:t>
            </a:r>
            <a:endParaRPr lang="ca-ES" sz="3200" b="1" dirty="0"/>
          </a:p>
        </p:txBody>
      </p:sp>
      <p:sp>
        <p:nvSpPr>
          <p:cNvPr id="9" name="Contenidor de contingut 8"/>
          <p:cNvSpPr>
            <a:spLocks noGrp="1"/>
          </p:cNvSpPr>
          <p:nvPr>
            <p:ph sz="half" idx="1"/>
          </p:nvPr>
        </p:nvSpPr>
        <p:spPr/>
        <p:txBody>
          <a:bodyPr>
            <a:normAutofit fontScale="25000" lnSpcReduction="20000"/>
          </a:bodyPr>
          <a:lstStyle/>
          <a:p>
            <a:pPr algn="just"/>
            <a:r>
              <a:rPr lang="en-GB" sz="6400" dirty="0" smtClean="0"/>
              <a:t>The IMLCFC took care of mortal victims creating and ad hoc “</a:t>
            </a:r>
            <a:r>
              <a:rPr lang="en-GB" sz="6400" i="1" dirty="0" smtClean="0"/>
              <a:t>Ante Mortem</a:t>
            </a:r>
            <a:r>
              <a:rPr lang="en-GB" sz="6400" dirty="0" smtClean="0"/>
              <a:t> Office” (identifying died people and producing the official reports to courts)</a:t>
            </a:r>
          </a:p>
          <a:p>
            <a:pPr marL="114300" indent="0" algn="just">
              <a:buNone/>
            </a:pPr>
            <a:endParaRPr lang="en-GB" sz="6400" dirty="0" smtClean="0"/>
          </a:p>
          <a:p>
            <a:pPr algn="just"/>
            <a:r>
              <a:rPr lang="en-GB" sz="6400" dirty="0" smtClean="0"/>
              <a:t>It was created a coordination and assistance point for families and relatives of died victims</a:t>
            </a:r>
          </a:p>
          <a:p>
            <a:pPr marL="114300" indent="0" algn="just">
              <a:buNone/>
            </a:pPr>
            <a:endParaRPr lang="en-GB" sz="6400" dirty="0" smtClean="0"/>
          </a:p>
          <a:p>
            <a:pPr algn="just"/>
            <a:r>
              <a:rPr lang="en-GB" sz="6400" dirty="0" smtClean="0"/>
              <a:t>This place was established in the area where the Unit of Assistance to Victim of Crime uses to work</a:t>
            </a:r>
          </a:p>
          <a:p>
            <a:pPr algn="just"/>
            <a:endParaRPr lang="en-GB" sz="6400" dirty="0" smtClean="0"/>
          </a:p>
          <a:p>
            <a:pPr algn="just"/>
            <a:r>
              <a:rPr lang="en-GB" sz="6400" dirty="0" smtClean="0"/>
              <a:t>The Justice Department acted as a hostel for the different services providing material aid to families and the staff of these services  (practical needs as water, handkerchiefs</a:t>
            </a:r>
            <a:r>
              <a:rPr lang="en-GB" sz="6400" dirty="0"/>
              <a:t>, </a:t>
            </a:r>
            <a:r>
              <a:rPr lang="en-GB" sz="6400" dirty="0" smtClean="0"/>
              <a:t>food, medical assistance, translators, coordination with the judicial system, consulates, funeral services, … </a:t>
            </a:r>
          </a:p>
          <a:p>
            <a:endParaRPr lang="en-GB" dirty="0" smtClean="0"/>
          </a:p>
          <a:p>
            <a:endParaRPr lang="en-GB" dirty="0"/>
          </a:p>
        </p:txBody>
      </p:sp>
      <p:sp>
        <p:nvSpPr>
          <p:cNvPr id="10" name="Contenidor de contingut 9"/>
          <p:cNvSpPr>
            <a:spLocks noGrp="1"/>
          </p:cNvSpPr>
          <p:nvPr>
            <p:ph sz="half" idx="2"/>
          </p:nvPr>
        </p:nvSpPr>
        <p:spPr/>
        <p:txBody>
          <a:bodyPr>
            <a:noAutofit/>
          </a:bodyPr>
          <a:lstStyle/>
          <a:p>
            <a:r>
              <a:rPr lang="en-GB" sz="1400" dirty="0" smtClean="0"/>
              <a:t>The JD participated and collaborated in the specific  multiagency commission</a:t>
            </a:r>
          </a:p>
          <a:p>
            <a:r>
              <a:rPr lang="en-GB" sz="1400" dirty="0" smtClean="0"/>
              <a:t>The JD Trained staff offering two subjects:   </a:t>
            </a:r>
          </a:p>
          <a:p>
            <a:pPr lvl="1"/>
            <a:r>
              <a:rPr lang="en-GB" sz="1400" dirty="0" smtClean="0"/>
              <a:t>Psychological  first aid</a:t>
            </a:r>
          </a:p>
          <a:p>
            <a:pPr lvl="1"/>
            <a:r>
              <a:rPr lang="en-GB" sz="1400" dirty="0"/>
              <a:t>P</a:t>
            </a:r>
            <a:r>
              <a:rPr lang="en-GB" sz="1400" dirty="0" smtClean="0"/>
              <a:t>ost traumatic stress detection</a:t>
            </a:r>
          </a:p>
          <a:p>
            <a:r>
              <a:rPr lang="en-GB" sz="1400" dirty="0" smtClean="0"/>
              <a:t>The JD Identified needs for attending victims on all legal areas and planned how to maximize the use of current spaces at the Justice City in case of</a:t>
            </a:r>
            <a:r>
              <a:rPr lang="en-US" sz="1400" dirty="0" smtClean="0"/>
              <a:t> </a:t>
            </a:r>
            <a:r>
              <a:rPr lang="en-US" sz="1400" dirty="0"/>
              <a:t>multiple situations </a:t>
            </a:r>
            <a:r>
              <a:rPr lang="en-US" sz="1400" dirty="0" smtClean="0"/>
              <a:t>according with an escalation of the died people</a:t>
            </a:r>
            <a:r>
              <a:rPr lang="en-US" sz="1400" dirty="0"/>
              <a:t>:</a:t>
            </a:r>
            <a:r>
              <a:rPr lang="en-US" sz="1400" dirty="0" smtClean="0"/>
              <a:t> </a:t>
            </a:r>
            <a:r>
              <a:rPr lang="en-US" sz="1400" dirty="0"/>
              <a:t>for </a:t>
            </a:r>
            <a:r>
              <a:rPr lang="en-US" sz="1400" dirty="0" smtClean="0"/>
              <a:t>instance, up to </a:t>
            </a:r>
            <a:r>
              <a:rPr lang="en-US" sz="1400" dirty="0"/>
              <a:t>100</a:t>
            </a:r>
            <a:r>
              <a:rPr lang="en-US" sz="1400" dirty="0" smtClean="0"/>
              <a:t>, up </a:t>
            </a:r>
            <a:r>
              <a:rPr lang="en-US" sz="1400" dirty="0"/>
              <a:t>to 200, </a:t>
            </a:r>
            <a:r>
              <a:rPr lang="en-US" sz="1400" dirty="0" smtClean="0"/>
              <a:t>or with </a:t>
            </a:r>
            <a:r>
              <a:rPr lang="en-US" sz="1400" dirty="0"/>
              <a:t>more than </a:t>
            </a:r>
            <a:r>
              <a:rPr lang="en-US" sz="1400" dirty="0" smtClean="0"/>
              <a:t>200 died people.</a:t>
            </a:r>
            <a:endParaRPr lang="en-GB" sz="1400" dirty="0" smtClean="0"/>
          </a:p>
          <a:p>
            <a:r>
              <a:rPr lang="en-GB" sz="1400" dirty="0" smtClean="0"/>
              <a:t>The JD Opened the Service of information and Orientation to Victims of Crime for all affected people, doing a proactive second round after 6 months.</a:t>
            </a:r>
          </a:p>
          <a:p>
            <a:r>
              <a:rPr lang="en-GB" sz="1400" dirty="0" smtClean="0"/>
              <a:t>The JD acted as a bypass and coordination point with the State Office of attention to the victims of terrorism placed in Madrid</a:t>
            </a:r>
          </a:p>
          <a:p>
            <a:r>
              <a:rPr lang="en-GB" sz="1400" dirty="0" smtClean="0"/>
              <a:t>The JD produced on its website of the Justice specific information concerning  how to take care is such cases addressed to people affected by the terrorist attack</a:t>
            </a:r>
          </a:p>
        </p:txBody>
      </p:sp>
      <p:sp>
        <p:nvSpPr>
          <p:cNvPr id="12" name="Títol 7"/>
          <p:cNvSpPr txBox="1">
            <a:spLocks/>
          </p:cNvSpPr>
          <p:nvPr/>
        </p:nvSpPr>
        <p:spPr>
          <a:xfrm>
            <a:off x="4427984" y="1196752"/>
            <a:ext cx="3672408" cy="42292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pPr algn="ctr"/>
            <a:r>
              <a:rPr lang="ca-ES" sz="3600" b="1" dirty="0" smtClean="0">
                <a:solidFill>
                  <a:schemeClr val="tx1"/>
                </a:solidFill>
              </a:rPr>
              <a:t>AFTER</a:t>
            </a:r>
            <a:endParaRPr lang="ca-ES" sz="3600" b="1" dirty="0">
              <a:solidFill>
                <a:schemeClr val="tx1"/>
              </a:solidFill>
            </a:endParaRPr>
          </a:p>
        </p:txBody>
      </p:sp>
    </p:spTree>
    <p:extLst>
      <p:ext uri="{BB962C8B-B14F-4D97-AF65-F5344CB8AC3E}">
        <p14:creationId xmlns:p14="http://schemas.microsoft.com/office/powerpoint/2010/main" val="3659161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 xmlns:a16="http://schemas.microsoft.com/office/drawing/2014/main" id="{CA34DDBA-5C8E-41D4-8ADC-C83B774F0BCB}"/>
              </a:ext>
            </a:extLst>
          </p:cNvPr>
          <p:cNvSpPr txBox="1"/>
          <p:nvPr/>
        </p:nvSpPr>
        <p:spPr>
          <a:xfrm>
            <a:off x="578716" y="1262683"/>
            <a:ext cx="7200800" cy="4801314"/>
          </a:xfrm>
          <a:prstGeom prst="rect">
            <a:avLst/>
          </a:prstGeom>
          <a:noFill/>
          <a:ln>
            <a:solidFill>
              <a:schemeClr val="accent1"/>
            </a:solidFill>
          </a:ln>
        </p:spPr>
        <p:txBody>
          <a:bodyPr wrap="square" rtlCol="0">
            <a:spAutoFit/>
          </a:bodyPr>
          <a:lstStyle/>
          <a:p>
            <a:pPr algn="just" fontAlgn="base"/>
            <a:r>
              <a:rPr lang="en-GB" dirty="0" smtClean="0">
                <a:solidFill>
                  <a:prstClr val="black"/>
                </a:solidFill>
              </a:rPr>
              <a:t>The Health Consortium of Barcelona (CSB) is a public body formed by the Government of Catalonia (60%) and  the Town Hall of the city of Barcelona (40%) that runs the functions of the health Region in the city of Barcelona: the designing of it, its planning and management, and  the health coordination of all the stakeholders of primary and specialized care and mental and public health.</a:t>
            </a:r>
          </a:p>
          <a:p>
            <a:pPr algn="just" fontAlgn="base"/>
            <a:endParaRPr lang="en-GB" dirty="0" smtClean="0">
              <a:solidFill>
                <a:prstClr val="black"/>
              </a:solidFill>
            </a:endParaRPr>
          </a:p>
          <a:p>
            <a:pPr algn="just" fontAlgn="base"/>
            <a:r>
              <a:rPr lang="en-GB" dirty="0" smtClean="0">
                <a:solidFill>
                  <a:prstClr val="black"/>
                </a:solidFill>
              </a:rPr>
              <a:t>Its main goal is to offering health services based on excellence to all the citizens, adapted to their needs, looking after for the correction of the inequalities and for the inclusion of services that answer the new needs on health matters of the population, using the adequate resources in the frame of the targets fixed in the Health Plan of Barcelona.</a:t>
            </a:r>
          </a:p>
          <a:p>
            <a:pPr algn="just" fontAlgn="base"/>
            <a:endParaRPr lang="en-GB" dirty="0" smtClean="0">
              <a:solidFill>
                <a:prstClr val="black"/>
              </a:solidFill>
            </a:endParaRPr>
          </a:p>
          <a:p>
            <a:pPr algn="just" fontAlgn="base"/>
            <a:r>
              <a:rPr lang="en-GB" dirty="0" smtClean="0">
                <a:solidFill>
                  <a:prstClr val="black"/>
                </a:solidFill>
              </a:rPr>
              <a:t>In doing so, the CSB enhances strategy actions as, for instance,  the effective coordination among the different units of the Public Health System in order to allow an integral approach to the attention offered to citizens.</a:t>
            </a:r>
            <a:endParaRPr lang="ca-ES" dirty="0">
              <a:solidFill>
                <a:prstClr val="black"/>
              </a:solidFill>
            </a:endParaRPr>
          </a:p>
        </p:txBody>
      </p:sp>
      <p:sp>
        <p:nvSpPr>
          <p:cNvPr id="3" name="CuadroTexto 2">
            <a:extLst>
              <a:ext uri="{FF2B5EF4-FFF2-40B4-BE49-F238E27FC236}">
                <a16:creationId xmlns="" xmlns:a16="http://schemas.microsoft.com/office/drawing/2014/main" id="{D7FF5224-90AF-4259-820E-AE03999E3F51}"/>
              </a:ext>
            </a:extLst>
          </p:cNvPr>
          <p:cNvSpPr txBox="1"/>
          <p:nvPr/>
        </p:nvSpPr>
        <p:spPr>
          <a:xfrm>
            <a:off x="4788024" y="116632"/>
            <a:ext cx="3606328" cy="461665"/>
          </a:xfrm>
          <a:prstGeom prst="rect">
            <a:avLst/>
          </a:prstGeom>
          <a:noFill/>
        </p:spPr>
        <p:txBody>
          <a:bodyPr wrap="square" rtlCol="0">
            <a:spAutoFit/>
          </a:bodyPr>
          <a:lstStyle/>
          <a:p>
            <a:pPr algn="ctr" fontAlgn="base"/>
            <a:r>
              <a:rPr lang="es-ES" sz="2400" dirty="0" smtClean="0">
                <a:solidFill>
                  <a:prstClr val="black"/>
                </a:solidFill>
                <a:latin typeface="Arial Black" panose="020B0A04020102020204" pitchFamily="34" charset="0"/>
              </a:rPr>
              <a:t>Integral </a:t>
            </a:r>
            <a:r>
              <a:rPr lang="en-GB" sz="2400" dirty="0" smtClean="0">
                <a:solidFill>
                  <a:prstClr val="black"/>
                </a:solidFill>
                <a:latin typeface="Arial Black" panose="020B0A04020102020204" pitchFamily="34" charset="0"/>
              </a:rPr>
              <a:t>Attention</a:t>
            </a:r>
            <a:endParaRPr lang="ca-ES" sz="2800" dirty="0">
              <a:solidFill>
                <a:prstClr val="black"/>
              </a:solidFill>
              <a:latin typeface="Arial Black" panose="020B0A04020102020204" pitchFamily="34" charset="0"/>
            </a:endParaRPr>
          </a:p>
        </p:txBody>
      </p:sp>
      <p:sp>
        <p:nvSpPr>
          <p:cNvPr id="2" name="Rectángulo 1">
            <a:extLst>
              <a:ext uri="{FF2B5EF4-FFF2-40B4-BE49-F238E27FC236}">
                <a16:creationId xmlns="" xmlns:a16="http://schemas.microsoft.com/office/drawing/2014/main" id="{60588558-0FBB-4DAC-96BC-3843AD0ECD11}"/>
              </a:ext>
            </a:extLst>
          </p:cNvPr>
          <p:cNvSpPr/>
          <p:nvPr/>
        </p:nvSpPr>
        <p:spPr>
          <a:xfrm>
            <a:off x="6105172" y="6261850"/>
            <a:ext cx="2398092" cy="400110"/>
          </a:xfrm>
          <a:prstGeom prst="rect">
            <a:avLst/>
          </a:prstGeom>
        </p:spPr>
        <p:txBody>
          <a:bodyPr wrap="none">
            <a:spAutoFit/>
          </a:bodyPr>
          <a:lstStyle/>
          <a:p>
            <a:r>
              <a:rPr lang="ca-ES" sz="2000" b="1" dirty="0">
                <a:solidFill>
                  <a:prstClr val="black"/>
                </a:solidFill>
              </a:rPr>
              <a:t>http://www.csb.cat/</a:t>
            </a:r>
          </a:p>
        </p:txBody>
      </p:sp>
      <p:pic>
        <p:nvPicPr>
          <p:cNvPr id="5" name="Picture 2" descr="Resultat d'imatges de consorci d'educació de barcelona">
            <a:extLst>
              <a:ext uri="{FF2B5EF4-FFF2-40B4-BE49-F238E27FC236}">
                <a16:creationId xmlns="" xmlns:a16="http://schemas.microsoft.com/office/drawing/2014/main" id="{316C18C2-A6DB-44D2-A60C-15CA4BD020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338" t="30162" r="6759" b="28465"/>
          <a:stretch/>
        </p:blipFill>
        <p:spPr bwMode="auto">
          <a:xfrm>
            <a:off x="452806" y="249342"/>
            <a:ext cx="1996993" cy="769441"/>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 xmlns:a16="http://schemas.microsoft.com/office/drawing/2014/main" id="{1A36537D-0A5D-4C5E-8E08-D3524EF17C5A}"/>
              </a:ext>
            </a:extLst>
          </p:cNvPr>
          <p:cNvPicPr>
            <a:picLocks noChangeAspect="1"/>
          </p:cNvPicPr>
          <p:nvPr/>
        </p:nvPicPr>
        <p:blipFill>
          <a:blip r:embed="rId3"/>
          <a:stretch>
            <a:fillRect/>
          </a:stretch>
        </p:blipFill>
        <p:spPr>
          <a:xfrm>
            <a:off x="7812360" y="1412776"/>
            <a:ext cx="798016" cy="995227"/>
          </a:xfrm>
          <a:prstGeom prst="rect">
            <a:avLst/>
          </a:prstGeom>
        </p:spPr>
      </p:pic>
      <p:pic>
        <p:nvPicPr>
          <p:cNvPr id="7" name="Picture 2" descr="Resultado de imagen de arees integrals de salut barcelona">
            <a:extLst>
              <a:ext uri="{FF2B5EF4-FFF2-40B4-BE49-F238E27FC236}">
                <a16:creationId xmlns="" xmlns:a16="http://schemas.microsoft.com/office/drawing/2014/main" id="{2434C72E-F465-471E-A514-415F38629BD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208" y="620688"/>
            <a:ext cx="1046885" cy="4605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80625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fecha"/>
          <p:cNvSpPr>
            <a:spLocks noGrp="1"/>
          </p:cNvSpPr>
          <p:nvPr>
            <p:ph type="dt" sz="half" idx="10"/>
          </p:nvPr>
        </p:nvSpPr>
        <p:spPr>
          <a:solidFill>
            <a:schemeClr val="bg1"/>
          </a:solidFill>
        </p:spPr>
        <p:txBody>
          <a:bodyPr/>
          <a:lstStyle/>
          <a:p>
            <a:r>
              <a:rPr lang="en-GB" b="1" dirty="0" smtClean="0">
                <a:solidFill>
                  <a:prstClr val="black">
                    <a:tint val="75000"/>
                  </a:prstClr>
                </a:solidFill>
              </a:rPr>
              <a:t>Thursday, 5</a:t>
            </a:r>
            <a:r>
              <a:rPr lang="en-GB" b="1" baseline="30000" dirty="0" smtClean="0">
                <a:solidFill>
                  <a:prstClr val="black">
                    <a:tint val="75000"/>
                  </a:prstClr>
                </a:solidFill>
              </a:rPr>
              <a:t>th</a:t>
            </a:r>
            <a:r>
              <a:rPr lang="en-GB" b="1" dirty="0" smtClean="0">
                <a:solidFill>
                  <a:prstClr val="black">
                    <a:tint val="75000"/>
                  </a:prstClr>
                </a:solidFill>
              </a:rPr>
              <a:t> of July 2018</a:t>
            </a:r>
            <a:endParaRPr lang="en-GB" b="1" dirty="0">
              <a:solidFill>
                <a:prstClr val="black">
                  <a:tint val="75000"/>
                </a:prstClr>
              </a:solidFill>
            </a:endParaRPr>
          </a:p>
        </p:txBody>
      </p:sp>
      <p:sp>
        <p:nvSpPr>
          <p:cNvPr id="13" name="Marcador de pie de página 12">
            <a:extLst>
              <a:ext uri="{FF2B5EF4-FFF2-40B4-BE49-F238E27FC236}">
                <a16:creationId xmlns="" xmlns:a16="http://schemas.microsoft.com/office/drawing/2014/main" id="{1B9A5992-68C0-4A9F-A3BD-B0BC76BF7AD0}"/>
              </a:ext>
            </a:extLst>
          </p:cNvPr>
          <p:cNvSpPr>
            <a:spLocks noGrp="1"/>
          </p:cNvSpPr>
          <p:nvPr>
            <p:ph type="ftr" sz="quarter" idx="11"/>
          </p:nvPr>
        </p:nvSpPr>
        <p:spPr/>
        <p:txBody>
          <a:bodyPr/>
          <a:lstStyle/>
          <a:p>
            <a:r>
              <a:rPr lang="ca-ES" dirty="0" smtClean="0">
                <a:solidFill>
                  <a:prstClr val="black">
                    <a:tint val="75000"/>
                  </a:prstClr>
                </a:solidFill>
              </a:rPr>
              <a:t> </a:t>
            </a:r>
            <a:r>
              <a:rPr lang="en-GB" b="1" dirty="0" smtClean="0">
                <a:solidFill>
                  <a:prstClr val="black">
                    <a:tint val="75000"/>
                  </a:prstClr>
                </a:solidFill>
              </a:rPr>
              <a:t>BCN’s MODEL</a:t>
            </a:r>
            <a:endParaRPr lang="en-GB" b="1"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A56A3A19-4D53-4972-B93C-F4989C2A8224}" type="slidenum">
              <a:rPr lang="ca-ES" smtClean="0">
                <a:solidFill>
                  <a:prstClr val="black">
                    <a:tint val="75000"/>
                  </a:prstClr>
                </a:solidFill>
              </a:rPr>
              <a:pPr/>
              <a:t>27</a:t>
            </a:fld>
            <a:endParaRPr lang="ca-ES" dirty="0">
              <a:solidFill>
                <a:prstClr val="black">
                  <a:tint val="75000"/>
                </a:prstClr>
              </a:solidFill>
            </a:endParaRPr>
          </a:p>
        </p:txBody>
      </p:sp>
      <p:sp>
        <p:nvSpPr>
          <p:cNvPr id="14" name="13 Rectángulo"/>
          <p:cNvSpPr/>
          <p:nvPr/>
        </p:nvSpPr>
        <p:spPr>
          <a:xfrm>
            <a:off x="5814769" y="2808314"/>
            <a:ext cx="766040" cy="39129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prstClr val="black"/>
                </a:solidFill>
              </a:rPr>
              <a:t>Intermediate care</a:t>
            </a:r>
            <a:endParaRPr lang="en-GB" sz="1100" dirty="0">
              <a:solidFill>
                <a:prstClr val="black"/>
              </a:solidFill>
            </a:endParaRPr>
          </a:p>
        </p:txBody>
      </p:sp>
      <p:sp>
        <p:nvSpPr>
          <p:cNvPr id="6" name="CuadroTexto 5">
            <a:extLst>
              <a:ext uri="{FF2B5EF4-FFF2-40B4-BE49-F238E27FC236}">
                <a16:creationId xmlns="" xmlns:a16="http://schemas.microsoft.com/office/drawing/2014/main" id="{02BE9188-CACE-4BEF-B268-CB73CD3806B4}"/>
              </a:ext>
            </a:extLst>
          </p:cNvPr>
          <p:cNvSpPr txBox="1"/>
          <p:nvPr/>
        </p:nvSpPr>
        <p:spPr>
          <a:xfrm>
            <a:off x="4120461" y="541074"/>
            <a:ext cx="1481850" cy="769441"/>
          </a:xfrm>
          <a:prstGeom prst="rect">
            <a:avLst/>
          </a:prstGeom>
          <a:solidFill>
            <a:schemeClr val="accent1">
              <a:lumMod val="20000"/>
              <a:lumOff val="80000"/>
            </a:schemeClr>
          </a:solidFill>
        </p:spPr>
        <p:txBody>
          <a:bodyPr wrap="square" rtlCol="0">
            <a:spAutoFit/>
          </a:bodyPr>
          <a:lstStyle/>
          <a:p>
            <a:pPr algn="ctr"/>
            <a:r>
              <a:rPr lang="en-GB" sz="1100" b="1" dirty="0" smtClean="0">
                <a:solidFill>
                  <a:prstClr val="black"/>
                </a:solidFill>
              </a:rPr>
              <a:t>Centre of the town hall’s operative  Coordination operative CECOPAL</a:t>
            </a:r>
            <a:endParaRPr lang="en-GB" sz="1100" b="1" dirty="0">
              <a:solidFill>
                <a:prstClr val="black"/>
              </a:solidFill>
            </a:endParaRPr>
          </a:p>
        </p:txBody>
      </p:sp>
      <p:sp>
        <p:nvSpPr>
          <p:cNvPr id="28" name="CuadroTexto 27">
            <a:extLst>
              <a:ext uri="{FF2B5EF4-FFF2-40B4-BE49-F238E27FC236}">
                <a16:creationId xmlns="" xmlns:a16="http://schemas.microsoft.com/office/drawing/2014/main" id="{9255A270-6686-473F-987B-F29332D1F8B8}"/>
              </a:ext>
            </a:extLst>
          </p:cNvPr>
          <p:cNvSpPr txBox="1"/>
          <p:nvPr/>
        </p:nvSpPr>
        <p:spPr>
          <a:xfrm>
            <a:off x="2164102" y="1234707"/>
            <a:ext cx="1594493" cy="430887"/>
          </a:xfrm>
          <a:prstGeom prst="rect">
            <a:avLst/>
          </a:prstGeom>
          <a:solidFill>
            <a:schemeClr val="accent1">
              <a:lumMod val="20000"/>
              <a:lumOff val="80000"/>
            </a:schemeClr>
          </a:solidFill>
        </p:spPr>
        <p:txBody>
          <a:bodyPr wrap="square" rtlCol="0">
            <a:spAutoFit/>
          </a:bodyPr>
          <a:lstStyle/>
          <a:p>
            <a:pPr algn="ctr"/>
            <a:r>
              <a:rPr lang="en-GB" sz="1100" b="1" dirty="0" smtClean="0">
                <a:solidFill>
                  <a:prstClr val="black"/>
                </a:solidFill>
              </a:rPr>
              <a:t>Centre  of advanced management, CCA</a:t>
            </a:r>
            <a:endParaRPr lang="en-GB" sz="1100" b="1" dirty="0">
              <a:solidFill>
                <a:prstClr val="black"/>
              </a:solidFill>
            </a:endParaRPr>
          </a:p>
        </p:txBody>
      </p:sp>
      <p:sp>
        <p:nvSpPr>
          <p:cNvPr id="31" name="CuadroTexto 30">
            <a:extLst>
              <a:ext uri="{FF2B5EF4-FFF2-40B4-BE49-F238E27FC236}">
                <a16:creationId xmlns="" xmlns:a16="http://schemas.microsoft.com/office/drawing/2014/main" id="{69560C33-5914-4EFA-802B-37CA4AC135BB}"/>
              </a:ext>
            </a:extLst>
          </p:cNvPr>
          <p:cNvSpPr txBox="1"/>
          <p:nvPr/>
        </p:nvSpPr>
        <p:spPr>
          <a:xfrm>
            <a:off x="2411297" y="343627"/>
            <a:ext cx="1215819" cy="769441"/>
          </a:xfrm>
          <a:prstGeom prst="rect">
            <a:avLst/>
          </a:prstGeom>
          <a:solidFill>
            <a:schemeClr val="accent1">
              <a:lumMod val="20000"/>
              <a:lumOff val="80000"/>
            </a:schemeClr>
          </a:solidFill>
        </p:spPr>
        <p:txBody>
          <a:bodyPr wrap="square" rtlCol="0">
            <a:spAutoFit/>
          </a:bodyPr>
          <a:lstStyle/>
          <a:p>
            <a:pPr algn="ctr"/>
            <a:r>
              <a:rPr lang="en-GB" sz="1100" b="1" dirty="0" smtClean="0">
                <a:solidFill>
                  <a:prstClr val="black"/>
                </a:solidFill>
              </a:rPr>
              <a:t>Centre of  Operative Coordination of Catalonia  CECAT</a:t>
            </a:r>
          </a:p>
        </p:txBody>
      </p:sp>
      <p:sp>
        <p:nvSpPr>
          <p:cNvPr id="34" name="CuadroTexto 33">
            <a:extLst>
              <a:ext uri="{FF2B5EF4-FFF2-40B4-BE49-F238E27FC236}">
                <a16:creationId xmlns="" xmlns:a16="http://schemas.microsoft.com/office/drawing/2014/main" id="{12F2B008-8F4F-4D8F-B6E5-21C49DE1D482}"/>
              </a:ext>
            </a:extLst>
          </p:cNvPr>
          <p:cNvSpPr txBox="1"/>
          <p:nvPr/>
        </p:nvSpPr>
        <p:spPr>
          <a:xfrm>
            <a:off x="1178502" y="2132961"/>
            <a:ext cx="862096" cy="33986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en-GB" sz="1100" dirty="0" smtClean="0">
                <a:solidFill>
                  <a:prstClr val="black"/>
                </a:solidFill>
              </a:rPr>
              <a:t>Intervention groups</a:t>
            </a:r>
            <a:endParaRPr lang="en-GB" sz="1100" dirty="0">
              <a:solidFill>
                <a:prstClr val="black"/>
              </a:solidFill>
            </a:endParaRPr>
          </a:p>
        </p:txBody>
      </p:sp>
      <p:sp>
        <p:nvSpPr>
          <p:cNvPr id="42" name="CuadroTexto 41">
            <a:extLst>
              <a:ext uri="{FF2B5EF4-FFF2-40B4-BE49-F238E27FC236}">
                <a16:creationId xmlns="" xmlns:a16="http://schemas.microsoft.com/office/drawing/2014/main" id="{682755C2-44F4-46DD-90B9-A74C1633DD8C}"/>
              </a:ext>
            </a:extLst>
          </p:cNvPr>
          <p:cNvSpPr txBox="1"/>
          <p:nvPr/>
        </p:nvSpPr>
        <p:spPr>
          <a:xfrm>
            <a:off x="3052119" y="2132961"/>
            <a:ext cx="862096" cy="33986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ca-ES" sz="1100" dirty="0" smtClean="0">
                <a:solidFill>
                  <a:prstClr val="black"/>
                </a:solidFill>
              </a:rPr>
              <a:t>Logistic </a:t>
            </a:r>
            <a:r>
              <a:rPr lang="en-GB" sz="1100" dirty="0" smtClean="0">
                <a:solidFill>
                  <a:prstClr val="black"/>
                </a:solidFill>
              </a:rPr>
              <a:t>group</a:t>
            </a:r>
            <a:endParaRPr lang="en-GB" sz="1100" dirty="0">
              <a:solidFill>
                <a:prstClr val="black"/>
              </a:solidFill>
            </a:endParaRPr>
          </a:p>
        </p:txBody>
      </p:sp>
      <p:sp>
        <p:nvSpPr>
          <p:cNvPr id="45" name="CuadroTexto 44">
            <a:extLst>
              <a:ext uri="{FF2B5EF4-FFF2-40B4-BE49-F238E27FC236}">
                <a16:creationId xmlns="" xmlns:a16="http://schemas.microsoft.com/office/drawing/2014/main" id="{965FBB18-FF48-4647-838A-450804CDFDC2}"/>
              </a:ext>
            </a:extLst>
          </p:cNvPr>
          <p:cNvSpPr txBox="1"/>
          <p:nvPr/>
        </p:nvSpPr>
        <p:spPr>
          <a:xfrm>
            <a:off x="3951864" y="2148504"/>
            <a:ext cx="862096" cy="33986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en-GB" sz="1100" dirty="0" smtClean="0">
                <a:solidFill>
                  <a:prstClr val="black"/>
                </a:solidFill>
              </a:rPr>
              <a:t>Health group</a:t>
            </a:r>
            <a:endParaRPr lang="en-GB" sz="1100" dirty="0">
              <a:solidFill>
                <a:prstClr val="black"/>
              </a:solidFill>
            </a:endParaRPr>
          </a:p>
        </p:txBody>
      </p:sp>
      <p:sp>
        <p:nvSpPr>
          <p:cNvPr id="47" name="CuadroTexto 46">
            <a:extLst>
              <a:ext uri="{FF2B5EF4-FFF2-40B4-BE49-F238E27FC236}">
                <a16:creationId xmlns="" xmlns:a16="http://schemas.microsoft.com/office/drawing/2014/main" id="{0BECFAD9-835A-4342-B102-0A956F4004EE}"/>
              </a:ext>
            </a:extLst>
          </p:cNvPr>
          <p:cNvSpPr txBox="1"/>
          <p:nvPr/>
        </p:nvSpPr>
        <p:spPr>
          <a:xfrm>
            <a:off x="4658278" y="2650267"/>
            <a:ext cx="757544" cy="353709"/>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ca-ES" sz="1100" dirty="0">
                <a:solidFill>
                  <a:prstClr val="black"/>
                </a:solidFill>
              </a:rPr>
              <a:t>SEM</a:t>
            </a:r>
          </a:p>
        </p:txBody>
      </p:sp>
      <p:sp>
        <p:nvSpPr>
          <p:cNvPr id="48" name="CuadroTexto 47">
            <a:extLst>
              <a:ext uri="{FF2B5EF4-FFF2-40B4-BE49-F238E27FC236}">
                <a16:creationId xmlns="" xmlns:a16="http://schemas.microsoft.com/office/drawing/2014/main" id="{15D19E81-75E1-433A-A036-CCBD628BEDCE}"/>
              </a:ext>
            </a:extLst>
          </p:cNvPr>
          <p:cNvSpPr txBox="1"/>
          <p:nvPr/>
        </p:nvSpPr>
        <p:spPr>
          <a:xfrm>
            <a:off x="2092104" y="2133820"/>
            <a:ext cx="862096" cy="339860"/>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ca-ES" sz="1100" dirty="0" smtClean="0">
                <a:solidFill>
                  <a:prstClr val="black"/>
                </a:solidFill>
              </a:rPr>
              <a:t>Group of  </a:t>
            </a:r>
            <a:r>
              <a:rPr lang="en-GB" sz="1100" dirty="0" smtClean="0">
                <a:solidFill>
                  <a:prstClr val="black"/>
                </a:solidFill>
              </a:rPr>
              <a:t>order</a:t>
            </a:r>
            <a:endParaRPr lang="en-GB" sz="1100" dirty="0">
              <a:solidFill>
                <a:prstClr val="black"/>
              </a:solidFill>
            </a:endParaRPr>
          </a:p>
        </p:txBody>
      </p:sp>
      <p:sp>
        <p:nvSpPr>
          <p:cNvPr id="50" name="CuadroTexto 49">
            <a:extLst>
              <a:ext uri="{FF2B5EF4-FFF2-40B4-BE49-F238E27FC236}">
                <a16:creationId xmlns="" xmlns:a16="http://schemas.microsoft.com/office/drawing/2014/main" id="{AEB568AB-4A3B-4EF9-9925-07C1F870036E}"/>
              </a:ext>
            </a:extLst>
          </p:cNvPr>
          <p:cNvSpPr txBox="1"/>
          <p:nvPr/>
        </p:nvSpPr>
        <p:spPr>
          <a:xfrm>
            <a:off x="4660561" y="3055373"/>
            <a:ext cx="756044" cy="375325"/>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ca-ES" sz="1100" dirty="0" smtClean="0">
                <a:solidFill>
                  <a:prstClr val="black"/>
                </a:solidFill>
              </a:rPr>
              <a:t>Hospitals</a:t>
            </a:r>
            <a:endParaRPr lang="ca-ES" sz="1100" dirty="0">
              <a:solidFill>
                <a:prstClr val="black"/>
              </a:solidFill>
            </a:endParaRPr>
          </a:p>
        </p:txBody>
      </p:sp>
      <p:sp>
        <p:nvSpPr>
          <p:cNvPr id="52" name="23 Rectángulo">
            <a:extLst>
              <a:ext uri="{FF2B5EF4-FFF2-40B4-BE49-F238E27FC236}">
                <a16:creationId xmlns="" xmlns:a16="http://schemas.microsoft.com/office/drawing/2014/main" id="{CF2E7DDE-B547-4434-B806-767DC4F6D87B}"/>
              </a:ext>
            </a:extLst>
          </p:cNvPr>
          <p:cNvSpPr/>
          <p:nvPr/>
        </p:nvSpPr>
        <p:spPr>
          <a:xfrm>
            <a:off x="4660561" y="3969024"/>
            <a:ext cx="757544" cy="38953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prstClr val="black"/>
                </a:solidFill>
              </a:rPr>
              <a:t>Public Health</a:t>
            </a:r>
            <a:endParaRPr lang="en-GB" sz="1100" dirty="0">
              <a:solidFill>
                <a:prstClr val="black"/>
              </a:solidFill>
            </a:endParaRPr>
          </a:p>
        </p:txBody>
      </p:sp>
      <p:cxnSp>
        <p:nvCxnSpPr>
          <p:cNvPr id="11" name="Conector recto 10">
            <a:extLst>
              <a:ext uri="{FF2B5EF4-FFF2-40B4-BE49-F238E27FC236}">
                <a16:creationId xmlns="" xmlns:a16="http://schemas.microsoft.com/office/drawing/2014/main" id="{CADD52DD-3A6D-495C-B027-677D5569769B}"/>
              </a:ext>
            </a:extLst>
          </p:cNvPr>
          <p:cNvCxnSpPr>
            <a:cxnSpLocks/>
            <a:stCxn id="31" idx="3"/>
            <a:endCxn id="6" idx="1"/>
          </p:cNvCxnSpPr>
          <p:nvPr/>
        </p:nvCxnSpPr>
        <p:spPr>
          <a:xfrm>
            <a:off x="3627116" y="728348"/>
            <a:ext cx="493345" cy="19744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Conector: angular 19">
            <a:extLst>
              <a:ext uri="{FF2B5EF4-FFF2-40B4-BE49-F238E27FC236}">
                <a16:creationId xmlns="" xmlns:a16="http://schemas.microsoft.com/office/drawing/2014/main" id="{2A911F51-7CF4-4BE8-BFD9-5AE7C1ABAE75}"/>
              </a:ext>
            </a:extLst>
          </p:cNvPr>
          <p:cNvCxnSpPr>
            <a:cxnSpLocks/>
            <a:stCxn id="28" idx="2"/>
            <a:endCxn id="34" idx="0"/>
          </p:cNvCxnSpPr>
          <p:nvPr/>
        </p:nvCxnSpPr>
        <p:spPr>
          <a:xfrm rot="5400000">
            <a:off x="2051767" y="1223378"/>
            <a:ext cx="467367" cy="1351799"/>
          </a:xfrm>
          <a:prstGeom prst="bentConnector3">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Conector: angular 55">
            <a:extLst>
              <a:ext uri="{FF2B5EF4-FFF2-40B4-BE49-F238E27FC236}">
                <a16:creationId xmlns="" xmlns:a16="http://schemas.microsoft.com/office/drawing/2014/main" id="{DF9622E6-B42D-48C0-BF02-4DACA174AAB8}"/>
              </a:ext>
            </a:extLst>
          </p:cNvPr>
          <p:cNvCxnSpPr>
            <a:cxnSpLocks/>
            <a:stCxn id="28" idx="2"/>
            <a:endCxn id="42" idx="0"/>
          </p:cNvCxnSpPr>
          <p:nvPr/>
        </p:nvCxnSpPr>
        <p:spPr>
          <a:xfrm rot="16200000" flipH="1">
            <a:off x="2988575" y="1638368"/>
            <a:ext cx="467367" cy="521818"/>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Conector: angular 56">
            <a:extLst>
              <a:ext uri="{FF2B5EF4-FFF2-40B4-BE49-F238E27FC236}">
                <a16:creationId xmlns="" xmlns:a16="http://schemas.microsoft.com/office/drawing/2014/main" id="{2254C038-C6C4-4B77-89FE-455E4E080D0E}"/>
              </a:ext>
            </a:extLst>
          </p:cNvPr>
          <p:cNvCxnSpPr>
            <a:cxnSpLocks/>
            <a:stCxn id="28" idx="2"/>
            <a:endCxn id="45" idx="0"/>
          </p:cNvCxnSpPr>
          <p:nvPr/>
        </p:nvCxnSpPr>
        <p:spPr>
          <a:xfrm rot="16200000" flipH="1">
            <a:off x="3430675" y="1196267"/>
            <a:ext cx="482910" cy="1421563"/>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ector: angular 57">
            <a:extLst>
              <a:ext uri="{FF2B5EF4-FFF2-40B4-BE49-F238E27FC236}">
                <a16:creationId xmlns="" xmlns:a16="http://schemas.microsoft.com/office/drawing/2014/main" id="{5A9805E4-F41E-4626-B524-9E96C401A477}"/>
              </a:ext>
            </a:extLst>
          </p:cNvPr>
          <p:cNvCxnSpPr>
            <a:cxnSpLocks/>
            <a:stCxn id="28" idx="2"/>
            <a:endCxn id="48" idx="0"/>
          </p:cNvCxnSpPr>
          <p:nvPr/>
        </p:nvCxnSpPr>
        <p:spPr>
          <a:xfrm rot="5400000">
            <a:off x="2508138" y="1680609"/>
            <a:ext cx="468226" cy="438197"/>
          </a:xfrm>
          <a:prstGeom prst="bentConnector3">
            <a:avLst>
              <a:gd name="adj1" fmla="val 50000"/>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ector: angular 71">
            <a:extLst>
              <a:ext uri="{FF2B5EF4-FFF2-40B4-BE49-F238E27FC236}">
                <a16:creationId xmlns="" xmlns:a16="http://schemas.microsoft.com/office/drawing/2014/main" id="{AE346E79-899A-448A-83AE-A2D57E6B1C27}"/>
              </a:ext>
            </a:extLst>
          </p:cNvPr>
          <p:cNvCxnSpPr>
            <a:cxnSpLocks/>
            <a:stCxn id="45" idx="2"/>
            <a:endCxn id="50" idx="1"/>
          </p:cNvCxnSpPr>
          <p:nvPr/>
        </p:nvCxnSpPr>
        <p:spPr>
          <a:xfrm rot="16200000" flipH="1">
            <a:off x="4144416" y="2726883"/>
            <a:ext cx="754655" cy="277649"/>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ector: angular 72">
            <a:extLst>
              <a:ext uri="{FF2B5EF4-FFF2-40B4-BE49-F238E27FC236}">
                <a16:creationId xmlns="" xmlns:a16="http://schemas.microsoft.com/office/drawing/2014/main" id="{B54C481A-77BF-4E32-8D32-F31F902CC510}"/>
              </a:ext>
            </a:extLst>
          </p:cNvPr>
          <p:cNvCxnSpPr>
            <a:cxnSpLocks/>
            <a:stCxn id="45" idx="2"/>
            <a:endCxn id="64" idx="1"/>
          </p:cNvCxnSpPr>
          <p:nvPr/>
        </p:nvCxnSpPr>
        <p:spPr>
          <a:xfrm rot="16200000" flipH="1">
            <a:off x="3923248" y="2948042"/>
            <a:ext cx="1189946" cy="270623"/>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ector: angular 73">
            <a:extLst>
              <a:ext uri="{FF2B5EF4-FFF2-40B4-BE49-F238E27FC236}">
                <a16:creationId xmlns="" xmlns:a16="http://schemas.microsoft.com/office/drawing/2014/main" id="{04FAE3A3-272A-473C-9204-D93AC3F87D84}"/>
              </a:ext>
            </a:extLst>
          </p:cNvPr>
          <p:cNvCxnSpPr>
            <a:cxnSpLocks/>
            <a:stCxn id="45" idx="2"/>
            <a:endCxn id="47" idx="1"/>
          </p:cNvCxnSpPr>
          <p:nvPr/>
        </p:nvCxnSpPr>
        <p:spPr>
          <a:xfrm rot="16200000" flipH="1">
            <a:off x="4351232" y="2520058"/>
            <a:ext cx="338741" cy="275368"/>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ector: angular 80">
            <a:extLst>
              <a:ext uri="{FF2B5EF4-FFF2-40B4-BE49-F238E27FC236}">
                <a16:creationId xmlns="" xmlns:a16="http://schemas.microsoft.com/office/drawing/2014/main" id="{199250E0-6472-4270-B887-BB004BE515C5}"/>
              </a:ext>
            </a:extLst>
          </p:cNvPr>
          <p:cNvCxnSpPr>
            <a:cxnSpLocks/>
            <a:stCxn id="45" idx="2"/>
            <a:endCxn id="52" idx="1"/>
          </p:cNvCxnSpPr>
          <p:nvPr/>
        </p:nvCxnSpPr>
        <p:spPr>
          <a:xfrm rot="16200000" flipH="1">
            <a:off x="3684020" y="3187270"/>
            <a:ext cx="1675428" cy="277649"/>
          </a:xfrm>
          <a:prstGeom prst="bentConnector2">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25 Rectángulo">
            <a:extLst>
              <a:ext uri="{FF2B5EF4-FFF2-40B4-BE49-F238E27FC236}">
                <a16:creationId xmlns="" xmlns:a16="http://schemas.microsoft.com/office/drawing/2014/main" id="{B8640F38-CC79-4E7F-9EF7-468B570D38AC}"/>
              </a:ext>
            </a:extLst>
          </p:cNvPr>
          <p:cNvSpPr/>
          <p:nvPr/>
        </p:nvSpPr>
        <p:spPr>
          <a:xfrm>
            <a:off x="3124169" y="2522292"/>
            <a:ext cx="654089" cy="304829"/>
          </a:xfrm>
          <a:prstGeom prst="rect">
            <a:avLst/>
          </a:prstGeom>
          <a:solidFill>
            <a:srgbClr val="FFFF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a:solidFill>
                  <a:prstClr val="black"/>
                </a:solidFill>
              </a:rPr>
              <a:t>CUESB</a:t>
            </a:r>
          </a:p>
        </p:txBody>
      </p:sp>
      <p:sp>
        <p:nvSpPr>
          <p:cNvPr id="90" name="Rectángulo 89">
            <a:extLst>
              <a:ext uri="{FF2B5EF4-FFF2-40B4-BE49-F238E27FC236}">
                <a16:creationId xmlns="" xmlns:a16="http://schemas.microsoft.com/office/drawing/2014/main" id="{5B337413-F669-45AE-8A5F-6E9CD0359276}"/>
              </a:ext>
            </a:extLst>
          </p:cNvPr>
          <p:cNvSpPr/>
          <p:nvPr/>
        </p:nvSpPr>
        <p:spPr>
          <a:xfrm>
            <a:off x="4587731" y="2575283"/>
            <a:ext cx="899709" cy="178328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prstClr val="white"/>
              </a:solidFill>
            </a:endParaRPr>
          </a:p>
        </p:txBody>
      </p:sp>
      <p:cxnSp>
        <p:nvCxnSpPr>
          <p:cNvPr id="126" name="Conector: angular 125">
            <a:extLst>
              <a:ext uri="{FF2B5EF4-FFF2-40B4-BE49-F238E27FC236}">
                <a16:creationId xmlns="" xmlns:a16="http://schemas.microsoft.com/office/drawing/2014/main" id="{F37CF6B8-F6ED-493F-8F03-F95D5DBC1277}"/>
              </a:ext>
            </a:extLst>
          </p:cNvPr>
          <p:cNvCxnSpPr>
            <a:cxnSpLocks/>
            <a:stCxn id="123" idx="2"/>
            <a:endCxn id="61" idx="1"/>
          </p:cNvCxnSpPr>
          <p:nvPr/>
        </p:nvCxnSpPr>
        <p:spPr>
          <a:xfrm rot="16200000" flipH="1">
            <a:off x="2746180" y="3532135"/>
            <a:ext cx="2281420" cy="871370"/>
          </a:xfrm>
          <a:prstGeom prst="bentConnector2">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134" name="25 Rectángulo">
            <a:extLst>
              <a:ext uri="{FF2B5EF4-FFF2-40B4-BE49-F238E27FC236}">
                <a16:creationId xmlns="" xmlns:a16="http://schemas.microsoft.com/office/drawing/2014/main" id="{D32E8CBB-3BD4-45D3-BAC2-2281AB62C4FE}"/>
              </a:ext>
            </a:extLst>
          </p:cNvPr>
          <p:cNvSpPr/>
          <p:nvPr/>
        </p:nvSpPr>
        <p:spPr>
          <a:xfrm>
            <a:off x="5752957" y="5037624"/>
            <a:ext cx="754326" cy="174118"/>
          </a:xfrm>
          <a:prstGeom prst="rect">
            <a:avLst/>
          </a:prstGeom>
          <a:solidFill>
            <a:schemeClr val="accent6">
              <a:lumMod val="60000"/>
              <a:lumOff val="4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prstClr val="black"/>
                </a:solidFill>
              </a:rPr>
              <a:t>Schools</a:t>
            </a:r>
            <a:r>
              <a:rPr lang="ca-ES" sz="1100" dirty="0" smtClean="0">
                <a:solidFill>
                  <a:prstClr val="black"/>
                </a:solidFill>
              </a:rPr>
              <a:t> </a:t>
            </a:r>
            <a:endParaRPr lang="ca-ES" sz="1100" dirty="0">
              <a:solidFill>
                <a:prstClr val="black"/>
              </a:solidFill>
            </a:endParaRPr>
          </a:p>
        </p:txBody>
      </p:sp>
      <p:sp>
        <p:nvSpPr>
          <p:cNvPr id="49" name="25 Rectángulo">
            <a:extLst>
              <a:ext uri="{FF2B5EF4-FFF2-40B4-BE49-F238E27FC236}">
                <a16:creationId xmlns="" xmlns:a16="http://schemas.microsoft.com/office/drawing/2014/main" id="{63F55763-40B2-4D97-8C30-1A5AA854E541}"/>
              </a:ext>
            </a:extLst>
          </p:cNvPr>
          <p:cNvSpPr/>
          <p:nvPr/>
        </p:nvSpPr>
        <p:spPr>
          <a:xfrm>
            <a:off x="3442207" y="5293708"/>
            <a:ext cx="677213" cy="369428"/>
          </a:xfrm>
          <a:prstGeom prst="rect">
            <a:avLst/>
          </a:prstGeom>
          <a:solidFill>
            <a:schemeClr val="bg2"/>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smtClean="0">
                <a:solidFill>
                  <a:prstClr val="black"/>
                </a:solidFill>
              </a:rPr>
              <a:t>Expert Units</a:t>
            </a:r>
            <a:endParaRPr lang="ca-ES" sz="1100" dirty="0">
              <a:solidFill>
                <a:prstClr val="black"/>
              </a:solidFill>
            </a:endParaRPr>
          </a:p>
        </p:txBody>
      </p:sp>
      <p:cxnSp>
        <p:nvCxnSpPr>
          <p:cNvPr id="54" name="Conector: angular 53">
            <a:extLst>
              <a:ext uri="{FF2B5EF4-FFF2-40B4-BE49-F238E27FC236}">
                <a16:creationId xmlns="" xmlns:a16="http://schemas.microsoft.com/office/drawing/2014/main" id="{5C5A69C7-AC74-4FD4-A675-50FBACE09869}"/>
              </a:ext>
            </a:extLst>
          </p:cNvPr>
          <p:cNvCxnSpPr>
            <a:cxnSpLocks/>
            <a:stCxn id="49" idx="3"/>
            <a:endCxn id="61" idx="1"/>
          </p:cNvCxnSpPr>
          <p:nvPr/>
        </p:nvCxnSpPr>
        <p:spPr>
          <a:xfrm flipV="1">
            <a:off x="4119413" y="5108524"/>
            <a:ext cx="203163" cy="369898"/>
          </a:xfrm>
          <a:prstGeom prst="bentConnector3">
            <a:avLst>
              <a:gd name="adj1"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64" name="CuadroTexto 63">
            <a:extLst>
              <a:ext uri="{FF2B5EF4-FFF2-40B4-BE49-F238E27FC236}">
                <a16:creationId xmlns="" xmlns:a16="http://schemas.microsoft.com/office/drawing/2014/main" id="{2F953A32-FC71-4430-85CD-5648982F9BBE}"/>
              </a:ext>
            </a:extLst>
          </p:cNvPr>
          <p:cNvSpPr txBox="1"/>
          <p:nvPr/>
        </p:nvSpPr>
        <p:spPr>
          <a:xfrm>
            <a:off x="4653535" y="3501460"/>
            <a:ext cx="757544" cy="353709"/>
          </a:xfrm>
          <a:prstGeom prst="rect">
            <a:avLst/>
          </a:prstGeom>
          <a:solidFill>
            <a:schemeClr val="accent2">
              <a:lumMod val="20000"/>
              <a:lumOff val="80000"/>
            </a:schemeClr>
          </a:solidFill>
          <a:ln>
            <a:noFill/>
          </a:ln>
        </p:spPr>
        <p:style>
          <a:lnRef idx="0">
            <a:scrgbClr r="0" g="0" b="0"/>
          </a:lnRef>
          <a:fillRef idx="0">
            <a:scrgbClr r="0" g="0" b="0"/>
          </a:fillRef>
          <a:effectRef idx="0">
            <a:scrgbClr r="0" g="0" b="0"/>
          </a:effectRef>
          <a:fontRef idx="minor">
            <a:schemeClr val="lt1"/>
          </a:fontRef>
        </p:style>
        <p:txBody>
          <a:bodyPr spcFirstLastPara="0" vert="horz" wrap="square" lIns="8255" tIns="8255" rIns="8255" bIns="8255" numCol="1" spcCol="1270" anchor="ctr" anchorCtr="0">
            <a:noAutofit/>
          </a:bodyPr>
          <a:lstStyle/>
          <a:p>
            <a:pPr algn="ctr" defTabSz="577850">
              <a:lnSpc>
                <a:spcPct val="90000"/>
              </a:lnSpc>
              <a:spcBef>
                <a:spcPct val="0"/>
              </a:spcBef>
              <a:spcAft>
                <a:spcPct val="35000"/>
              </a:spcAft>
            </a:pPr>
            <a:r>
              <a:rPr lang="ca-ES" sz="1100" dirty="0" smtClean="0">
                <a:solidFill>
                  <a:prstClr val="black"/>
                </a:solidFill>
              </a:rPr>
              <a:t>CUAPS</a:t>
            </a:r>
            <a:endParaRPr lang="ca-ES" sz="1100" dirty="0">
              <a:solidFill>
                <a:prstClr val="black"/>
              </a:solidFill>
            </a:endParaRPr>
          </a:p>
        </p:txBody>
      </p:sp>
      <p:sp>
        <p:nvSpPr>
          <p:cNvPr id="10" name="Rectángulo 9">
            <a:extLst>
              <a:ext uri="{FF2B5EF4-FFF2-40B4-BE49-F238E27FC236}">
                <a16:creationId xmlns="" xmlns:a16="http://schemas.microsoft.com/office/drawing/2014/main" id="{2A446B1A-434D-4CA9-86EB-C35350D3A67B}"/>
              </a:ext>
            </a:extLst>
          </p:cNvPr>
          <p:cNvSpPr/>
          <p:nvPr/>
        </p:nvSpPr>
        <p:spPr>
          <a:xfrm>
            <a:off x="1145787" y="260648"/>
            <a:ext cx="4591870" cy="41521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prstClr val="white"/>
              </a:solidFill>
            </a:endParaRPr>
          </a:p>
        </p:txBody>
      </p:sp>
      <p:pic>
        <p:nvPicPr>
          <p:cNvPr id="12" name="Imagen 11">
            <a:extLst>
              <a:ext uri="{FF2B5EF4-FFF2-40B4-BE49-F238E27FC236}">
                <a16:creationId xmlns="" xmlns:a16="http://schemas.microsoft.com/office/drawing/2014/main" id="{B1325243-F351-4A0D-AC27-94FFDA313364}"/>
              </a:ext>
            </a:extLst>
          </p:cNvPr>
          <p:cNvPicPr>
            <a:picLocks noChangeAspect="1"/>
          </p:cNvPicPr>
          <p:nvPr/>
        </p:nvPicPr>
        <p:blipFill>
          <a:blip r:embed="rId2"/>
          <a:stretch>
            <a:fillRect/>
          </a:stretch>
        </p:blipFill>
        <p:spPr>
          <a:xfrm>
            <a:off x="1156443" y="761830"/>
            <a:ext cx="1092935" cy="474625"/>
          </a:xfrm>
          <a:prstGeom prst="rect">
            <a:avLst/>
          </a:prstGeom>
        </p:spPr>
      </p:pic>
      <p:cxnSp>
        <p:nvCxnSpPr>
          <p:cNvPr id="9" name="Connector angular 8"/>
          <p:cNvCxnSpPr>
            <a:cxnSpLocks/>
            <a:stCxn id="50" idx="3"/>
            <a:endCxn id="14" idx="1"/>
          </p:cNvCxnSpPr>
          <p:nvPr/>
        </p:nvCxnSpPr>
        <p:spPr>
          <a:xfrm flipV="1">
            <a:off x="5416603" y="3003959"/>
            <a:ext cx="398166" cy="239060"/>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61" name="25 Rectángulo">
            <a:extLst>
              <a:ext uri="{FF2B5EF4-FFF2-40B4-BE49-F238E27FC236}">
                <a16:creationId xmlns="" xmlns:a16="http://schemas.microsoft.com/office/drawing/2014/main" id="{B8640F38-CC79-4E7F-9EF7-468B570D38AC}"/>
              </a:ext>
            </a:extLst>
          </p:cNvPr>
          <p:cNvSpPr/>
          <p:nvPr/>
        </p:nvSpPr>
        <p:spPr>
          <a:xfrm>
            <a:off x="4322583" y="4908244"/>
            <a:ext cx="654089" cy="400560"/>
          </a:xfrm>
          <a:prstGeom prst="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smtClean="0">
                <a:solidFill>
                  <a:prstClr val="black"/>
                </a:solidFill>
              </a:rPr>
              <a:t>Local Units</a:t>
            </a:r>
            <a:endParaRPr lang="ca-ES" sz="1100" dirty="0">
              <a:solidFill>
                <a:prstClr val="black"/>
              </a:solidFill>
            </a:endParaRPr>
          </a:p>
        </p:txBody>
      </p:sp>
      <p:cxnSp>
        <p:nvCxnSpPr>
          <p:cNvPr id="75" name="Conector: angular 53">
            <a:extLst>
              <a:ext uri="{FF2B5EF4-FFF2-40B4-BE49-F238E27FC236}">
                <a16:creationId xmlns="" xmlns:a16="http://schemas.microsoft.com/office/drawing/2014/main" id="{5C5A69C7-AC74-4FD4-A675-50FBACE09869}"/>
              </a:ext>
            </a:extLst>
          </p:cNvPr>
          <p:cNvCxnSpPr>
            <a:cxnSpLocks/>
            <a:stCxn id="70" idx="0"/>
            <a:endCxn id="61" idx="2"/>
          </p:cNvCxnSpPr>
          <p:nvPr/>
        </p:nvCxnSpPr>
        <p:spPr>
          <a:xfrm rot="16200000" flipV="1">
            <a:off x="4376401" y="5582049"/>
            <a:ext cx="546457" cy="1"/>
          </a:xfrm>
          <a:prstGeom prst="bentConnector3">
            <a:avLst>
              <a:gd name="adj1"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82" name="Rectángulo 9">
            <a:extLst>
              <a:ext uri="{FF2B5EF4-FFF2-40B4-BE49-F238E27FC236}">
                <a16:creationId xmlns="" xmlns:a16="http://schemas.microsoft.com/office/drawing/2014/main" id="{2A446B1A-434D-4CA9-86EB-C35350D3A67B}"/>
              </a:ext>
            </a:extLst>
          </p:cNvPr>
          <p:cNvSpPr/>
          <p:nvPr/>
        </p:nvSpPr>
        <p:spPr>
          <a:xfrm>
            <a:off x="3184860" y="4847779"/>
            <a:ext cx="2457414" cy="169590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prstClr val="white"/>
              </a:solidFill>
            </a:endParaRPr>
          </a:p>
        </p:txBody>
      </p:sp>
      <p:pic>
        <p:nvPicPr>
          <p:cNvPr id="83" name="Imagen 36">
            <a:extLst>
              <a:ext uri="{FF2B5EF4-FFF2-40B4-BE49-F238E27FC236}">
                <a16:creationId xmlns="" xmlns:a16="http://schemas.microsoft.com/office/drawing/2014/main" id="{0B488C42-A9B7-4753-ADA7-9FB59A03416D}"/>
              </a:ext>
            </a:extLst>
          </p:cNvPr>
          <p:cNvPicPr>
            <a:picLocks noChangeAspect="1"/>
          </p:cNvPicPr>
          <p:nvPr/>
        </p:nvPicPr>
        <p:blipFill>
          <a:blip r:embed="rId3"/>
          <a:stretch>
            <a:fillRect/>
          </a:stretch>
        </p:blipFill>
        <p:spPr>
          <a:xfrm>
            <a:off x="2927997" y="5802800"/>
            <a:ext cx="513725" cy="681593"/>
          </a:xfrm>
          <a:prstGeom prst="rect">
            <a:avLst/>
          </a:prstGeom>
          <a:ln>
            <a:noFill/>
          </a:ln>
        </p:spPr>
      </p:pic>
      <p:sp>
        <p:nvSpPr>
          <p:cNvPr id="66" name="25 Rectángulo">
            <a:extLst>
              <a:ext uri="{FF2B5EF4-FFF2-40B4-BE49-F238E27FC236}">
                <a16:creationId xmlns="" xmlns:a16="http://schemas.microsoft.com/office/drawing/2014/main" id="{404A683E-5790-4A5F-BD50-EB08B0076877}"/>
              </a:ext>
            </a:extLst>
          </p:cNvPr>
          <p:cNvSpPr/>
          <p:nvPr/>
        </p:nvSpPr>
        <p:spPr>
          <a:xfrm>
            <a:off x="3627116" y="5576801"/>
            <a:ext cx="1790989" cy="36942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prstClr val="black"/>
                </a:solidFill>
              </a:rPr>
              <a:t>Net of detector local points</a:t>
            </a:r>
            <a:endParaRPr lang="en-GB" sz="1100" dirty="0">
              <a:solidFill>
                <a:prstClr val="black"/>
              </a:solidFill>
            </a:endParaRPr>
          </a:p>
        </p:txBody>
      </p:sp>
      <p:sp>
        <p:nvSpPr>
          <p:cNvPr id="67" name="25 Rectángulo">
            <a:extLst>
              <a:ext uri="{FF2B5EF4-FFF2-40B4-BE49-F238E27FC236}">
                <a16:creationId xmlns="" xmlns:a16="http://schemas.microsoft.com/office/drawing/2014/main" id="{10307C54-5794-433E-92C5-BD4C8E687480}"/>
              </a:ext>
            </a:extLst>
          </p:cNvPr>
          <p:cNvSpPr/>
          <p:nvPr/>
        </p:nvSpPr>
        <p:spPr>
          <a:xfrm>
            <a:off x="4912364" y="5934677"/>
            <a:ext cx="569916" cy="369428"/>
          </a:xfrm>
          <a:prstGeom prst="rect">
            <a:avLst/>
          </a:prstGeom>
          <a:solidFill>
            <a:schemeClr val="accent6">
              <a:lumMod val="60000"/>
              <a:lumOff val="4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prstClr val="black"/>
                </a:solidFill>
              </a:rPr>
              <a:t>Pharmacy Units</a:t>
            </a:r>
            <a:endParaRPr lang="en-GB" sz="1100" dirty="0">
              <a:solidFill>
                <a:prstClr val="black"/>
              </a:solidFill>
            </a:endParaRPr>
          </a:p>
        </p:txBody>
      </p:sp>
      <p:sp>
        <p:nvSpPr>
          <p:cNvPr id="68" name="25 Rectángulo">
            <a:extLst>
              <a:ext uri="{FF2B5EF4-FFF2-40B4-BE49-F238E27FC236}">
                <a16:creationId xmlns="" xmlns:a16="http://schemas.microsoft.com/office/drawing/2014/main" id="{BFFB21E6-32C0-4D90-AEC5-C8B7B5554E9C}"/>
              </a:ext>
            </a:extLst>
          </p:cNvPr>
          <p:cNvSpPr/>
          <p:nvPr/>
        </p:nvSpPr>
        <p:spPr>
          <a:xfrm>
            <a:off x="5737657" y="5308820"/>
            <a:ext cx="942926" cy="809281"/>
          </a:xfrm>
          <a:prstGeom prst="rect">
            <a:avLst/>
          </a:prstGeom>
          <a:solidFill>
            <a:schemeClr val="accent6">
              <a:lumMod val="60000"/>
              <a:lumOff val="4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prstClr val="black"/>
                </a:solidFill>
              </a:rPr>
              <a:t>Units of attention to victims of crime</a:t>
            </a:r>
            <a:endParaRPr lang="en-GB" sz="1100" dirty="0">
              <a:solidFill>
                <a:prstClr val="black"/>
              </a:solidFill>
            </a:endParaRPr>
          </a:p>
        </p:txBody>
      </p:sp>
      <p:sp>
        <p:nvSpPr>
          <p:cNvPr id="69" name="25 Rectángulo">
            <a:extLst>
              <a:ext uri="{FF2B5EF4-FFF2-40B4-BE49-F238E27FC236}">
                <a16:creationId xmlns="" xmlns:a16="http://schemas.microsoft.com/office/drawing/2014/main" id="{E0E50EDD-0275-44FA-B230-30B377A4471B}"/>
              </a:ext>
            </a:extLst>
          </p:cNvPr>
          <p:cNvSpPr/>
          <p:nvPr/>
        </p:nvSpPr>
        <p:spPr>
          <a:xfrm>
            <a:off x="4362634" y="5933370"/>
            <a:ext cx="487748" cy="369428"/>
          </a:xfrm>
          <a:prstGeom prst="rect">
            <a:avLst/>
          </a:prstGeom>
          <a:solidFill>
            <a:schemeClr val="accent6">
              <a:lumMod val="60000"/>
              <a:lumOff val="4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smtClean="0">
                <a:solidFill>
                  <a:prstClr val="black"/>
                </a:solidFill>
              </a:rPr>
              <a:t>IMLCFC</a:t>
            </a:r>
            <a:endParaRPr lang="ca-ES" sz="1100" dirty="0">
              <a:solidFill>
                <a:prstClr val="black"/>
              </a:solidFill>
            </a:endParaRPr>
          </a:p>
        </p:txBody>
      </p:sp>
      <p:sp>
        <p:nvSpPr>
          <p:cNvPr id="70" name="Rectángulo 9">
            <a:extLst>
              <a:ext uri="{FF2B5EF4-FFF2-40B4-BE49-F238E27FC236}">
                <a16:creationId xmlns="" xmlns:a16="http://schemas.microsoft.com/office/drawing/2014/main" id="{94600192-9F38-4480-900E-89AEDE670727}"/>
              </a:ext>
            </a:extLst>
          </p:cNvPr>
          <p:cNvSpPr/>
          <p:nvPr/>
        </p:nvSpPr>
        <p:spPr>
          <a:xfrm>
            <a:off x="3717198" y="5855278"/>
            <a:ext cx="1864846" cy="576639"/>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prstClr val="white"/>
              </a:solidFill>
            </a:endParaRPr>
          </a:p>
        </p:txBody>
      </p:sp>
      <p:sp>
        <p:nvSpPr>
          <p:cNvPr id="85" name="13 Rectángulo">
            <a:extLst>
              <a:ext uri="{FF2B5EF4-FFF2-40B4-BE49-F238E27FC236}">
                <a16:creationId xmlns="" xmlns:a16="http://schemas.microsoft.com/office/drawing/2014/main" id="{D5EFFD53-870D-42D0-8424-389A8AA17EA5}"/>
              </a:ext>
            </a:extLst>
          </p:cNvPr>
          <p:cNvSpPr/>
          <p:nvPr/>
        </p:nvSpPr>
        <p:spPr>
          <a:xfrm>
            <a:off x="5814777" y="3498568"/>
            <a:ext cx="865806" cy="39129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prstClr val="black"/>
                </a:solidFill>
              </a:rPr>
              <a:t>Taking care of the staff</a:t>
            </a:r>
            <a:endParaRPr lang="en-GB" sz="1100" dirty="0">
              <a:solidFill>
                <a:prstClr val="black"/>
              </a:solidFill>
            </a:endParaRPr>
          </a:p>
        </p:txBody>
      </p:sp>
      <p:cxnSp>
        <p:nvCxnSpPr>
          <p:cNvPr id="87" name="Connector angular 8">
            <a:extLst>
              <a:ext uri="{FF2B5EF4-FFF2-40B4-BE49-F238E27FC236}">
                <a16:creationId xmlns="" xmlns:a16="http://schemas.microsoft.com/office/drawing/2014/main" id="{EDC848FC-695F-43CD-B90C-7B1CB568675F}"/>
              </a:ext>
            </a:extLst>
          </p:cNvPr>
          <p:cNvCxnSpPr>
            <a:cxnSpLocks/>
            <a:stCxn id="90" idx="3"/>
            <a:endCxn id="85" idx="1"/>
          </p:cNvCxnSpPr>
          <p:nvPr/>
        </p:nvCxnSpPr>
        <p:spPr>
          <a:xfrm>
            <a:off x="5487440" y="3466925"/>
            <a:ext cx="327337" cy="227288"/>
          </a:xfrm>
          <a:prstGeom prst="bentConnector3">
            <a:avLst/>
          </a:prstGeom>
        </p:spPr>
        <p:style>
          <a:lnRef idx="1">
            <a:schemeClr val="accent1"/>
          </a:lnRef>
          <a:fillRef idx="0">
            <a:schemeClr val="accent1"/>
          </a:fillRef>
          <a:effectRef idx="0">
            <a:schemeClr val="accent1"/>
          </a:effectRef>
          <a:fontRef idx="minor">
            <a:schemeClr val="tx1"/>
          </a:fontRef>
        </p:style>
      </p:cxnSp>
      <p:sp>
        <p:nvSpPr>
          <p:cNvPr id="91" name="25 Rectángulo">
            <a:extLst>
              <a:ext uri="{FF2B5EF4-FFF2-40B4-BE49-F238E27FC236}">
                <a16:creationId xmlns="" xmlns:a16="http://schemas.microsoft.com/office/drawing/2014/main" id="{556FC83F-0B00-4E4E-9062-04011CCCEDCB}"/>
              </a:ext>
            </a:extLst>
          </p:cNvPr>
          <p:cNvSpPr/>
          <p:nvPr/>
        </p:nvSpPr>
        <p:spPr>
          <a:xfrm>
            <a:off x="5752958" y="4594580"/>
            <a:ext cx="2275425" cy="40508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solidFill>
                  <a:prstClr val="black"/>
                </a:solidFill>
              </a:rPr>
              <a:t>Net of focal detector points that do not belong to the health system</a:t>
            </a:r>
            <a:endParaRPr lang="en-GB" sz="1100" dirty="0">
              <a:solidFill>
                <a:prstClr val="black"/>
              </a:solidFill>
            </a:endParaRPr>
          </a:p>
        </p:txBody>
      </p:sp>
      <p:sp>
        <p:nvSpPr>
          <p:cNvPr id="62" name="25 Rectángulo">
            <a:extLst>
              <a:ext uri="{FF2B5EF4-FFF2-40B4-BE49-F238E27FC236}">
                <a16:creationId xmlns="" xmlns:a16="http://schemas.microsoft.com/office/drawing/2014/main" id="{68426362-F8BB-4751-AA9D-E9395F325050}"/>
              </a:ext>
            </a:extLst>
          </p:cNvPr>
          <p:cNvSpPr/>
          <p:nvPr/>
        </p:nvSpPr>
        <p:spPr>
          <a:xfrm>
            <a:off x="3828325" y="5933370"/>
            <a:ext cx="487748" cy="369428"/>
          </a:xfrm>
          <a:prstGeom prst="rect">
            <a:avLst/>
          </a:prstGeom>
          <a:solidFill>
            <a:schemeClr val="accent6">
              <a:lumMod val="60000"/>
              <a:lumOff val="4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smtClean="0">
                <a:solidFill>
                  <a:prstClr val="black"/>
                </a:solidFill>
              </a:rPr>
              <a:t>Red Cross</a:t>
            </a:r>
            <a:endParaRPr lang="ca-ES" sz="1100" dirty="0">
              <a:solidFill>
                <a:prstClr val="black"/>
              </a:solidFill>
            </a:endParaRPr>
          </a:p>
        </p:txBody>
      </p:sp>
      <p:sp>
        <p:nvSpPr>
          <p:cNvPr id="63" name="25 Rectángulo">
            <a:extLst>
              <a:ext uri="{FF2B5EF4-FFF2-40B4-BE49-F238E27FC236}">
                <a16:creationId xmlns="" xmlns:a16="http://schemas.microsoft.com/office/drawing/2014/main" id="{CEED76F4-67BD-4727-9A23-5438A6F63A05}"/>
              </a:ext>
            </a:extLst>
          </p:cNvPr>
          <p:cNvSpPr/>
          <p:nvPr/>
        </p:nvSpPr>
        <p:spPr>
          <a:xfrm>
            <a:off x="6807935" y="5019035"/>
            <a:ext cx="843745" cy="277336"/>
          </a:xfrm>
          <a:prstGeom prst="rect">
            <a:avLst/>
          </a:prstGeom>
          <a:solidFill>
            <a:schemeClr val="accent6">
              <a:lumMod val="60000"/>
              <a:lumOff val="40000"/>
            </a:schemeClr>
          </a:solidFill>
          <a:ln w="3810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a-ES" sz="1100" dirty="0" smtClean="0">
                <a:solidFill>
                  <a:prstClr val="black"/>
                </a:solidFill>
              </a:rPr>
              <a:t>Social Services</a:t>
            </a:r>
            <a:endParaRPr lang="ca-ES" sz="1100" dirty="0">
              <a:solidFill>
                <a:prstClr val="black"/>
              </a:solidFill>
            </a:endParaRPr>
          </a:p>
        </p:txBody>
      </p:sp>
      <p:cxnSp>
        <p:nvCxnSpPr>
          <p:cNvPr id="65" name="Conector: angular 64">
            <a:extLst>
              <a:ext uri="{FF2B5EF4-FFF2-40B4-BE49-F238E27FC236}">
                <a16:creationId xmlns="" xmlns:a16="http://schemas.microsoft.com/office/drawing/2014/main" id="{00172F9A-9E6A-44B2-B4C7-FBE0D6A0B742}"/>
              </a:ext>
            </a:extLst>
          </p:cNvPr>
          <p:cNvCxnSpPr>
            <a:cxnSpLocks/>
            <a:stCxn id="61" idx="3"/>
            <a:endCxn id="134" idx="1"/>
          </p:cNvCxnSpPr>
          <p:nvPr/>
        </p:nvCxnSpPr>
        <p:spPr>
          <a:xfrm>
            <a:off x="4976672" y="5108541"/>
            <a:ext cx="776293" cy="16159"/>
          </a:xfrm>
          <a:prstGeom prst="bentConnector3">
            <a:avLst>
              <a:gd name="adj1"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71" name="Conector: angular 70">
            <a:extLst>
              <a:ext uri="{FF2B5EF4-FFF2-40B4-BE49-F238E27FC236}">
                <a16:creationId xmlns="" xmlns:a16="http://schemas.microsoft.com/office/drawing/2014/main" id="{5E1CD57A-8AE6-4306-92DF-3FCF1205F8E4}"/>
              </a:ext>
            </a:extLst>
          </p:cNvPr>
          <p:cNvCxnSpPr>
            <a:cxnSpLocks/>
            <a:stCxn id="61" idx="3"/>
            <a:endCxn id="68" idx="1"/>
          </p:cNvCxnSpPr>
          <p:nvPr/>
        </p:nvCxnSpPr>
        <p:spPr>
          <a:xfrm>
            <a:off x="4976670" y="5108524"/>
            <a:ext cx="760991" cy="604920"/>
          </a:xfrm>
          <a:prstGeom prst="bentConnector3">
            <a:avLst>
              <a:gd name="adj1"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60" name="Conector: angular 59">
            <a:extLst>
              <a:ext uri="{FF2B5EF4-FFF2-40B4-BE49-F238E27FC236}">
                <a16:creationId xmlns="" xmlns:a16="http://schemas.microsoft.com/office/drawing/2014/main" id="{D0169D6D-2B9C-4BCE-B35D-5B4AA404E1F0}"/>
              </a:ext>
            </a:extLst>
          </p:cNvPr>
          <p:cNvCxnSpPr>
            <a:cxnSpLocks/>
            <a:stCxn id="61" idx="0"/>
            <a:endCxn id="90" idx="2"/>
          </p:cNvCxnSpPr>
          <p:nvPr/>
        </p:nvCxnSpPr>
        <p:spPr>
          <a:xfrm rot="5400000" flipH="1" flipV="1">
            <a:off x="4568759" y="4439429"/>
            <a:ext cx="549684" cy="387964"/>
          </a:xfrm>
          <a:prstGeom prst="bentConnector3">
            <a:avLst>
              <a:gd name="adj1"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sp>
        <p:nvSpPr>
          <p:cNvPr id="76" name="CuadroTexto 75">
            <a:extLst>
              <a:ext uri="{FF2B5EF4-FFF2-40B4-BE49-F238E27FC236}">
                <a16:creationId xmlns="" xmlns:a16="http://schemas.microsoft.com/office/drawing/2014/main" id="{9C937B2B-504D-4271-B54D-63C7ABDFFEBA}"/>
              </a:ext>
            </a:extLst>
          </p:cNvPr>
          <p:cNvSpPr txBox="1"/>
          <p:nvPr/>
        </p:nvSpPr>
        <p:spPr>
          <a:xfrm>
            <a:off x="6464411" y="388927"/>
            <a:ext cx="2564202" cy="954107"/>
          </a:xfrm>
          <a:prstGeom prst="rect">
            <a:avLst/>
          </a:prstGeom>
          <a:noFill/>
        </p:spPr>
        <p:txBody>
          <a:bodyPr wrap="square" rtlCol="0">
            <a:spAutoFit/>
          </a:bodyPr>
          <a:lstStyle/>
          <a:p>
            <a:pPr algn="ctr"/>
            <a:r>
              <a:rPr lang="en-GB" sz="2800" dirty="0" smtClean="0">
                <a:solidFill>
                  <a:prstClr val="black"/>
                </a:solidFill>
                <a:latin typeface="Arial Black" panose="020B0A04020102020204" pitchFamily="34" charset="0"/>
              </a:rPr>
              <a:t>The whole answer</a:t>
            </a:r>
            <a:endParaRPr lang="en-GB" sz="2800" dirty="0">
              <a:solidFill>
                <a:prstClr val="black"/>
              </a:solidFill>
              <a:latin typeface="Arial Black" panose="020B0A04020102020204" pitchFamily="34" charset="0"/>
            </a:endParaRPr>
          </a:p>
        </p:txBody>
      </p:sp>
      <p:sp>
        <p:nvSpPr>
          <p:cNvPr id="78" name="Rectángulo 77">
            <a:extLst>
              <a:ext uri="{FF2B5EF4-FFF2-40B4-BE49-F238E27FC236}">
                <a16:creationId xmlns="" xmlns:a16="http://schemas.microsoft.com/office/drawing/2014/main" id="{3FDA6234-79CA-42A3-A1A1-5150972029A2}"/>
              </a:ext>
            </a:extLst>
          </p:cNvPr>
          <p:cNvSpPr/>
          <p:nvPr/>
        </p:nvSpPr>
        <p:spPr>
          <a:xfrm>
            <a:off x="3921847" y="2522275"/>
            <a:ext cx="2886088" cy="1967026"/>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a-ES" dirty="0">
              <a:solidFill>
                <a:prstClr val="white"/>
              </a:solidFill>
            </a:endParaRPr>
          </a:p>
        </p:txBody>
      </p:sp>
      <p:sp>
        <p:nvSpPr>
          <p:cNvPr id="59" name="CuadroTexto 58">
            <a:extLst>
              <a:ext uri="{FF2B5EF4-FFF2-40B4-BE49-F238E27FC236}">
                <a16:creationId xmlns="" xmlns:a16="http://schemas.microsoft.com/office/drawing/2014/main" id="{69A1DAAA-5EC9-4D3B-9467-AE3F1EC56ABA}"/>
              </a:ext>
            </a:extLst>
          </p:cNvPr>
          <p:cNvSpPr txBox="1"/>
          <p:nvPr/>
        </p:nvSpPr>
        <p:spPr>
          <a:xfrm>
            <a:off x="1072089" y="3916053"/>
            <a:ext cx="1937020" cy="400110"/>
          </a:xfrm>
          <a:prstGeom prst="rect">
            <a:avLst/>
          </a:prstGeom>
          <a:noFill/>
        </p:spPr>
        <p:txBody>
          <a:bodyPr wrap="square" rtlCol="0">
            <a:spAutoFit/>
          </a:bodyPr>
          <a:lstStyle/>
          <a:p>
            <a:pPr algn="ctr"/>
            <a:r>
              <a:rPr lang="ca-ES" sz="2000" dirty="0">
                <a:solidFill>
                  <a:prstClr val="black"/>
                </a:solidFill>
                <a:latin typeface="Arial Black" panose="020B0A04020102020204" pitchFamily="34" charset="0"/>
              </a:rPr>
              <a:t>PROCICAT</a:t>
            </a:r>
          </a:p>
        </p:txBody>
      </p:sp>
      <p:pic>
        <p:nvPicPr>
          <p:cNvPr id="79" name="Picture 5" descr="C:\Users\Delfí\Desktop\IMA logo.jpg">
            <a:extLst>
              <a:ext uri="{FF2B5EF4-FFF2-40B4-BE49-F238E27FC236}">
                <a16:creationId xmlns="" xmlns:a16="http://schemas.microsoft.com/office/drawing/2014/main" id="{E42F8B63-C3D6-45A3-8125-66D193FE91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1355" y="3998895"/>
            <a:ext cx="504055" cy="443264"/>
          </a:xfrm>
          <a:prstGeom prst="rect">
            <a:avLst/>
          </a:prstGeom>
          <a:noFill/>
          <a:extLst>
            <a:ext uri="{909E8E84-426E-40DD-AFC4-6F175D3DCCD1}">
              <a14:hiddenFill xmlns:a14="http://schemas.microsoft.com/office/drawing/2010/main">
                <a:solidFill>
                  <a:srgbClr val="FFFFFF"/>
                </a:solidFill>
              </a14:hiddenFill>
            </a:ext>
          </a:extLst>
        </p:spPr>
      </p:pic>
      <p:pic>
        <p:nvPicPr>
          <p:cNvPr id="77" name="Picture 2" descr="Resultat d'imatges de consorci d'educació de barcelona">
            <a:extLst>
              <a:ext uri="{FF2B5EF4-FFF2-40B4-BE49-F238E27FC236}">
                <a16:creationId xmlns="" xmlns:a16="http://schemas.microsoft.com/office/drawing/2014/main" id="{327F890B-6A97-45B3-AB86-8EFB89653B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53" t="30904" r="63515" b="29695"/>
          <a:stretch/>
        </p:blipFill>
        <p:spPr bwMode="auto">
          <a:xfrm>
            <a:off x="7380312" y="1484784"/>
            <a:ext cx="696474" cy="76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2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4"/>
                                        </p:tgtEl>
                                        <p:attrNameLst>
                                          <p:attrName>style.visibility</p:attrName>
                                        </p:attrNameLst>
                                      </p:cBhvr>
                                      <p:to>
                                        <p:strVal val="visible"/>
                                      </p:to>
                                    </p:set>
                                    <p:anim calcmode="lin" valueType="num">
                                      <p:cBhvr additive="base">
                                        <p:cTn id="15" dur="500" fill="hold"/>
                                        <p:tgtEl>
                                          <p:spTgt spid="134"/>
                                        </p:tgtEl>
                                        <p:attrNameLst>
                                          <p:attrName>ppt_x</p:attrName>
                                        </p:attrNameLst>
                                      </p:cBhvr>
                                      <p:tavLst>
                                        <p:tav tm="0">
                                          <p:val>
                                            <p:strVal val="#ppt_x"/>
                                          </p:val>
                                        </p:tav>
                                        <p:tav tm="100000">
                                          <p:val>
                                            <p:strVal val="#ppt_x"/>
                                          </p:val>
                                        </p:tav>
                                      </p:tavLst>
                                    </p:anim>
                                    <p:anim calcmode="lin" valueType="num">
                                      <p:cBhvr additive="base">
                                        <p:cTn id="16" dur="500" fill="hold"/>
                                        <p:tgtEl>
                                          <p:spTgt spid="13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anim calcmode="lin" valueType="num">
                                      <p:cBhvr additive="base">
                                        <p:cTn id="19" dur="500" fill="hold"/>
                                        <p:tgtEl>
                                          <p:spTgt spid="49"/>
                                        </p:tgtEl>
                                        <p:attrNameLst>
                                          <p:attrName>ppt_x</p:attrName>
                                        </p:attrNameLst>
                                      </p:cBhvr>
                                      <p:tavLst>
                                        <p:tav tm="0">
                                          <p:val>
                                            <p:strVal val="#ppt_x"/>
                                          </p:val>
                                        </p:tav>
                                        <p:tav tm="100000">
                                          <p:val>
                                            <p:strVal val="#ppt_x"/>
                                          </p:val>
                                        </p:tav>
                                      </p:tavLst>
                                    </p:anim>
                                    <p:anim calcmode="lin" valueType="num">
                                      <p:cBhvr additive="base">
                                        <p:cTn id="20" dur="500" fill="hold"/>
                                        <p:tgtEl>
                                          <p:spTgt spid="49"/>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ppt_x"/>
                                          </p:val>
                                        </p:tav>
                                        <p:tav tm="100000">
                                          <p:val>
                                            <p:strVal val="#ppt_x"/>
                                          </p:val>
                                        </p:tav>
                                      </p:tavLst>
                                    </p:anim>
                                    <p:anim calcmode="lin" valueType="num">
                                      <p:cBhvr additive="base">
                                        <p:cTn id="24" dur="500" fill="hold"/>
                                        <p:tgtEl>
                                          <p:spTgt spid="5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fill="hold"/>
                                        <p:tgtEl>
                                          <p:spTgt spid="61"/>
                                        </p:tgtEl>
                                        <p:attrNameLst>
                                          <p:attrName>ppt_x</p:attrName>
                                        </p:attrNameLst>
                                      </p:cBhvr>
                                      <p:tavLst>
                                        <p:tav tm="0">
                                          <p:val>
                                            <p:strVal val="#ppt_x"/>
                                          </p:val>
                                        </p:tav>
                                        <p:tav tm="100000">
                                          <p:val>
                                            <p:strVal val="#ppt_x"/>
                                          </p:val>
                                        </p:tav>
                                      </p:tavLst>
                                    </p:anim>
                                    <p:anim calcmode="lin" valueType="num">
                                      <p:cBhvr additive="base">
                                        <p:cTn id="28" dur="500" fill="hold"/>
                                        <p:tgtEl>
                                          <p:spTgt spid="61"/>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500" fill="hold"/>
                                        <p:tgtEl>
                                          <p:spTgt spid="82"/>
                                        </p:tgtEl>
                                        <p:attrNameLst>
                                          <p:attrName>ppt_x</p:attrName>
                                        </p:attrNameLst>
                                      </p:cBhvr>
                                      <p:tavLst>
                                        <p:tav tm="0">
                                          <p:val>
                                            <p:strVal val="#ppt_x"/>
                                          </p:val>
                                        </p:tav>
                                        <p:tav tm="100000">
                                          <p:val>
                                            <p:strVal val="#ppt_x"/>
                                          </p:val>
                                        </p:tav>
                                      </p:tavLst>
                                    </p:anim>
                                    <p:anim calcmode="lin" valueType="num">
                                      <p:cBhvr additive="base">
                                        <p:cTn id="36" dur="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500" fill="hold"/>
                                        <p:tgtEl>
                                          <p:spTgt spid="83"/>
                                        </p:tgtEl>
                                        <p:attrNameLst>
                                          <p:attrName>ppt_x</p:attrName>
                                        </p:attrNameLst>
                                      </p:cBhvr>
                                      <p:tavLst>
                                        <p:tav tm="0">
                                          <p:val>
                                            <p:strVal val="#ppt_x"/>
                                          </p:val>
                                        </p:tav>
                                        <p:tav tm="100000">
                                          <p:val>
                                            <p:strVal val="#ppt_x"/>
                                          </p:val>
                                        </p:tav>
                                      </p:tavLst>
                                    </p:anim>
                                    <p:anim calcmode="lin" valueType="num">
                                      <p:cBhvr additive="base">
                                        <p:cTn id="40" dur="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500" fill="hold"/>
                                        <p:tgtEl>
                                          <p:spTgt spid="66"/>
                                        </p:tgtEl>
                                        <p:attrNameLst>
                                          <p:attrName>ppt_x</p:attrName>
                                        </p:attrNameLst>
                                      </p:cBhvr>
                                      <p:tavLst>
                                        <p:tav tm="0">
                                          <p:val>
                                            <p:strVal val="#ppt_x"/>
                                          </p:val>
                                        </p:tav>
                                        <p:tav tm="100000">
                                          <p:val>
                                            <p:strVal val="#ppt_x"/>
                                          </p:val>
                                        </p:tav>
                                      </p:tavLst>
                                    </p:anim>
                                    <p:anim calcmode="lin" valueType="num">
                                      <p:cBhvr additive="base">
                                        <p:cTn id="44" dur="50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additive="base">
                                        <p:cTn id="47" dur="500" fill="hold"/>
                                        <p:tgtEl>
                                          <p:spTgt spid="67"/>
                                        </p:tgtEl>
                                        <p:attrNameLst>
                                          <p:attrName>ppt_x</p:attrName>
                                        </p:attrNameLst>
                                      </p:cBhvr>
                                      <p:tavLst>
                                        <p:tav tm="0">
                                          <p:val>
                                            <p:strVal val="#ppt_x"/>
                                          </p:val>
                                        </p:tav>
                                        <p:tav tm="100000">
                                          <p:val>
                                            <p:strVal val="#ppt_x"/>
                                          </p:val>
                                        </p:tav>
                                      </p:tavLst>
                                    </p:anim>
                                    <p:anim calcmode="lin" valueType="num">
                                      <p:cBhvr additive="base">
                                        <p:cTn id="48" dur="500" fill="hold"/>
                                        <p:tgtEl>
                                          <p:spTgt spid="6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additive="base">
                                        <p:cTn id="51" dur="500" fill="hold"/>
                                        <p:tgtEl>
                                          <p:spTgt spid="68"/>
                                        </p:tgtEl>
                                        <p:attrNameLst>
                                          <p:attrName>ppt_x</p:attrName>
                                        </p:attrNameLst>
                                      </p:cBhvr>
                                      <p:tavLst>
                                        <p:tav tm="0">
                                          <p:val>
                                            <p:strVal val="#ppt_x"/>
                                          </p:val>
                                        </p:tav>
                                        <p:tav tm="100000">
                                          <p:val>
                                            <p:strVal val="#ppt_x"/>
                                          </p:val>
                                        </p:tav>
                                      </p:tavLst>
                                    </p:anim>
                                    <p:anim calcmode="lin" valueType="num">
                                      <p:cBhvr additive="base">
                                        <p:cTn id="52" dur="500" fill="hold"/>
                                        <p:tgtEl>
                                          <p:spTgt spid="6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69"/>
                                        </p:tgtEl>
                                        <p:attrNameLst>
                                          <p:attrName>style.visibility</p:attrName>
                                        </p:attrNameLst>
                                      </p:cBhvr>
                                      <p:to>
                                        <p:strVal val="visible"/>
                                      </p:to>
                                    </p:set>
                                    <p:anim calcmode="lin" valueType="num">
                                      <p:cBhvr additive="base">
                                        <p:cTn id="55" dur="500" fill="hold"/>
                                        <p:tgtEl>
                                          <p:spTgt spid="69"/>
                                        </p:tgtEl>
                                        <p:attrNameLst>
                                          <p:attrName>ppt_x</p:attrName>
                                        </p:attrNameLst>
                                      </p:cBhvr>
                                      <p:tavLst>
                                        <p:tav tm="0">
                                          <p:val>
                                            <p:strVal val="#ppt_x"/>
                                          </p:val>
                                        </p:tav>
                                        <p:tav tm="100000">
                                          <p:val>
                                            <p:strVal val="#ppt_x"/>
                                          </p:val>
                                        </p:tav>
                                      </p:tavLst>
                                    </p:anim>
                                    <p:anim calcmode="lin" valueType="num">
                                      <p:cBhvr additive="base">
                                        <p:cTn id="56" dur="500" fill="hold"/>
                                        <p:tgtEl>
                                          <p:spTgt spid="6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additive="base">
                                        <p:cTn id="59" dur="500" fill="hold"/>
                                        <p:tgtEl>
                                          <p:spTgt spid="70"/>
                                        </p:tgtEl>
                                        <p:attrNameLst>
                                          <p:attrName>ppt_x</p:attrName>
                                        </p:attrNameLst>
                                      </p:cBhvr>
                                      <p:tavLst>
                                        <p:tav tm="0">
                                          <p:val>
                                            <p:strVal val="#ppt_x"/>
                                          </p:val>
                                        </p:tav>
                                        <p:tav tm="100000">
                                          <p:val>
                                            <p:strVal val="#ppt_x"/>
                                          </p:val>
                                        </p:tav>
                                      </p:tavLst>
                                    </p:anim>
                                    <p:anim calcmode="lin" valueType="num">
                                      <p:cBhvr additive="base">
                                        <p:cTn id="60" dur="500" fill="hold"/>
                                        <p:tgtEl>
                                          <p:spTgt spid="7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 calcmode="lin" valueType="num">
                                      <p:cBhvr additive="base">
                                        <p:cTn id="63" dur="500" fill="hold"/>
                                        <p:tgtEl>
                                          <p:spTgt spid="91"/>
                                        </p:tgtEl>
                                        <p:attrNameLst>
                                          <p:attrName>ppt_x</p:attrName>
                                        </p:attrNameLst>
                                      </p:cBhvr>
                                      <p:tavLst>
                                        <p:tav tm="0">
                                          <p:val>
                                            <p:strVal val="#ppt_x"/>
                                          </p:val>
                                        </p:tav>
                                        <p:tav tm="100000">
                                          <p:val>
                                            <p:strVal val="#ppt_x"/>
                                          </p:val>
                                        </p:tav>
                                      </p:tavLst>
                                    </p:anim>
                                    <p:anim calcmode="lin" valueType="num">
                                      <p:cBhvr additive="base">
                                        <p:cTn id="64" dur="500" fill="hold"/>
                                        <p:tgtEl>
                                          <p:spTgt spid="9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500" fill="hold"/>
                                        <p:tgtEl>
                                          <p:spTgt spid="62"/>
                                        </p:tgtEl>
                                        <p:attrNameLst>
                                          <p:attrName>ppt_x</p:attrName>
                                        </p:attrNameLst>
                                      </p:cBhvr>
                                      <p:tavLst>
                                        <p:tav tm="0">
                                          <p:val>
                                            <p:strVal val="#ppt_x"/>
                                          </p:val>
                                        </p:tav>
                                        <p:tav tm="100000">
                                          <p:val>
                                            <p:strVal val="#ppt_x"/>
                                          </p:val>
                                        </p:tav>
                                      </p:tavLst>
                                    </p:anim>
                                    <p:anim calcmode="lin" valueType="num">
                                      <p:cBhvr additive="base">
                                        <p:cTn id="68" dur="500" fill="hold"/>
                                        <p:tgtEl>
                                          <p:spTgt spid="6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500" fill="hold"/>
                                        <p:tgtEl>
                                          <p:spTgt spid="63"/>
                                        </p:tgtEl>
                                        <p:attrNameLst>
                                          <p:attrName>ppt_x</p:attrName>
                                        </p:attrNameLst>
                                      </p:cBhvr>
                                      <p:tavLst>
                                        <p:tav tm="0">
                                          <p:val>
                                            <p:strVal val="#ppt_x"/>
                                          </p:val>
                                        </p:tav>
                                        <p:tav tm="100000">
                                          <p:val>
                                            <p:strVal val="#ppt_x"/>
                                          </p:val>
                                        </p:tav>
                                      </p:tavLst>
                                    </p:anim>
                                    <p:anim calcmode="lin" valueType="num">
                                      <p:cBhvr additive="base">
                                        <p:cTn id="72" dur="500" fill="hold"/>
                                        <p:tgtEl>
                                          <p:spTgt spid="6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65"/>
                                        </p:tgtEl>
                                        <p:attrNameLst>
                                          <p:attrName>style.visibility</p:attrName>
                                        </p:attrNameLst>
                                      </p:cBhvr>
                                      <p:to>
                                        <p:strVal val="visible"/>
                                      </p:to>
                                    </p:set>
                                    <p:anim calcmode="lin" valueType="num">
                                      <p:cBhvr additive="base">
                                        <p:cTn id="75" dur="500" fill="hold"/>
                                        <p:tgtEl>
                                          <p:spTgt spid="65"/>
                                        </p:tgtEl>
                                        <p:attrNameLst>
                                          <p:attrName>ppt_x</p:attrName>
                                        </p:attrNameLst>
                                      </p:cBhvr>
                                      <p:tavLst>
                                        <p:tav tm="0">
                                          <p:val>
                                            <p:strVal val="#ppt_x"/>
                                          </p:val>
                                        </p:tav>
                                        <p:tav tm="100000">
                                          <p:val>
                                            <p:strVal val="#ppt_x"/>
                                          </p:val>
                                        </p:tav>
                                      </p:tavLst>
                                    </p:anim>
                                    <p:anim calcmode="lin" valueType="num">
                                      <p:cBhvr additive="base">
                                        <p:cTn id="76" dur="500" fill="hold"/>
                                        <p:tgtEl>
                                          <p:spTgt spid="65"/>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71"/>
                                        </p:tgtEl>
                                        <p:attrNameLst>
                                          <p:attrName>style.visibility</p:attrName>
                                        </p:attrNameLst>
                                      </p:cBhvr>
                                      <p:to>
                                        <p:strVal val="visible"/>
                                      </p:to>
                                    </p:set>
                                    <p:anim calcmode="lin" valueType="num">
                                      <p:cBhvr additive="base">
                                        <p:cTn id="79" dur="500" fill="hold"/>
                                        <p:tgtEl>
                                          <p:spTgt spid="71"/>
                                        </p:tgtEl>
                                        <p:attrNameLst>
                                          <p:attrName>ppt_x</p:attrName>
                                        </p:attrNameLst>
                                      </p:cBhvr>
                                      <p:tavLst>
                                        <p:tav tm="0">
                                          <p:val>
                                            <p:strVal val="#ppt_x"/>
                                          </p:val>
                                        </p:tav>
                                        <p:tav tm="100000">
                                          <p:val>
                                            <p:strVal val="#ppt_x"/>
                                          </p:val>
                                        </p:tav>
                                      </p:tavLst>
                                    </p:anim>
                                    <p:anim calcmode="lin" valueType="num">
                                      <p:cBhvr additive="base">
                                        <p:cTn id="80"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4" grpId="0" animBg="1"/>
      <p:bldP spid="49" grpId="0" animBg="1"/>
      <p:bldP spid="61" grpId="0" animBg="1"/>
      <p:bldP spid="82" grpId="0" animBg="1"/>
      <p:bldP spid="66" grpId="0"/>
      <p:bldP spid="67" grpId="0" animBg="1"/>
      <p:bldP spid="68" grpId="0" animBg="1"/>
      <p:bldP spid="69" grpId="0" animBg="1"/>
      <p:bldP spid="70" grpId="0" animBg="1"/>
      <p:bldP spid="85" grpId="0" animBg="1"/>
      <p:bldP spid="91" grpId="0"/>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6FC91849-13AD-4E2F-A892-D35303699198}"/>
              </a:ext>
            </a:extLst>
          </p:cNvPr>
          <p:cNvSpPr txBox="1"/>
          <p:nvPr/>
        </p:nvSpPr>
        <p:spPr>
          <a:xfrm>
            <a:off x="3632444" y="260648"/>
            <a:ext cx="4095002" cy="954107"/>
          </a:xfrm>
          <a:prstGeom prst="rect">
            <a:avLst/>
          </a:prstGeom>
          <a:noFill/>
        </p:spPr>
        <p:txBody>
          <a:bodyPr wrap="square" rtlCol="0">
            <a:spAutoFit/>
          </a:bodyPr>
          <a:lstStyle/>
          <a:p>
            <a:pPr algn="ctr"/>
            <a:r>
              <a:rPr lang="en-GB" sz="2800" dirty="0" smtClean="0">
                <a:solidFill>
                  <a:prstClr val="black"/>
                </a:solidFill>
                <a:latin typeface="Arial Black" panose="020B0A04020102020204" pitchFamily="34" charset="0"/>
              </a:rPr>
              <a:t>The principles of the answer</a:t>
            </a:r>
            <a:endParaRPr lang="en-GB" sz="2800" dirty="0">
              <a:solidFill>
                <a:prstClr val="black"/>
              </a:solidFill>
              <a:latin typeface="Arial Black" panose="020B0A04020102020204" pitchFamily="34" charset="0"/>
            </a:endParaRPr>
          </a:p>
        </p:txBody>
      </p:sp>
      <p:sp>
        <p:nvSpPr>
          <p:cNvPr id="3" name="CuadroTexto 2">
            <a:extLst>
              <a:ext uri="{FF2B5EF4-FFF2-40B4-BE49-F238E27FC236}">
                <a16:creationId xmlns="" xmlns:a16="http://schemas.microsoft.com/office/drawing/2014/main" id="{027259A4-0ED9-47DA-8F4B-5FEEE7D47C4F}"/>
              </a:ext>
            </a:extLst>
          </p:cNvPr>
          <p:cNvSpPr txBox="1"/>
          <p:nvPr/>
        </p:nvSpPr>
        <p:spPr>
          <a:xfrm>
            <a:off x="3091303" y="1797792"/>
            <a:ext cx="2961409" cy="2062103"/>
          </a:xfrm>
          <a:prstGeom prst="rect">
            <a:avLst/>
          </a:prstGeom>
          <a:solidFill>
            <a:schemeClr val="accent2">
              <a:lumMod val="20000"/>
              <a:lumOff val="80000"/>
            </a:schemeClr>
          </a:solidFill>
          <a:ln>
            <a:noFill/>
          </a:ln>
        </p:spPr>
        <p:txBody>
          <a:bodyPr wrap="square" rtlCol="0">
            <a:spAutoFit/>
          </a:bodyPr>
          <a:lstStyle/>
          <a:p>
            <a:pPr algn="ctr"/>
            <a:r>
              <a:rPr lang="en-GB" sz="2800" dirty="0" smtClean="0">
                <a:solidFill>
                  <a:prstClr val="black"/>
                </a:solidFill>
                <a:latin typeface="Arial Black" panose="020B0A04020102020204" pitchFamily="34" charset="0"/>
              </a:rPr>
              <a:t>Public Systems</a:t>
            </a:r>
          </a:p>
          <a:p>
            <a:pPr algn="ctr"/>
            <a:r>
              <a:rPr lang="en-GB" dirty="0" smtClean="0">
                <a:solidFill>
                  <a:prstClr val="black"/>
                </a:solidFill>
                <a:latin typeface="Arial Black" panose="020B0A04020102020204" pitchFamily="34" charset="0"/>
              </a:rPr>
              <a:t>Continuity</a:t>
            </a:r>
          </a:p>
          <a:p>
            <a:pPr algn="ctr"/>
            <a:r>
              <a:rPr lang="en-GB" dirty="0" smtClean="0">
                <a:solidFill>
                  <a:prstClr val="black"/>
                </a:solidFill>
                <a:latin typeface="Arial Black" panose="020B0A04020102020204" pitchFamily="34" charset="0"/>
              </a:rPr>
              <a:t>Sustainability</a:t>
            </a:r>
          </a:p>
          <a:p>
            <a:pPr algn="ctr"/>
            <a:r>
              <a:rPr lang="en-GB" dirty="0" smtClean="0">
                <a:solidFill>
                  <a:prstClr val="black"/>
                </a:solidFill>
                <a:latin typeface="Arial Black" panose="020B0A04020102020204" pitchFamily="34" charset="0"/>
              </a:rPr>
              <a:t>Capillarity</a:t>
            </a:r>
          </a:p>
          <a:p>
            <a:pPr algn="ctr"/>
            <a:r>
              <a:rPr lang="en-GB" dirty="0" smtClean="0">
                <a:solidFill>
                  <a:prstClr val="black"/>
                </a:solidFill>
                <a:latin typeface="Arial Black" panose="020B0A04020102020204" pitchFamily="34" charset="0"/>
              </a:rPr>
              <a:t>Proximity</a:t>
            </a:r>
            <a:endParaRPr lang="en-GB" dirty="0">
              <a:solidFill>
                <a:prstClr val="black"/>
              </a:solidFill>
              <a:latin typeface="Arial Black" panose="020B0A04020102020204" pitchFamily="34" charset="0"/>
            </a:endParaRPr>
          </a:p>
        </p:txBody>
      </p:sp>
      <p:pic>
        <p:nvPicPr>
          <p:cNvPr id="4" name="Imatge 10" descr="IMA logo">
            <a:extLst>
              <a:ext uri="{FF2B5EF4-FFF2-40B4-BE49-F238E27FC236}">
                <a16:creationId xmlns="" xmlns:a16="http://schemas.microsoft.com/office/drawing/2014/main" id="{533BD0D6-BAB3-43EA-9C50-0371CBD9422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95536" y="427095"/>
            <a:ext cx="1087665" cy="1057740"/>
          </a:xfrm>
          <a:prstGeom prst="rect">
            <a:avLst/>
          </a:prstGeom>
          <a:noFill/>
          <a:ln>
            <a:noFill/>
          </a:ln>
        </p:spPr>
      </p:pic>
      <p:pic>
        <p:nvPicPr>
          <p:cNvPr id="5" name="Imagen 4">
            <a:extLst>
              <a:ext uri="{FF2B5EF4-FFF2-40B4-BE49-F238E27FC236}">
                <a16:creationId xmlns="" xmlns:a16="http://schemas.microsoft.com/office/drawing/2014/main" id="{5EF12703-9FD8-496D-9BBA-31BD24E76E53}"/>
              </a:ext>
            </a:extLst>
          </p:cNvPr>
          <p:cNvPicPr>
            <a:picLocks noChangeAspect="1"/>
          </p:cNvPicPr>
          <p:nvPr/>
        </p:nvPicPr>
        <p:blipFill>
          <a:blip r:embed="rId3"/>
          <a:stretch>
            <a:fillRect/>
          </a:stretch>
        </p:blipFill>
        <p:spPr>
          <a:xfrm>
            <a:off x="1483201" y="427095"/>
            <a:ext cx="1072575" cy="1051426"/>
          </a:xfrm>
          <a:prstGeom prst="rect">
            <a:avLst/>
          </a:prstGeom>
          <a:ln>
            <a:noFill/>
          </a:ln>
        </p:spPr>
      </p:pic>
      <p:sp>
        <p:nvSpPr>
          <p:cNvPr id="8" name="CuadroTexto 7">
            <a:extLst>
              <a:ext uri="{FF2B5EF4-FFF2-40B4-BE49-F238E27FC236}">
                <a16:creationId xmlns="" xmlns:a16="http://schemas.microsoft.com/office/drawing/2014/main" id="{C50A26E3-4D23-4B16-A60E-246A5CD5BEE0}"/>
              </a:ext>
            </a:extLst>
          </p:cNvPr>
          <p:cNvSpPr txBox="1"/>
          <p:nvPr/>
        </p:nvSpPr>
        <p:spPr>
          <a:xfrm>
            <a:off x="467551" y="4797152"/>
            <a:ext cx="8370239" cy="646331"/>
          </a:xfrm>
          <a:prstGeom prst="rect">
            <a:avLst/>
          </a:prstGeom>
          <a:solidFill>
            <a:schemeClr val="bg2"/>
          </a:solidFill>
          <a:ln>
            <a:noFill/>
          </a:ln>
        </p:spPr>
        <p:txBody>
          <a:bodyPr wrap="square" rtlCol="0">
            <a:spAutoFit/>
          </a:bodyPr>
          <a:lstStyle/>
          <a:p>
            <a:r>
              <a:rPr lang="en-GB" dirty="0" smtClean="0">
                <a:solidFill>
                  <a:prstClr val="black"/>
                </a:solidFill>
                <a:latin typeface="Arial Black" panose="020B0A04020102020204" pitchFamily="34" charset="0"/>
              </a:rPr>
              <a:t>Evolution of the client: the victim </a:t>
            </a:r>
            <a:r>
              <a:rPr lang="en-GB" sz="1200" dirty="0" smtClean="0">
                <a:solidFill>
                  <a:prstClr val="black"/>
                </a:solidFill>
                <a:latin typeface="Arial Black" panose="020B0A04020102020204" pitchFamily="34" charset="0"/>
              </a:rPr>
              <a:t>“including the offender” </a:t>
            </a:r>
            <a:r>
              <a:rPr lang="en-GB" dirty="0" smtClean="0">
                <a:solidFill>
                  <a:prstClr val="black"/>
                </a:solidFill>
                <a:latin typeface="Arial Black" panose="020B0A04020102020204" pitchFamily="34" charset="0"/>
              </a:rPr>
              <a:t>&gt; the affected &gt; the staff &gt; the citizenship</a:t>
            </a:r>
            <a:endParaRPr lang="en-GB" dirty="0">
              <a:solidFill>
                <a:prstClr val="black"/>
              </a:solidFill>
              <a:latin typeface="Arial Black" panose="020B0A04020102020204" pitchFamily="34" charset="0"/>
            </a:endParaRPr>
          </a:p>
        </p:txBody>
      </p:sp>
      <p:sp>
        <p:nvSpPr>
          <p:cNvPr id="9" name="CuadroTexto 8">
            <a:extLst>
              <a:ext uri="{FF2B5EF4-FFF2-40B4-BE49-F238E27FC236}">
                <a16:creationId xmlns="" xmlns:a16="http://schemas.microsoft.com/office/drawing/2014/main" id="{547E693B-92B7-4A47-B1B5-349E7D6F8FB6}"/>
              </a:ext>
            </a:extLst>
          </p:cNvPr>
          <p:cNvSpPr txBox="1"/>
          <p:nvPr/>
        </p:nvSpPr>
        <p:spPr>
          <a:xfrm>
            <a:off x="539551" y="4149080"/>
            <a:ext cx="7187895" cy="461665"/>
          </a:xfrm>
          <a:prstGeom prst="rect">
            <a:avLst/>
          </a:prstGeom>
          <a:solidFill>
            <a:schemeClr val="bg2"/>
          </a:solidFill>
          <a:ln>
            <a:noFill/>
          </a:ln>
        </p:spPr>
        <p:txBody>
          <a:bodyPr wrap="square" rtlCol="0">
            <a:spAutoFit/>
          </a:bodyPr>
          <a:lstStyle/>
          <a:p>
            <a:pPr algn="ctr"/>
            <a:r>
              <a:rPr lang="ca-ES" sz="2400" dirty="0">
                <a:solidFill>
                  <a:prstClr val="black"/>
                </a:solidFill>
                <a:latin typeface="Arial Black" panose="020B0A04020102020204" pitchFamily="34" charset="0"/>
                <a:sym typeface="Wingdings 3" panose="05040102010807070707" pitchFamily="18" charset="2"/>
              </a:rPr>
              <a:t></a:t>
            </a:r>
            <a:r>
              <a:rPr lang="ca-ES" dirty="0">
                <a:solidFill>
                  <a:prstClr val="black"/>
                </a:solidFill>
                <a:latin typeface="Arial Black" panose="020B0A04020102020204" pitchFamily="34" charset="0"/>
                <a:sym typeface="Wingdings 3" panose="05040102010807070707" pitchFamily="18" charset="2"/>
              </a:rPr>
              <a:t> </a:t>
            </a:r>
            <a:r>
              <a:rPr lang="en-GB" dirty="0" smtClean="0">
                <a:solidFill>
                  <a:prstClr val="black"/>
                </a:solidFill>
                <a:latin typeface="Arial Black" panose="020B0A04020102020204" pitchFamily="34" charset="0"/>
              </a:rPr>
              <a:t>Intermediation: </a:t>
            </a:r>
            <a:r>
              <a:rPr lang="en-GB" dirty="0" smtClean="0">
                <a:solidFill>
                  <a:prstClr val="black"/>
                </a:solidFill>
                <a:latin typeface="Arial Black" panose="020B0A04020102020204" pitchFamily="34" charset="0"/>
                <a:sym typeface="Wingdings 3" panose="05040102010807070707" pitchFamily="18" charset="2"/>
              </a:rPr>
              <a:t>  </a:t>
            </a:r>
            <a:r>
              <a:rPr lang="en-GB" dirty="0" smtClean="0">
                <a:solidFill>
                  <a:prstClr val="black"/>
                </a:solidFill>
                <a:latin typeface="Arial Black" panose="020B0A04020102020204" pitchFamily="34" charset="0"/>
              </a:rPr>
              <a:t> victimization / re-victimization</a:t>
            </a:r>
            <a:endParaRPr lang="en-GB" dirty="0">
              <a:solidFill>
                <a:prstClr val="black"/>
              </a:solidFill>
              <a:latin typeface="Arial Black" panose="020B0A04020102020204" pitchFamily="34" charset="0"/>
            </a:endParaRPr>
          </a:p>
        </p:txBody>
      </p:sp>
      <p:pic>
        <p:nvPicPr>
          <p:cNvPr id="10" name="Imagen 9">
            <a:extLst>
              <a:ext uri="{FF2B5EF4-FFF2-40B4-BE49-F238E27FC236}">
                <a16:creationId xmlns="" xmlns:a16="http://schemas.microsoft.com/office/drawing/2014/main" id="{8D04048B-1382-4DC5-8E8B-BFE5FAA276F5}"/>
              </a:ext>
            </a:extLst>
          </p:cNvPr>
          <p:cNvPicPr>
            <a:picLocks noChangeAspect="1"/>
          </p:cNvPicPr>
          <p:nvPr/>
        </p:nvPicPr>
        <p:blipFill>
          <a:blip r:embed="rId4"/>
          <a:stretch>
            <a:fillRect/>
          </a:stretch>
        </p:blipFill>
        <p:spPr>
          <a:xfrm>
            <a:off x="7524328" y="188640"/>
            <a:ext cx="1127591" cy="1051426"/>
          </a:xfrm>
          <a:prstGeom prst="rect">
            <a:avLst/>
          </a:prstGeom>
        </p:spPr>
      </p:pic>
      <p:sp>
        <p:nvSpPr>
          <p:cNvPr id="11" name="CuadroTexto 10">
            <a:extLst>
              <a:ext uri="{FF2B5EF4-FFF2-40B4-BE49-F238E27FC236}">
                <a16:creationId xmlns="" xmlns:a16="http://schemas.microsoft.com/office/drawing/2014/main" id="{79800102-0425-492B-A875-68974D6B7965}"/>
              </a:ext>
            </a:extLst>
          </p:cNvPr>
          <p:cNvSpPr txBox="1"/>
          <p:nvPr/>
        </p:nvSpPr>
        <p:spPr>
          <a:xfrm>
            <a:off x="467551" y="5667940"/>
            <a:ext cx="8208912" cy="369332"/>
          </a:xfrm>
          <a:prstGeom prst="rect">
            <a:avLst/>
          </a:prstGeom>
          <a:solidFill>
            <a:schemeClr val="bg2"/>
          </a:solidFill>
          <a:ln>
            <a:noFill/>
          </a:ln>
        </p:spPr>
        <p:txBody>
          <a:bodyPr wrap="square" rtlCol="0">
            <a:spAutoFit/>
          </a:bodyPr>
          <a:lstStyle/>
          <a:p>
            <a:pPr algn="ctr"/>
            <a:r>
              <a:rPr lang="en-GB" dirty="0" smtClean="0">
                <a:solidFill>
                  <a:prstClr val="black"/>
                </a:solidFill>
                <a:latin typeface="Arial Black" panose="020B0A04020102020204" pitchFamily="34" charset="0"/>
              </a:rPr>
              <a:t>The evolution of the matter: IMV &gt; IMA &gt; post IMA &gt; pre IMA</a:t>
            </a:r>
            <a:endParaRPr lang="en-GB" dirty="0">
              <a:solidFill>
                <a:prstClr val="black"/>
              </a:solidFill>
              <a:latin typeface="Arial Black" panose="020B0A04020102020204" pitchFamily="34" charset="0"/>
            </a:endParaRPr>
          </a:p>
        </p:txBody>
      </p:sp>
      <p:pic>
        <p:nvPicPr>
          <p:cNvPr id="12" name="Picture 2" descr="Resultat d'imatges de consorci d'educació de barcelona">
            <a:extLst>
              <a:ext uri="{FF2B5EF4-FFF2-40B4-BE49-F238E27FC236}">
                <a16:creationId xmlns="" xmlns:a16="http://schemas.microsoft.com/office/drawing/2014/main" id="{327F890B-6A97-45B3-AB86-8EFB89653B1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953" t="30904" r="63515" b="29695"/>
          <a:stretch/>
        </p:blipFill>
        <p:spPr bwMode="auto">
          <a:xfrm>
            <a:off x="7668344" y="1268760"/>
            <a:ext cx="791024" cy="76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44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6" presetClass="entr" presetSubtype="16"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 xmlns:a16="http://schemas.microsoft.com/office/drawing/2014/main" id="{0E40170A-39B8-41BA-A20B-F8586EE12554}"/>
              </a:ext>
            </a:extLst>
          </p:cNvPr>
          <p:cNvSpPr txBox="1"/>
          <p:nvPr/>
        </p:nvSpPr>
        <p:spPr>
          <a:xfrm>
            <a:off x="5220072" y="4221088"/>
            <a:ext cx="2961409" cy="1477328"/>
          </a:xfrm>
          <a:prstGeom prst="rect">
            <a:avLst/>
          </a:prstGeom>
          <a:solidFill>
            <a:schemeClr val="accent2">
              <a:lumMod val="20000"/>
              <a:lumOff val="80000"/>
            </a:schemeClr>
          </a:solidFill>
        </p:spPr>
        <p:txBody>
          <a:bodyPr wrap="square" rtlCol="0">
            <a:spAutoFit/>
          </a:bodyPr>
          <a:lstStyle/>
          <a:p>
            <a:pPr algn="ctr"/>
            <a:r>
              <a:rPr lang="ca-ES" dirty="0" smtClean="0">
                <a:solidFill>
                  <a:prstClr val="black"/>
                </a:solidFill>
                <a:latin typeface="Arial Black" panose="020B0A04020102020204" pitchFamily="34" charset="0"/>
              </a:rPr>
              <a:t>POPULATION</a:t>
            </a:r>
            <a:endParaRPr lang="ca-ES" dirty="0">
              <a:solidFill>
                <a:prstClr val="black"/>
              </a:solidFill>
              <a:latin typeface="Arial Black" panose="020B0A04020102020204" pitchFamily="34" charset="0"/>
            </a:endParaRPr>
          </a:p>
          <a:p>
            <a:pPr algn="ctr"/>
            <a:r>
              <a:rPr lang="en-GB" dirty="0" smtClean="0">
                <a:solidFill>
                  <a:prstClr val="black"/>
                </a:solidFill>
                <a:latin typeface="Arial Black" panose="020B0A04020102020204" pitchFamily="34" charset="0"/>
              </a:rPr>
              <a:t>Rounds of closing</a:t>
            </a:r>
          </a:p>
          <a:p>
            <a:pPr algn="ctr"/>
            <a:r>
              <a:rPr lang="en-GB" dirty="0" smtClean="0">
                <a:solidFill>
                  <a:prstClr val="black"/>
                </a:solidFill>
                <a:latin typeface="Arial Black" panose="020B0A04020102020204" pitchFamily="34" charset="0"/>
              </a:rPr>
              <a:t>Net for detections</a:t>
            </a:r>
          </a:p>
          <a:p>
            <a:pPr algn="ctr"/>
            <a:r>
              <a:rPr lang="en-GB" dirty="0" smtClean="0">
                <a:solidFill>
                  <a:prstClr val="black"/>
                </a:solidFill>
                <a:latin typeface="Arial Black" panose="020B0A04020102020204" pitchFamily="34" charset="0"/>
              </a:rPr>
              <a:t>Emotional education points</a:t>
            </a:r>
            <a:endParaRPr lang="en-GB" dirty="0">
              <a:solidFill>
                <a:prstClr val="black"/>
              </a:solidFill>
              <a:latin typeface="Arial Black" panose="020B0A04020102020204" pitchFamily="34" charset="0"/>
            </a:endParaRPr>
          </a:p>
        </p:txBody>
      </p:sp>
      <p:sp>
        <p:nvSpPr>
          <p:cNvPr id="3" name="CuadroTexto 2">
            <a:extLst>
              <a:ext uri="{FF2B5EF4-FFF2-40B4-BE49-F238E27FC236}">
                <a16:creationId xmlns="" xmlns:a16="http://schemas.microsoft.com/office/drawing/2014/main" id="{E60EE68E-0FAE-4D4D-A5C8-2F7B6D2795C9}"/>
              </a:ext>
            </a:extLst>
          </p:cNvPr>
          <p:cNvSpPr txBox="1"/>
          <p:nvPr/>
        </p:nvSpPr>
        <p:spPr>
          <a:xfrm>
            <a:off x="3923928" y="160657"/>
            <a:ext cx="3806962" cy="954107"/>
          </a:xfrm>
          <a:prstGeom prst="rect">
            <a:avLst/>
          </a:prstGeom>
          <a:noFill/>
        </p:spPr>
        <p:txBody>
          <a:bodyPr wrap="square" rtlCol="0">
            <a:spAutoFit/>
          </a:bodyPr>
          <a:lstStyle/>
          <a:p>
            <a:pPr algn="ctr"/>
            <a:r>
              <a:rPr lang="en-GB" sz="2800" dirty="0" smtClean="0">
                <a:solidFill>
                  <a:prstClr val="black"/>
                </a:solidFill>
                <a:latin typeface="Arial Black" panose="020B0A04020102020204" pitchFamily="34" charset="0"/>
              </a:rPr>
              <a:t>Key components of the answer</a:t>
            </a:r>
            <a:endParaRPr lang="en-GB" sz="2800" dirty="0">
              <a:solidFill>
                <a:prstClr val="black"/>
              </a:solidFill>
              <a:latin typeface="Arial Black" panose="020B0A04020102020204" pitchFamily="34" charset="0"/>
            </a:endParaRPr>
          </a:p>
        </p:txBody>
      </p:sp>
      <p:pic>
        <p:nvPicPr>
          <p:cNvPr id="4" name="Imatge 10" descr="IMA logo">
            <a:extLst>
              <a:ext uri="{FF2B5EF4-FFF2-40B4-BE49-F238E27FC236}">
                <a16:creationId xmlns="" xmlns:a16="http://schemas.microsoft.com/office/drawing/2014/main" id="{603E6895-8BD5-4767-87D9-511F25ED99B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54500" y="427095"/>
            <a:ext cx="1028701" cy="1057740"/>
          </a:xfrm>
          <a:prstGeom prst="rect">
            <a:avLst/>
          </a:prstGeom>
          <a:noFill/>
          <a:ln>
            <a:noFill/>
          </a:ln>
        </p:spPr>
      </p:pic>
      <p:pic>
        <p:nvPicPr>
          <p:cNvPr id="5" name="Imagen 4">
            <a:extLst>
              <a:ext uri="{FF2B5EF4-FFF2-40B4-BE49-F238E27FC236}">
                <a16:creationId xmlns="" xmlns:a16="http://schemas.microsoft.com/office/drawing/2014/main" id="{4012D6BB-9E13-4B63-A59F-15728C1A80BE}"/>
              </a:ext>
            </a:extLst>
          </p:cNvPr>
          <p:cNvPicPr>
            <a:picLocks noChangeAspect="1"/>
          </p:cNvPicPr>
          <p:nvPr/>
        </p:nvPicPr>
        <p:blipFill>
          <a:blip r:embed="rId3"/>
          <a:stretch>
            <a:fillRect/>
          </a:stretch>
        </p:blipFill>
        <p:spPr>
          <a:xfrm>
            <a:off x="1483201" y="427095"/>
            <a:ext cx="1000567" cy="1051426"/>
          </a:xfrm>
          <a:prstGeom prst="rect">
            <a:avLst/>
          </a:prstGeom>
          <a:ln>
            <a:noFill/>
          </a:ln>
        </p:spPr>
      </p:pic>
      <p:sp>
        <p:nvSpPr>
          <p:cNvPr id="6" name="CuadroTexto 5">
            <a:extLst>
              <a:ext uri="{FF2B5EF4-FFF2-40B4-BE49-F238E27FC236}">
                <a16:creationId xmlns="" xmlns:a16="http://schemas.microsoft.com/office/drawing/2014/main" id="{F3C4542A-46E4-4DF3-80B7-7A41D33CA1AC}"/>
              </a:ext>
            </a:extLst>
          </p:cNvPr>
          <p:cNvSpPr txBox="1"/>
          <p:nvPr/>
        </p:nvSpPr>
        <p:spPr>
          <a:xfrm>
            <a:off x="810500" y="1989516"/>
            <a:ext cx="3595255" cy="2308324"/>
          </a:xfrm>
          <a:prstGeom prst="rect">
            <a:avLst/>
          </a:prstGeom>
          <a:solidFill>
            <a:schemeClr val="accent4">
              <a:lumMod val="20000"/>
              <a:lumOff val="80000"/>
            </a:schemeClr>
          </a:solidFill>
        </p:spPr>
        <p:txBody>
          <a:bodyPr wrap="square" rtlCol="0">
            <a:spAutoFit/>
          </a:bodyPr>
          <a:lstStyle/>
          <a:p>
            <a:r>
              <a:rPr lang="en-GB" dirty="0" smtClean="0">
                <a:solidFill>
                  <a:prstClr val="black"/>
                </a:solidFill>
                <a:latin typeface="Arial Black" panose="020B0A04020102020204" pitchFamily="34" charset="0"/>
              </a:rPr>
              <a:t>PREPARATION</a:t>
            </a:r>
          </a:p>
          <a:p>
            <a:pPr marL="285750" indent="-285750">
              <a:buFont typeface="Arial" panose="020B0604020202020204" pitchFamily="34" charset="0"/>
              <a:buChar char="•"/>
            </a:pPr>
            <a:r>
              <a:rPr lang="en-GB" dirty="0" smtClean="0">
                <a:solidFill>
                  <a:prstClr val="black"/>
                </a:solidFill>
                <a:latin typeface="Arial Black" panose="020B0A04020102020204" pitchFamily="34" charset="0"/>
              </a:rPr>
              <a:t>IMA and post IMA BCN’s plans</a:t>
            </a:r>
          </a:p>
          <a:p>
            <a:pPr marL="285750" indent="-285750">
              <a:buFont typeface="Arial" panose="020B0604020202020204" pitchFamily="34" charset="0"/>
              <a:buChar char="•"/>
            </a:pPr>
            <a:r>
              <a:rPr lang="en-GB" dirty="0" smtClean="0">
                <a:solidFill>
                  <a:prstClr val="black"/>
                </a:solidFill>
                <a:latin typeface="Arial Black" panose="020B0A04020102020204" pitchFamily="34" charset="0"/>
              </a:rPr>
              <a:t>Centre’s plan: Hospitals, First Attention, Intermediate Attention</a:t>
            </a:r>
          </a:p>
          <a:p>
            <a:pPr marL="285750" indent="-285750">
              <a:buFont typeface="Arial" panose="020B0604020202020204" pitchFamily="34" charset="0"/>
              <a:buChar char="•"/>
            </a:pPr>
            <a:r>
              <a:rPr lang="en-GB" dirty="0" smtClean="0">
                <a:solidFill>
                  <a:prstClr val="black"/>
                </a:solidFill>
                <a:latin typeface="Arial Black" panose="020B0A04020102020204" pitchFamily="34" charset="0"/>
              </a:rPr>
              <a:t>Particular models: social work, labour health...</a:t>
            </a:r>
            <a:endParaRPr lang="en-GB" dirty="0">
              <a:solidFill>
                <a:prstClr val="black"/>
              </a:solidFill>
              <a:latin typeface="Arial Black" panose="020B0A04020102020204" pitchFamily="34" charset="0"/>
            </a:endParaRPr>
          </a:p>
        </p:txBody>
      </p:sp>
      <p:sp>
        <p:nvSpPr>
          <p:cNvPr id="7" name="CuadroTexto 6">
            <a:extLst>
              <a:ext uri="{FF2B5EF4-FFF2-40B4-BE49-F238E27FC236}">
                <a16:creationId xmlns="" xmlns:a16="http://schemas.microsoft.com/office/drawing/2014/main" id="{48414044-5D20-48E0-993C-7326DD7F88EA}"/>
              </a:ext>
            </a:extLst>
          </p:cNvPr>
          <p:cNvSpPr txBox="1"/>
          <p:nvPr/>
        </p:nvSpPr>
        <p:spPr>
          <a:xfrm>
            <a:off x="1323468" y="4944499"/>
            <a:ext cx="2520279" cy="923330"/>
          </a:xfrm>
          <a:prstGeom prst="rect">
            <a:avLst/>
          </a:prstGeom>
          <a:solidFill>
            <a:schemeClr val="accent4">
              <a:lumMod val="20000"/>
              <a:lumOff val="80000"/>
            </a:schemeClr>
          </a:solidFill>
        </p:spPr>
        <p:txBody>
          <a:bodyPr wrap="square" rtlCol="0">
            <a:spAutoFit/>
          </a:bodyPr>
          <a:lstStyle/>
          <a:p>
            <a:pPr algn="ctr"/>
            <a:r>
              <a:rPr lang="en-GB" dirty="0" smtClean="0">
                <a:solidFill>
                  <a:prstClr val="black"/>
                </a:solidFill>
                <a:latin typeface="Arial Black" panose="020B0A04020102020204" pitchFamily="34" charset="0"/>
              </a:rPr>
              <a:t>ASSESSMENT</a:t>
            </a:r>
          </a:p>
          <a:p>
            <a:pPr algn="ctr"/>
            <a:r>
              <a:rPr lang="en-GB" dirty="0" smtClean="0">
                <a:solidFill>
                  <a:prstClr val="black"/>
                </a:solidFill>
                <a:latin typeface="Arial Black" panose="020B0A04020102020204" pitchFamily="34" charset="0"/>
              </a:rPr>
              <a:t>Debriefings</a:t>
            </a:r>
          </a:p>
          <a:p>
            <a:pPr algn="ctr"/>
            <a:r>
              <a:rPr lang="en-GB" dirty="0" smtClean="0">
                <a:solidFill>
                  <a:prstClr val="black"/>
                </a:solidFill>
                <a:latin typeface="Arial Black" panose="020B0A04020102020204" pitchFamily="34" charset="0"/>
              </a:rPr>
              <a:t>The narrative</a:t>
            </a:r>
            <a:endParaRPr lang="en-GB" dirty="0">
              <a:solidFill>
                <a:prstClr val="black"/>
              </a:solidFill>
              <a:latin typeface="Arial Black" panose="020B0A04020102020204" pitchFamily="34" charset="0"/>
            </a:endParaRPr>
          </a:p>
        </p:txBody>
      </p:sp>
      <p:pic>
        <p:nvPicPr>
          <p:cNvPr id="8" name="Imagen 7">
            <a:extLst>
              <a:ext uri="{FF2B5EF4-FFF2-40B4-BE49-F238E27FC236}">
                <a16:creationId xmlns="" xmlns:a16="http://schemas.microsoft.com/office/drawing/2014/main" id="{2B05512F-53F2-4753-9677-430E1C0AAD9B}"/>
              </a:ext>
            </a:extLst>
          </p:cNvPr>
          <p:cNvPicPr>
            <a:picLocks noChangeAspect="1"/>
          </p:cNvPicPr>
          <p:nvPr/>
        </p:nvPicPr>
        <p:blipFill>
          <a:blip r:embed="rId4"/>
          <a:stretch>
            <a:fillRect/>
          </a:stretch>
        </p:blipFill>
        <p:spPr>
          <a:xfrm>
            <a:off x="7596336" y="116632"/>
            <a:ext cx="928516" cy="1051426"/>
          </a:xfrm>
          <a:prstGeom prst="rect">
            <a:avLst/>
          </a:prstGeom>
        </p:spPr>
      </p:pic>
      <p:sp>
        <p:nvSpPr>
          <p:cNvPr id="9" name="CuadroTexto 8">
            <a:extLst>
              <a:ext uri="{FF2B5EF4-FFF2-40B4-BE49-F238E27FC236}">
                <a16:creationId xmlns="" xmlns:a16="http://schemas.microsoft.com/office/drawing/2014/main" id="{D6C35717-E0EE-42D0-8304-E17C6EB76ADD}"/>
              </a:ext>
            </a:extLst>
          </p:cNvPr>
          <p:cNvSpPr txBox="1"/>
          <p:nvPr/>
        </p:nvSpPr>
        <p:spPr>
          <a:xfrm>
            <a:off x="5148064" y="1988840"/>
            <a:ext cx="2961409" cy="2031325"/>
          </a:xfrm>
          <a:prstGeom prst="rect">
            <a:avLst/>
          </a:prstGeom>
          <a:solidFill>
            <a:schemeClr val="accent2">
              <a:lumMod val="20000"/>
              <a:lumOff val="80000"/>
            </a:schemeClr>
          </a:solidFill>
        </p:spPr>
        <p:txBody>
          <a:bodyPr wrap="square" rtlCol="0">
            <a:spAutoFit/>
          </a:bodyPr>
          <a:lstStyle/>
          <a:p>
            <a:pPr algn="ctr"/>
            <a:r>
              <a:rPr lang="en-GB" dirty="0" smtClean="0">
                <a:solidFill>
                  <a:prstClr val="black"/>
                </a:solidFill>
                <a:latin typeface="Arial Black" panose="020B0A04020102020204" pitchFamily="34" charset="0"/>
              </a:rPr>
              <a:t>THOSE AFECTED</a:t>
            </a:r>
          </a:p>
          <a:p>
            <a:pPr algn="ctr"/>
            <a:r>
              <a:rPr lang="en-GB" dirty="0" smtClean="0">
                <a:solidFill>
                  <a:prstClr val="black"/>
                </a:solidFill>
                <a:latin typeface="Arial Black" panose="020B0A04020102020204" pitchFamily="34" charset="0"/>
              </a:rPr>
              <a:t>Intervention groups</a:t>
            </a:r>
          </a:p>
          <a:p>
            <a:pPr algn="ctr"/>
            <a:r>
              <a:rPr lang="en-GB" dirty="0" smtClean="0">
                <a:solidFill>
                  <a:prstClr val="black"/>
                </a:solidFill>
                <a:latin typeface="Arial Black" panose="020B0A04020102020204" pitchFamily="34" charset="0"/>
              </a:rPr>
              <a:t>Expert groups</a:t>
            </a:r>
          </a:p>
          <a:p>
            <a:pPr algn="ctr"/>
            <a:r>
              <a:rPr lang="en-GB" dirty="0" smtClean="0">
                <a:solidFill>
                  <a:prstClr val="black"/>
                </a:solidFill>
                <a:latin typeface="Arial Black" panose="020B0A04020102020204" pitchFamily="34" charset="0"/>
              </a:rPr>
              <a:t>Territorial points</a:t>
            </a:r>
          </a:p>
          <a:p>
            <a:pPr algn="ctr"/>
            <a:r>
              <a:rPr lang="en-GB" dirty="0" smtClean="0">
                <a:solidFill>
                  <a:prstClr val="black"/>
                </a:solidFill>
                <a:latin typeface="Arial Black" panose="020B0A04020102020204" pitchFamily="34" charset="0"/>
              </a:rPr>
              <a:t>Taking care of the staff acting on the floor</a:t>
            </a:r>
            <a:endParaRPr lang="en-GB" dirty="0">
              <a:solidFill>
                <a:prstClr val="black"/>
              </a:solidFill>
              <a:latin typeface="Arial Black" panose="020B0A04020102020204" pitchFamily="34" charset="0"/>
            </a:endParaRPr>
          </a:p>
        </p:txBody>
      </p:sp>
      <p:sp>
        <p:nvSpPr>
          <p:cNvPr id="10" name="Rectángulo 9">
            <a:extLst>
              <a:ext uri="{FF2B5EF4-FFF2-40B4-BE49-F238E27FC236}">
                <a16:creationId xmlns="" xmlns:a16="http://schemas.microsoft.com/office/drawing/2014/main" id="{CAB50298-EC7A-469B-B5E8-70749AFF146C}"/>
              </a:ext>
            </a:extLst>
          </p:cNvPr>
          <p:cNvSpPr/>
          <p:nvPr/>
        </p:nvSpPr>
        <p:spPr>
          <a:xfrm>
            <a:off x="113623" y="4277605"/>
            <a:ext cx="5107680" cy="338554"/>
          </a:xfrm>
          <a:prstGeom prst="rect">
            <a:avLst/>
          </a:prstGeom>
        </p:spPr>
        <p:txBody>
          <a:bodyPr wrap="none">
            <a:spAutoFit/>
          </a:bodyPr>
          <a:lstStyle/>
          <a:p>
            <a:r>
              <a:rPr lang="ca-ES" sz="1600" dirty="0">
                <a:solidFill>
                  <a:prstClr val="black"/>
                </a:solidFill>
                <a:hlinkClick r:id="rId5"/>
              </a:rPr>
              <a:t>http://www.aisbcn.cat/2018/01/26/pla-ima-bcn-i-postima/</a:t>
            </a:r>
            <a:endParaRPr lang="ca-ES" sz="1600" dirty="0">
              <a:solidFill>
                <a:prstClr val="black"/>
              </a:solidFill>
            </a:endParaRPr>
          </a:p>
        </p:txBody>
      </p:sp>
      <p:sp>
        <p:nvSpPr>
          <p:cNvPr id="11" name="Rectángulo 10">
            <a:extLst>
              <a:ext uri="{FF2B5EF4-FFF2-40B4-BE49-F238E27FC236}">
                <a16:creationId xmlns="" xmlns:a16="http://schemas.microsoft.com/office/drawing/2014/main" id="{48A7AFA0-3232-410F-A534-1A8BD0AD9137}"/>
              </a:ext>
            </a:extLst>
          </p:cNvPr>
          <p:cNvSpPr/>
          <p:nvPr/>
        </p:nvSpPr>
        <p:spPr>
          <a:xfrm>
            <a:off x="113621" y="5860167"/>
            <a:ext cx="5898537" cy="338554"/>
          </a:xfrm>
          <a:prstGeom prst="rect">
            <a:avLst/>
          </a:prstGeom>
        </p:spPr>
        <p:txBody>
          <a:bodyPr wrap="square">
            <a:spAutoFit/>
          </a:bodyPr>
          <a:lstStyle/>
          <a:p>
            <a:r>
              <a:rPr lang="ca-ES" sz="1600" dirty="0">
                <a:solidFill>
                  <a:prstClr val="black"/>
                </a:solidFill>
                <a:hlinkClick r:id="rId6"/>
              </a:rPr>
              <a:t>http://www.aisbcn.cat/2018/03/08/debriefing-ima-17ago17-acmcb/</a:t>
            </a:r>
            <a:endParaRPr lang="ca-ES" sz="1600" dirty="0">
              <a:solidFill>
                <a:prstClr val="black"/>
              </a:solidFill>
            </a:endParaRPr>
          </a:p>
        </p:txBody>
      </p:sp>
      <p:pic>
        <p:nvPicPr>
          <p:cNvPr id="12" name="Picture 2" descr="Resultat d'imatges de consorci d'educació de barcelona">
            <a:extLst>
              <a:ext uri="{FF2B5EF4-FFF2-40B4-BE49-F238E27FC236}">
                <a16:creationId xmlns="" xmlns:a16="http://schemas.microsoft.com/office/drawing/2014/main" id="{327F890B-6A97-45B3-AB86-8EFB89653B1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953" t="30904" r="63515" b="29695"/>
          <a:stretch/>
        </p:blipFill>
        <p:spPr bwMode="auto">
          <a:xfrm>
            <a:off x="7740352" y="1052736"/>
            <a:ext cx="696474" cy="76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6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9" grpId="0" animBg="1"/>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4"/>
            <a:ext cx="7543800" cy="1224137"/>
          </a:xfrm>
        </p:spPr>
        <p:txBody>
          <a:bodyPr/>
          <a:lstStyle/>
          <a:p>
            <a:r>
              <a:rPr lang="en-GB" sz="2800" b="1" dirty="0" smtClean="0">
                <a:solidFill>
                  <a:schemeClr val="tx1"/>
                </a:solidFill>
              </a:rPr>
              <a:t>The </a:t>
            </a:r>
            <a:r>
              <a:rPr lang="en-GB" sz="2800" b="1" dirty="0">
                <a:solidFill>
                  <a:schemeClr val="tx1"/>
                </a:solidFill>
              </a:rPr>
              <a:t>facts: Some previous </a:t>
            </a:r>
            <a:r>
              <a:rPr lang="en-GB" sz="2800" b="1" dirty="0" smtClean="0">
                <a:solidFill>
                  <a:schemeClr val="tx1"/>
                </a:solidFill>
              </a:rPr>
              <a:t>paradoxes</a:t>
            </a:r>
            <a:r>
              <a:rPr lang="en-GB" sz="2800" b="1" dirty="0">
                <a:solidFill>
                  <a:schemeClr val="tx1"/>
                </a:solidFill>
              </a:rPr>
              <a:t/>
            </a:r>
            <a:br>
              <a:rPr lang="en-GB" sz="2800" b="1" dirty="0">
                <a:solidFill>
                  <a:schemeClr val="tx1"/>
                </a:solidFill>
              </a:rPr>
            </a:br>
            <a:endParaRPr lang="en-GB" sz="2800" b="1" dirty="0">
              <a:solidFill>
                <a:schemeClr val="tx1"/>
              </a:solidFill>
            </a:endParaRPr>
          </a:p>
        </p:txBody>
      </p:sp>
      <p:sp>
        <p:nvSpPr>
          <p:cNvPr id="3" name="Subtitle 2"/>
          <p:cNvSpPr>
            <a:spLocks noGrp="1"/>
          </p:cNvSpPr>
          <p:nvPr>
            <p:ph type="subTitle" idx="1"/>
          </p:nvPr>
        </p:nvSpPr>
        <p:spPr>
          <a:xfrm>
            <a:off x="827584" y="2420888"/>
            <a:ext cx="6768752" cy="4032448"/>
          </a:xfrm>
        </p:spPr>
        <p:txBody>
          <a:bodyPr>
            <a:normAutofit/>
          </a:bodyPr>
          <a:lstStyle/>
          <a:p>
            <a:pPr algn="just"/>
            <a:r>
              <a:rPr lang="en-GB" dirty="0" smtClean="0">
                <a:solidFill>
                  <a:schemeClr val="tx1"/>
                </a:solidFill>
              </a:rPr>
              <a:t>	</a:t>
            </a:r>
          </a:p>
          <a:p>
            <a:pPr algn="just"/>
            <a:r>
              <a:rPr lang="en-GB" dirty="0">
                <a:solidFill>
                  <a:schemeClr val="tx1"/>
                </a:solidFill>
              </a:rPr>
              <a:t>	</a:t>
            </a:r>
            <a:r>
              <a:rPr lang="en-GB" dirty="0" smtClean="0">
                <a:solidFill>
                  <a:schemeClr val="tx1"/>
                </a:solidFill>
              </a:rPr>
              <a:t>All we knew that </a:t>
            </a:r>
            <a:r>
              <a:rPr lang="en-GB" b="1" dirty="0" smtClean="0">
                <a:solidFill>
                  <a:schemeClr val="tx1"/>
                </a:solidFill>
              </a:rPr>
              <a:t>something should occur</a:t>
            </a:r>
            <a:r>
              <a:rPr lang="en-GB" dirty="0" smtClean="0">
                <a:solidFill>
                  <a:schemeClr val="tx1"/>
                </a:solidFill>
              </a:rPr>
              <a:t>: but not 	when, where, how, and by whom</a:t>
            </a:r>
          </a:p>
          <a:p>
            <a:pPr algn="just"/>
            <a:endParaRPr lang="en-GB" dirty="0">
              <a:solidFill>
                <a:schemeClr val="tx1"/>
              </a:solidFill>
            </a:endParaRPr>
          </a:p>
          <a:p>
            <a:pPr algn="just"/>
            <a:r>
              <a:rPr lang="en-GB" dirty="0" smtClean="0">
                <a:solidFill>
                  <a:schemeClr val="tx1"/>
                </a:solidFill>
              </a:rPr>
              <a:t>	</a:t>
            </a:r>
            <a:r>
              <a:rPr lang="en-GB" b="1" dirty="0" smtClean="0">
                <a:solidFill>
                  <a:schemeClr val="tx1"/>
                </a:solidFill>
              </a:rPr>
              <a:t>The perpetrators changed the initial plan</a:t>
            </a:r>
            <a:r>
              <a:rPr lang="en-GB" dirty="0" smtClean="0">
                <a:solidFill>
                  <a:schemeClr val="tx1"/>
                </a:solidFill>
              </a:rPr>
              <a:t>, due big 	failures in the preparation of what was planned 	previously</a:t>
            </a:r>
          </a:p>
          <a:p>
            <a:pPr algn="just"/>
            <a:r>
              <a:rPr lang="en-GB" dirty="0" smtClean="0">
                <a:solidFill>
                  <a:schemeClr val="tx1"/>
                </a:solidFill>
              </a:rPr>
              <a:t>	</a:t>
            </a:r>
          </a:p>
          <a:p>
            <a:pPr algn="just"/>
            <a:r>
              <a:rPr lang="en-GB" dirty="0">
                <a:solidFill>
                  <a:schemeClr val="tx1"/>
                </a:solidFill>
              </a:rPr>
              <a:t>	</a:t>
            </a:r>
            <a:r>
              <a:rPr lang="en-GB" dirty="0" smtClean="0">
                <a:solidFill>
                  <a:schemeClr val="tx1"/>
                </a:solidFill>
              </a:rPr>
              <a:t>The offenders were </a:t>
            </a:r>
            <a:r>
              <a:rPr lang="en-GB" b="1" dirty="0" smtClean="0">
                <a:solidFill>
                  <a:schemeClr val="tx1"/>
                </a:solidFill>
              </a:rPr>
              <a:t>recruited and instructed using a 	new-old way of changing ways of thinking</a:t>
            </a:r>
            <a:r>
              <a:rPr lang="en-GB" dirty="0" smtClean="0">
                <a:solidFill>
                  <a:schemeClr val="tx1"/>
                </a:solidFill>
              </a:rPr>
              <a:t>, without 	generating external signals in a small community</a:t>
            </a:r>
            <a:endParaRPr lang="en-GB"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1664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29207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 xmlns:a16="http://schemas.microsoft.com/office/drawing/2014/main" id="{9E0580AB-346F-44AE-8690-A5D0502D8E57}"/>
              </a:ext>
            </a:extLst>
          </p:cNvPr>
          <p:cNvPicPr>
            <a:picLocks noChangeAspect="1"/>
          </p:cNvPicPr>
          <p:nvPr/>
        </p:nvPicPr>
        <p:blipFill>
          <a:blip r:embed="rId2"/>
          <a:stretch>
            <a:fillRect/>
          </a:stretch>
        </p:blipFill>
        <p:spPr>
          <a:xfrm>
            <a:off x="548796" y="833637"/>
            <a:ext cx="5247341" cy="3124232"/>
          </a:xfrm>
          <a:prstGeom prst="rect">
            <a:avLst/>
          </a:prstGeom>
          <a:solidFill>
            <a:schemeClr val="bg1"/>
          </a:solidFill>
          <a:ln>
            <a:solidFill>
              <a:schemeClr val="accent1"/>
            </a:solidFill>
          </a:ln>
        </p:spPr>
      </p:pic>
      <p:pic>
        <p:nvPicPr>
          <p:cNvPr id="7" name="Imagen 6">
            <a:extLst>
              <a:ext uri="{FF2B5EF4-FFF2-40B4-BE49-F238E27FC236}">
                <a16:creationId xmlns="" xmlns:a16="http://schemas.microsoft.com/office/drawing/2014/main" id="{C649F26A-0702-43A7-9333-AE019C9D3C6E}"/>
              </a:ext>
            </a:extLst>
          </p:cNvPr>
          <p:cNvPicPr>
            <a:picLocks noChangeAspect="1"/>
          </p:cNvPicPr>
          <p:nvPr/>
        </p:nvPicPr>
        <p:blipFill>
          <a:blip r:embed="rId3"/>
          <a:stretch>
            <a:fillRect/>
          </a:stretch>
        </p:blipFill>
        <p:spPr>
          <a:xfrm>
            <a:off x="4644132" y="3429016"/>
            <a:ext cx="3802264" cy="2751713"/>
          </a:xfrm>
          <a:prstGeom prst="rect">
            <a:avLst/>
          </a:prstGeom>
          <a:solidFill>
            <a:schemeClr val="bg1"/>
          </a:solidFill>
          <a:ln>
            <a:solidFill>
              <a:schemeClr val="accent1"/>
            </a:solidFill>
          </a:ln>
        </p:spPr>
      </p:pic>
      <p:sp>
        <p:nvSpPr>
          <p:cNvPr id="8" name="CuadroTexto 7">
            <a:extLst>
              <a:ext uri="{FF2B5EF4-FFF2-40B4-BE49-F238E27FC236}">
                <a16:creationId xmlns="" xmlns:a16="http://schemas.microsoft.com/office/drawing/2014/main" id="{DA50DF93-7144-497D-970E-766EC7282002}"/>
              </a:ext>
            </a:extLst>
          </p:cNvPr>
          <p:cNvSpPr txBox="1"/>
          <p:nvPr/>
        </p:nvSpPr>
        <p:spPr>
          <a:xfrm>
            <a:off x="5525978" y="97336"/>
            <a:ext cx="2537375" cy="954107"/>
          </a:xfrm>
          <a:prstGeom prst="rect">
            <a:avLst/>
          </a:prstGeom>
          <a:noFill/>
        </p:spPr>
        <p:txBody>
          <a:bodyPr wrap="square" rtlCol="0">
            <a:spAutoFit/>
          </a:bodyPr>
          <a:lstStyle/>
          <a:p>
            <a:pPr algn="ctr"/>
            <a:r>
              <a:rPr lang="en-GB" sz="2800" dirty="0" smtClean="0">
                <a:solidFill>
                  <a:prstClr val="black"/>
                </a:solidFill>
                <a:latin typeface="Arial Black" panose="020B0A04020102020204" pitchFamily="34" charset="0"/>
              </a:rPr>
              <a:t>Answer’s net</a:t>
            </a:r>
            <a:endParaRPr lang="en-GB" sz="2800" dirty="0">
              <a:solidFill>
                <a:prstClr val="black"/>
              </a:solidFill>
              <a:latin typeface="Arial Black" panose="020B0A04020102020204" pitchFamily="34" charset="0"/>
            </a:endParaRPr>
          </a:p>
        </p:txBody>
      </p:sp>
      <p:pic>
        <p:nvPicPr>
          <p:cNvPr id="9" name="Imatge 10" descr="IMA logo">
            <a:extLst>
              <a:ext uri="{FF2B5EF4-FFF2-40B4-BE49-F238E27FC236}">
                <a16:creationId xmlns="" xmlns:a16="http://schemas.microsoft.com/office/drawing/2014/main" id="{4599AEC8-0913-4B66-AA78-7FF70B56137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2029" y="3489825"/>
            <a:ext cx="911579" cy="936088"/>
          </a:xfrm>
          <a:prstGeom prst="rect">
            <a:avLst/>
          </a:prstGeom>
          <a:noFill/>
          <a:ln>
            <a:noFill/>
          </a:ln>
        </p:spPr>
      </p:pic>
      <p:pic>
        <p:nvPicPr>
          <p:cNvPr id="10" name="Imagen 9">
            <a:extLst>
              <a:ext uri="{FF2B5EF4-FFF2-40B4-BE49-F238E27FC236}">
                <a16:creationId xmlns="" xmlns:a16="http://schemas.microsoft.com/office/drawing/2014/main" id="{C10AC9B9-5219-42F3-898B-8CFE104CE575}"/>
              </a:ext>
            </a:extLst>
          </p:cNvPr>
          <p:cNvPicPr>
            <a:picLocks noChangeAspect="1"/>
          </p:cNvPicPr>
          <p:nvPr/>
        </p:nvPicPr>
        <p:blipFill>
          <a:blip r:embed="rId5"/>
          <a:stretch>
            <a:fillRect/>
          </a:stretch>
        </p:blipFill>
        <p:spPr>
          <a:xfrm>
            <a:off x="7919260" y="5655016"/>
            <a:ext cx="1009341" cy="1051426"/>
          </a:xfrm>
          <a:prstGeom prst="rect">
            <a:avLst/>
          </a:prstGeom>
          <a:ln>
            <a:noFill/>
          </a:ln>
        </p:spPr>
      </p:pic>
      <p:pic>
        <p:nvPicPr>
          <p:cNvPr id="11" name="Imagen 10">
            <a:extLst>
              <a:ext uri="{FF2B5EF4-FFF2-40B4-BE49-F238E27FC236}">
                <a16:creationId xmlns="" xmlns:a16="http://schemas.microsoft.com/office/drawing/2014/main" id="{86BA2BAB-ABAE-4F2D-B986-06599DAB775A}"/>
              </a:ext>
            </a:extLst>
          </p:cNvPr>
          <p:cNvPicPr>
            <a:picLocks noChangeAspect="1"/>
          </p:cNvPicPr>
          <p:nvPr/>
        </p:nvPicPr>
        <p:blipFill>
          <a:blip r:embed="rId6"/>
          <a:stretch>
            <a:fillRect/>
          </a:stretch>
        </p:blipFill>
        <p:spPr>
          <a:xfrm>
            <a:off x="7524328" y="692696"/>
            <a:ext cx="1080655" cy="1051426"/>
          </a:xfrm>
          <a:prstGeom prst="rect">
            <a:avLst/>
          </a:prstGeom>
        </p:spPr>
      </p:pic>
      <p:pic>
        <p:nvPicPr>
          <p:cNvPr id="12" name="Picture 2" descr="Resultat d'imatges de consorci d'educació de barcelona">
            <a:extLst>
              <a:ext uri="{FF2B5EF4-FFF2-40B4-BE49-F238E27FC236}">
                <a16:creationId xmlns="" xmlns:a16="http://schemas.microsoft.com/office/drawing/2014/main" id="{327F890B-6A97-45B3-AB86-8EFB89653B1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953" t="30904" r="63515" b="29695"/>
          <a:stretch/>
        </p:blipFill>
        <p:spPr bwMode="auto">
          <a:xfrm>
            <a:off x="7740352" y="2060848"/>
            <a:ext cx="696474" cy="769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1041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ítol 1"/>
          <p:cNvSpPr>
            <a:spLocks noGrp="1"/>
          </p:cNvSpPr>
          <p:nvPr>
            <p:ph type="title"/>
          </p:nvPr>
        </p:nvSpPr>
        <p:spPr>
          <a:xfrm>
            <a:off x="928688" y="857250"/>
            <a:ext cx="6286500" cy="857250"/>
          </a:xfrm>
        </p:spPr>
        <p:txBody>
          <a:bodyPr>
            <a:normAutofit fontScale="90000"/>
          </a:bodyPr>
          <a:lstStyle/>
          <a:p>
            <a:pPr algn="ctr"/>
            <a:r>
              <a:rPr lang="ca-ES" dirty="0" smtClean="0"/>
              <a:t/>
            </a:r>
            <a:br>
              <a:rPr lang="ca-ES" dirty="0" smtClean="0"/>
            </a:br>
            <a:r>
              <a:rPr lang="en-US" sz="4000" dirty="0">
                <a:solidFill>
                  <a:srgbClr val="C00000"/>
                </a:solidFill>
              </a:rPr>
              <a:t>THANK YOU FOR YOUR </a:t>
            </a:r>
            <a:r>
              <a:rPr lang="en-US" sz="4000" dirty="0" smtClean="0">
                <a:solidFill>
                  <a:srgbClr val="C00000"/>
                </a:solidFill>
              </a:rPr>
              <a:t>ATTENTION</a:t>
            </a:r>
            <a:endParaRPr sz="4000" dirty="0" smtClean="0">
              <a:solidFill>
                <a:srgbClr val="C00000"/>
              </a:solidFill>
            </a:endParaRPr>
          </a:p>
        </p:txBody>
      </p:sp>
      <p:sp>
        <p:nvSpPr>
          <p:cNvPr id="90115" name="Contenidor de número de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fontAlgn="base" hangingPunct="1">
              <a:spcBef>
                <a:spcPct val="0"/>
              </a:spcBef>
              <a:spcAft>
                <a:spcPct val="0"/>
              </a:spcAft>
            </a:pPr>
            <a:fld id="{27469257-5793-444F-BD75-0BD366BA774C}" type="slidenum">
              <a:rPr lang="es-ES" smtClean="0">
                <a:solidFill>
                  <a:srgbClr val="FF0000"/>
                </a:solidFill>
                <a:latin typeface="Arial" pitchFamily="34" charset="0"/>
              </a:rPr>
              <a:pPr eaLnBrk="1" fontAlgn="base" hangingPunct="1">
                <a:spcBef>
                  <a:spcPct val="0"/>
                </a:spcBef>
                <a:spcAft>
                  <a:spcPct val="0"/>
                </a:spcAft>
              </a:pPr>
              <a:t>31</a:t>
            </a:fld>
            <a:endParaRPr lang="es-ES" smtClean="0">
              <a:solidFill>
                <a:srgbClr val="FF0000"/>
              </a:solidFill>
              <a:latin typeface="Arial" pitchFamily="34" charset="0"/>
            </a:endParaRPr>
          </a:p>
        </p:txBody>
      </p:sp>
      <p:pic>
        <p:nvPicPr>
          <p:cNvPr id="90116" name="Picture 5" descr="F:\Fotos\16646_165725418621_6508555_n1-300x225.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00338" y="2636838"/>
            <a:ext cx="3735387" cy="2801937"/>
          </a:xfrm>
          <a:noFill/>
        </p:spPr>
      </p:pic>
    </p:spTree>
    <p:extLst>
      <p:ext uri="{BB962C8B-B14F-4D97-AF65-F5344CB8AC3E}">
        <p14:creationId xmlns:p14="http://schemas.microsoft.com/office/powerpoint/2010/main" val="1346302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65"/>
            <a:ext cx="7543800" cy="864097"/>
          </a:xfrm>
        </p:spPr>
        <p:txBody>
          <a:bodyPr/>
          <a:lstStyle/>
          <a:p>
            <a:r>
              <a:rPr lang="en-GB" sz="2400" dirty="0" smtClean="0">
                <a:solidFill>
                  <a:schemeClr val="tx1"/>
                </a:solidFill>
              </a:rPr>
              <a:t/>
            </a:r>
            <a:br>
              <a:rPr lang="en-GB" sz="2400" dirty="0" smtClean="0">
                <a:solidFill>
                  <a:schemeClr val="tx1"/>
                </a:solidFill>
              </a:rPr>
            </a:br>
            <a:r>
              <a:rPr lang="en-GB" sz="2400" b="1" dirty="0">
                <a:solidFill>
                  <a:schemeClr val="tx1"/>
                </a:solidFill>
              </a:rPr>
              <a:t/>
            </a:r>
            <a:br>
              <a:rPr lang="en-GB" sz="2400" b="1" dirty="0">
                <a:solidFill>
                  <a:schemeClr val="tx1"/>
                </a:solidFill>
              </a:rPr>
            </a:br>
            <a:r>
              <a:rPr lang="en-GB" sz="2400" b="1" dirty="0" smtClean="0">
                <a:solidFill>
                  <a:schemeClr val="tx1"/>
                </a:solidFill>
              </a:rPr>
              <a:t>The facts: </a:t>
            </a:r>
            <a:r>
              <a:rPr lang="en-US" sz="2400" b="1" dirty="0" smtClean="0">
                <a:solidFill>
                  <a:schemeClr val="tx1"/>
                </a:solidFill>
              </a:rPr>
              <a:t>similar </a:t>
            </a:r>
            <a:r>
              <a:rPr lang="en-US" sz="2400" b="1" dirty="0">
                <a:solidFill>
                  <a:schemeClr val="tx1"/>
                </a:solidFill>
              </a:rPr>
              <a:t>components with other </a:t>
            </a:r>
            <a:r>
              <a:rPr lang="en-US" sz="2400" b="1" dirty="0" smtClean="0">
                <a:solidFill>
                  <a:schemeClr val="tx1"/>
                </a:solidFill>
              </a:rPr>
              <a:t>attacks</a:t>
            </a:r>
            <a:r>
              <a:rPr lang="en-US" sz="2400" dirty="0">
                <a:solidFill>
                  <a:schemeClr val="tx1"/>
                </a:solidFill>
              </a:rPr>
              <a:t/>
            </a:r>
            <a:br>
              <a:rPr lang="en-US" sz="2400" dirty="0">
                <a:solidFill>
                  <a:schemeClr val="tx1"/>
                </a:solidFill>
              </a:rPr>
            </a:br>
            <a:endParaRPr lang="en-GB" sz="2400" dirty="0">
              <a:solidFill>
                <a:schemeClr val="tx1"/>
              </a:solidFill>
            </a:endParaRPr>
          </a:p>
        </p:txBody>
      </p:sp>
      <p:sp>
        <p:nvSpPr>
          <p:cNvPr id="3" name="Subtitle 2"/>
          <p:cNvSpPr>
            <a:spLocks noGrp="1"/>
          </p:cNvSpPr>
          <p:nvPr>
            <p:ph type="subTitle" idx="1"/>
          </p:nvPr>
        </p:nvSpPr>
        <p:spPr>
          <a:xfrm>
            <a:off x="827584" y="1772816"/>
            <a:ext cx="6768752" cy="4896544"/>
          </a:xfrm>
        </p:spPr>
        <p:txBody>
          <a:bodyPr>
            <a:normAutofit fontScale="25000" lnSpcReduction="20000"/>
          </a:bodyPr>
          <a:lstStyle/>
          <a:p>
            <a:pPr algn="just"/>
            <a:endParaRPr lang="en-GB" sz="6200" dirty="0">
              <a:solidFill>
                <a:schemeClr val="tx1"/>
              </a:solidFill>
            </a:endParaRPr>
          </a:p>
          <a:p>
            <a:pPr algn="just"/>
            <a:r>
              <a:rPr lang="en-GB" sz="6200" b="1" dirty="0" smtClean="0">
                <a:solidFill>
                  <a:schemeClr val="tx1"/>
                </a:solidFill>
              </a:rPr>
              <a:t>	</a:t>
            </a:r>
            <a:r>
              <a:rPr lang="en-GB" sz="8000" b="1" dirty="0" smtClean="0">
                <a:solidFill>
                  <a:schemeClr val="tx1"/>
                </a:solidFill>
              </a:rPr>
              <a:t>Modus operandi cheap and yet tested</a:t>
            </a:r>
          </a:p>
          <a:p>
            <a:pPr algn="just"/>
            <a:r>
              <a:rPr lang="en-GB" sz="7200" dirty="0" smtClean="0">
                <a:solidFill>
                  <a:schemeClr val="tx1"/>
                </a:solidFill>
              </a:rPr>
              <a:t>		Vans</a:t>
            </a:r>
          </a:p>
          <a:p>
            <a:pPr algn="just"/>
            <a:r>
              <a:rPr lang="en-GB" sz="7200" dirty="0">
                <a:solidFill>
                  <a:schemeClr val="tx1"/>
                </a:solidFill>
              </a:rPr>
              <a:t>	</a:t>
            </a:r>
            <a:r>
              <a:rPr lang="en-GB" sz="7200" dirty="0" smtClean="0">
                <a:solidFill>
                  <a:schemeClr val="tx1"/>
                </a:solidFill>
              </a:rPr>
              <a:t>	Knives</a:t>
            </a:r>
          </a:p>
          <a:p>
            <a:pPr algn="just"/>
            <a:r>
              <a:rPr lang="en-GB" sz="7200" dirty="0">
                <a:solidFill>
                  <a:schemeClr val="tx1"/>
                </a:solidFill>
              </a:rPr>
              <a:t>	</a:t>
            </a:r>
            <a:r>
              <a:rPr lang="en-GB" sz="7200" dirty="0" smtClean="0">
                <a:solidFill>
                  <a:schemeClr val="tx1"/>
                </a:solidFill>
              </a:rPr>
              <a:t>	False </a:t>
            </a:r>
            <a:r>
              <a:rPr lang="en-GB" sz="7200" dirty="0">
                <a:solidFill>
                  <a:schemeClr val="tx1"/>
                </a:solidFill>
              </a:rPr>
              <a:t>explosives </a:t>
            </a:r>
            <a:r>
              <a:rPr lang="en-GB" sz="7200" dirty="0" smtClean="0">
                <a:solidFill>
                  <a:schemeClr val="tx1"/>
                </a:solidFill>
              </a:rPr>
              <a:t>belts</a:t>
            </a:r>
          </a:p>
          <a:p>
            <a:pPr algn="just"/>
            <a:endParaRPr lang="en-GB" sz="7200" dirty="0">
              <a:solidFill>
                <a:schemeClr val="tx1"/>
              </a:solidFill>
            </a:endParaRPr>
          </a:p>
          <a:p>
            <a:pPr algn="just"/>
            <a:r>
              <a:rPr lang="en-GB" sz="7200" dirty="0" smtClean="0">
                <a:solidFill>
                  <a:schemeClr val="tx1"/>
                </a:solidFill>
              </a:rPr>
              <a:t>	</a:t>
            </a:r>
            <a:r>
              <a:rPr lang="en-GB" sz="8000" b="1" dirty="0" smtClean="0">
                <a:solidFill>
                  <a:schemeClr val="tx1"/>
                </a:solidFill>
              </a:rPr>
              <a:t>Diversification of locations, well selected for creating 	as much impact as possible</a:t>
            </a:r>
          </a:p>
          <a:p>
            <a:pPr algn="just"/>
            <a:r>
              <a:rPr lang="en-GB" sz="7200" dirty="0">
                <a:solidFill>
                  <a:schemeClr val="tx1"/>
                </a:solidFill>
              </a:rPr>
              <a:t>	</a:t>
            </a:r>
            <a:r>
              <a:rPr lang="en-GB" sz="7200" dirty="0" smtClean="0">
                <a:solidFill>
                  <a:schemeClr val="tx1"/>
                </a:solidFill>
              </a:rPr>
              <a:t>	Barcelona (the main or the biggest, first)</a:t>
            </a:r>
          </a:p>
          <a:p>
            <a:pPr algn="just"/>
            <a:r>
              <a:rPr lang="en-GB" sz="7200" dirty="0">
                <a:solidFill>
                  <a:schemeClr val="tx1"/>
                </a:solidFill>
              </a:rPr>
              <a:t>	</a:t>
            </a:r>
            <a:r>
              <a:rPr lang="en-GB" sz="7200" dirty="0" smtClean="0">
                <a:solidFill>
                  <a:schemeClr val="tx1"/>
                </a:solidFill>
              </a:rPr>
              <a:t>	Cambrils (the unexpected and small, after) </a:t>
            </a:r>
          </a:p>
          <a:p>
            <a:pPr algn="just"/>
            <a:endParaRPr lang="en-GB" sz="7200" dirty="0">
              <a:solidFill>
                <a:schemeClr val="tx1"/>
              </a:solidFill>
            </a:endParaRPr>
          </a:p>
          <a:p>
            <a:pPr algn="just"/>
            <a:r>
              <a:rPr lang="en-GB" sz="7200" dirty="0" smtClean="0">
                <a:solidFill>
                  <a:schemeClr val="tx1"/>
                </a:solidFill>
              </a:rPr>
              <a:t>	</a:t>
            </a:r>
            <a:r>
              <a:rPr lang="en-GB" sz="8000" b="1" dirty="0" smtClean="0">
                <a:solidFill>
                  <a:schemeClr val="tx1"/>
                </a:solidFill>
              </a:rPr>
              <a:t>The role of the net</a:t>
            </a:r>
          </a:p>
          <a:p>
            <a:pPr algn="just"/>
            <a:r>
              <a:rPr lang="en-GB" sz="7200" dirty="0" smtClean="0">
                <a:solidFill>
                  <a:schemeClr val="tx1"/>
                </a:solidFill>
              </a:rPr>
              <a:t>		Instant speaker to the world</a:t>
            </a:r>
          </a:p>
          <a:p>
            <a:pPr algn="just"/>
            <a:r>
              <a:rPr lang="en-GB" sz="7200" dirty="0">
                <a:solidFill>
                  <a:schemeClr val="tx1"/>
                </a:solidFill>
              </a:rPr>
              <a:t>	</a:t>
            </a:r>
            <a:r>
              <a:rPr lang="en-GB" sz="7200" dirty="0" smtClean="0">
                <a:solidFill>
                  <a:schemeClr val="tx1"/>
                </a:solidFill>
              </a:rPr>
              <a:t>	Fake news versus positive tool for individuals 			communication</a:t>
            </a:r>
          </a:p>
          <a:p>
            <a:pPr algn="just"/>
            <a:r>
              <a:rPr lang="en-GB" sz="7200" dirty="0">
                <a:solidFill>
                  <a:schemeClr val="tx1"/>
                </a:solidFill>
              </a:rPr>
              <a:t>	</a:t>
            </a:r>
            <a:r>
              <a:rPr lang="en-GB" sz="7200" dirty="0" smtClean="0">
                <a:solidFill>
                  <a:schemeClr val="tx1"/>
                </a:solidFill>
              </a:rPr>
              <a:t>	Press for the operations on the field</a:t>
            </a:r>
          </a:p>
          <a:p>
            <a:pPr algn="just"/>
            <a:r>
              <a:rPr lang="en-GB" sz="7200" dirty="0">
                <a:solidFill>
                  <a:schemeClr val="tx1"/>
                </a:solidFill>
              </a:rPr>
              <a:t>	</a:t>
            </a:r>
            <a:r>
              <a:rPr lang="en-GB" sz="7200" dirty="0" smtClean="0">
                <a:solidFill>
                  <a:schemeClr val="tx1"/>
                </a:solidFill>
              </a:rPr>
              <a:t>	</a:t>
            </a:r>
          </a:p>
          <a:p>
            <a:pPr algn="just"/>
            <a:r>
              <a:rPr lang="en-GB" sz="7200" dirty="0" smtClean="0">
                <a:solidFill>
                  <a:schemeClr val="tx1"/>
                </a:solidFill>
              </a:rPr>
              <a:t>	</a:t>
            </a:r>
          </a:p>
          <a:p>
            <a:pPr algn="just"/>
            <a:r>
              <a:rPr lang="en-GB" sz="7200" dirty="0">
                <a:solidFill>
                  <a:schemeClr val="tx1"/>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1664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4715375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2"/>
            <a:ext cx="7543800" cy="1512169"/>
          </a:xfrm>
        </p:spPr>
        <p:txBody>
          <a:bodyPr/>
          <a:lstStyle/>
          <a:p>
            <a:r>
              <a:rPr lang="en-GB" sz="2400" dirty="0" smtClean="0">
                <a:solidFill>
                  <a:schemeClr val="tx1"/>
                </a:solidFill>
              </a:rPr>
              <a:t/>
            </a:r>
            <a:br>
              <a:rPr lang="en-GB" sz="2400" dirty="0" smtClean="0">
                <a:solidFill>
                  <a:schemeClr val="tx1"/>
                </a:solidFill>
              </a:rPr>
            </a:br>
            <a:r>
              <a:rPr lang="en-GB" sz="2400" b="1" dirty="0">
                <a:solidFill>
                  <a:schemeClr val="tx1"/>
                </a:solidFill>
              </a:rPr>
              <a:t/>
            </a:r>
            <a:br>
              <a:rPr lang="en-GB" sz="2400" b="1" dirty="0">
                <a:solidFill>
                  <a:schemeClr val="tx1"/>
                </a:solidFill>
              </a:rPr>
            </a:br>
            <a:r>
              <a:rPr lang="en-GB" sz="2400" b="1" dirty="0" smtClean="0">
                <a:solidFill>
                  <a:schemeClr val="tx1"/>
                </a:solidFill>
              </a:rPr>
              <a:t/>
            </a:r>
            <a:br>
              <a:rPr lang="en-GB" sz="2400" b="1" dirty="0" smtClean="0">
                <a:solidFill>
                  <a:schemeClr val="tx1"/>
                </a:solidFill>
              </a:rPr>
            </a:br>
            <a:r>
              <a:rPr lang="en-GB" sz="2400" b="1" dirty="0">
                <a:solidFill>
                  <a:schemeClr val="tx1"/>
                </a:solidFill>
              </a:rPr>
              <a:t/>
            </a:r>
            <a:br>
              <a:rPr lang="en-GB" sz="2400" b="1" dirty="0">
                <a:solidFill>
                  <a:schemeClr val="tx1"/>
                </a:solidFill>
              </a:rPr>
            </a:br>
            <a:r>
              <a:rPr lang="en-GB" sz="2400" b="1" dirty="0" smtClean="0">
                <a:solidFill>
                  <a:schemeClr val="tx1"/>
                </a:solidFill>
              </a:rPr>
              <a:t/>
            </a:r>
            <a:br>
              <a:rPr lang="en-GB" sz="2400" b="1" dirty="0" smtClean="0">
                <a:solidFill>
                  <a:schemeClr val="tx1"/>
                </a:solidFill>
              </a:rPr>
            </a:br>
            <a:r>
              <a:rPr lang="en-GB" sz="2400" b="1" dirty="0">
                <a:solidFill>
                  <a:schemeClr val="tx1"/>
                </a:solidFill>
              </a:rPr>
              <a:t/>
            </a:r>
            <a:br>
              <a:rPr lang="en-GB" sz="2400" b="1" dirty="0">
                <a:solidFill>
                  <a:schemeClr val="tx1"/>
                </a:solidFill>
              </a:rPr>
            </a:br>
            <a:r>
              <a:rPr lang="en-GB" sz="2400" b="1" dirty="0" smtClean="0">
                <a:solidFill>
                  <a:schemeClr val="tx1"/>
                </a:solidFill>
              </a:rPr>
              <a:t>The reaction: </a:t>
            </a:r>
            <a:r>
              <a:rPr lang="en-US" sz="2400" b="1" dirty="0" smtClean="0">
                <a:solidFill>
                  <a:schemeClr val="tx1"/>
                </a:solidFill>
              </a:rPr>
              <a:t>the during and the after started in parallel, under a change of paradigm – the scope include affected people</a:t>
            </a:r>
            <a:r>
              <a:rPr lang="en-US" sz="2400" dirty="0">
                <a:solidFill>
                  <a:schemeClr val="tx1"/>
                </a:solidFill>
              </a:rPr>
              <a:t/>
            </a:r>
            <a:br>
              <a:rPr lang="en-US" sz="2400" dirty="0">
                <a:solidFill>
                  <a:schemeClr val="tx1"/>
                </a:solidFill>
              </a:rPr>
            </a:br>
            <a:endParaRPr lang="en-GB" sz="2400" dirty="0">
              <a:solidFill>
                <a:schemeClr val="tx1"/>
              </a:solidFill>
            </a:endParaRPr>
          </a:p>
        </p:txBody>
      </p:sp>
      <p:sp>
        <p:nvSpPr>
          <p:cNvPr id="3" name="Subtitle 2"/>
          <p:cNvSpPr>
            <a:spLocks noGrp="1"/>
          </p:cNvSpPr>
          <p:nvPr>
            <p:ph type="subTitle" idx="1"/>
          </p:nvPr>
        </p:nvSpPr>
        <p:spPr>
          <a:xfrm>
            <a:off x="827584" y="2204864"/>
            <a:ext cx="7200800" cy="4248472"/>
          </a:xfrm>
        </p:spPr>
        <p:txBody>
          <a:bodyPr>
            <a:normAutofit fontScale="25000" lnSpcReduction="20000"/>
          </a:bodyPr>
          <a:lstStyle/>
          <a:p>
            <a:pPr algn="just"/>
            <a:endParaRPr lang="en-GB" sz="6200" dirty="0">
              <a:solidFill>
                <a:schemeClr val="tx1"/>
              </a:solidFill>
            </a:endParaRPr>
          </a:p>
          <a:p>
            <a:pPr algn="just"/>
            <a:r>
              <a:rPr lang="en-GB" sz="6200" dirty="0" smtClean="0">
                <a:solidFill>
                  <a:schemeClr val="tx1"/>
                </a:solidFill>
              </a:rPr>
              <a:t>	</a:t>
            </a:r>
          </a:p>
          <a:p>
            <a:pPr algn="just"/>
            <a:r>
              <a:rPr lang="en-GB" sz="6200" b="1" dirty="0">
                <a:solidFill>
                  <a:schemeClr val="tx1"/>
                </a:solidFill>
              </a:rPr>
              <a:t>	</a:t>
            </a:r>
            <a:r>
              <a:rPr lang="en-GB" sz="8000" b="1" dirty="0" smtClean="0">
                <a:solidFill>
                  <a:schemeClr val="tx1"/>
                </a:solidFill>
              </a:rPr>
              <a:t>The </a:t>
            </a:r>
            <a:r>
              <a:rPr lang="en-GB" sz="8000" b="1" dirty="0">
                <a:solidFill>
                  <a:schemeClr val="tx1"/>
                </a:solidFill>
              </a:rPr>
              <a:t>d</a:t>
            </a:r>
            <a:r>
              <a:rPr lang="en-GB" sz="8000" b="1" dirty="0" smtClean="0">
                <a:solidFill>
                  <a:schemeClr val="tx1"/>
                </a:solidFill>
              </a:rPr>
              <a:t>uring:</a:t>
            </a:r>
          </a:p>
          <a:p>
            <a:pPr algn="just"/>
            <a:endParaRPr lang="en-GB" sz="6200" dirty="0">
              <a:solidFill>
                <a:schemeClr val="tx1"/>
              </a:solidFill>
            </a:endParaRPr>
          </a:p>
          <a:p>
            <a:pPr algn="just"/>
            <a:r>
              <a:rPr lang="en-GB" sz="6200" dirty="0" smtClean="0">
                <a:solidFill>
                  <a:schemeClr val="tx1"/>
                </a:solidFill>
              </a:rPr>
              <a:t>	Activation of the own local plan for emergencies: </a:t>
            </a:r>
            <a:r>
              <a:rPr lang="en-GB" sz="6200" b="1" dirty="0" smtClean="0">
                <a:solidFill>
                  <a:schemeClr val="tx1"/>
                </a:solidFill>
              </a:rPr>
              <a:t>PROCICAT</a:t>
            </a:r>
          </a:p>
          <a:p>
            <a:pPr algn="just"/>
            <a:endParaRPr lang="en-GB" sz="6200" dirty="0">
              <a:solidFill>
                <a:schemeClr val="tx1"/>
              </a:solidFill>
            </a:endParaRPr>
          </a:p>
          <a:p>
            <a:pPr algn="just"/>
            <a:r>
              <a:rPr lang="en-GB" sz="6200" dirty="0" smtClean="0">
                <a:solidFill>
                  <a:schemeClr val="tx1"/>
                </a:solidFill>
              </a:rPr>
              <a:t>		</a:t>
            </a:r>
            <a:r>
              <a:rPr lang="en-GB" sz="6200" b="1" dirty="0" smtClean="0">
                <a:solidFill>
                  <a:schemeClr val="tx1"/>
                </a:solidFill>
              </a:rPr>
              <a:t>Three main groups</a:t>
            </a:r>
            <a:r>
              <a:rPr lang="en-GB" sz="6200" dirty="0" smtClean="0">
                <a:solidFill>
                  <a:schemeClr val="tx1"/>
                </a:solidFill>
              </a:rPr>
              <a:t>: Injured, died people, affected people</a:t>
            </a:r>
          </a:p>
          <a:p>
            <a:pPr algn="just"/>
            <a:r>
              <a:rPr lang="en-GB" sz="6200" dirty="0">
                <a:solidFill>
                  <a:schemeClr val="tx1"/>
                </a:solidFill>
              </a:rPr>
              <a:t>	</a:t>
            </a:r>
            <a:r>
              <a:rPr lang="en-GB" sz="6200" dirty="0" smtClean="0">
                <a:solidFill>
                  <a:schemeClr val="tx1"/>
                </a:solidFill>
              </a:rPr>
              <a:t>	</a:t>
            </a:r>
          </a:p>
          <a:p>
            <a:pPr algn="just"/>
            <a:r>
              <a:rPr lang="en-GB" sz="6200" b="1" dirty="0">
                <a:solidFill>
                  <a:schemeClr val="tx1"/>
                </a:solidFill>
              </a:rPr>
              <a:t>	</a:t>
            </a:r>
            <a:r>
              <a:rPr lang="en-GB" sz="6200" b="1" dirty="0" smtClean="0">
                <a:solidFill>
                  <a:schemeClr val="tx1"/>
                </a:solidFill>
              </a:rPr>
              <a:t>	Integral approach </a:t>
            </a:r>
            <a:r>
              <a:rPr lang="en-GB" sz="6200" dirty="0" smtClean="0">
                <a:solidFill>
                  <a:schemeClr val="tx1"/>
                </a:solidFill>
              </a:rPr>
              <a:t>from different agencies: health 			services, police, social and psychological aid services, 			logistical measures, the </a:t>
            </a:r>
            <a:r>
              <a:rPr lang="en-GB" sz="6200" dirty="0">
                <a:solidFill>
                  <a:schemeClr val="tx1"/>
                </a:solidFill>
              </a:rPr>
              <a:t>judicial system, </a:t>
            </a:r>
            <a:r>
              <a:rPr lang="en-GB" sz="6200" dirty="0" smtClean="0">
                <a:solidFill>
                  <a:schemeClr val="tx1"/>
                </a:solidFill>
              </a:rPr>
              <a:t>justice 			department by the Institute </a:t>
            </a:r>
            <a:r>
              <a:rPr lang="en-GB" sz="6200" dirty="0">
                <a:solidFill>
                  <a:schemeClr val="tx1"/>
                </a:solidFill>
              </a:rPr>
              <a:t>of </a:t>
            </a:r>
            <a:r>
              <a:rPr lang="en-GB" sz="6200" dirty="0" smtClean="0">
                <a:solidFill>
                  <a:schemeClr val="tx1"/>
                </a:solidFill>
              </a:rPr>
              <a:t>legal medicine and </a:t>
            </a:r>
          </a:p>
          <a:p>
            <a:pPr algn="just"/>
            <a:r>
              <a:rPr lang="en-GB" sz="6200" dirty="0">
                <a:solidFill>
                  <a:schemeClr val="tx1"/>
                </a:solidFill>
              </a:rPr>
              <a:t>	</a:t>
            </a:r>
            <a:r>
              <a:rPr lang="en-GB" sz="6200" dirty="0" smtClean="0">
                <a:solidFill>
                  <a:schemeClr val="tx1"/>
                </a:solidFill>
              </a:rPr>
              <a:t>	Office of </a:t>
            </a:r>
            <a:r>
              <a:rPr lang="en-GB" sz="6200" dirty="0">
                <a:solidFill>
                  <a:schemeClr val="tx1"/>
                </a:solidFill>
              </a:rPr>
              <a:t>a</a:t>
            </a:r>
            <a:r>
              <a:rPr lang="en-GB" sz="6200" dirty="0" smtClean="0">
                <a:solidFill>
                  <a:schemeClr val="tx1"/>
                </a:solidFill>
              </a:rPr>
              <a:t>ssistance </a:t>
            </a:r>
            <a:r>
              <a:rPr lang="en-GB" sz="6200" dirty="0">
                <a:solidFill>
                  <a:schemeClr val="tx1"/>
                </a:solidFill>
              </a:rPr>
              <a:t>v</a:t>
            </a:r>
            <a:r>
              <a:rPr lang="en-GB" sz="6200" dirty="0" smtClean="0">
                <a:solidFill>
                  <a:schemeClr val="tx1"/>
                </a:solidFill>
              </a:rPr>
              <a:t>ictims of crime, embassies, NGO’s.</a:t>
            </a:r>
          </a:p>
          <a:p>
            <a:pPr algn="just"/>
            <a:r>
              <a:rPr lang="en-GB" sz="6200" dirty="0">
                <a:solidFill>
                  <a:schemeClr val="tx1"/>
                </a:solidFill>
              </a:rPr>
              <a:t>	</a:t>
            </a:r>
            <a:r>
              <a:rPr lang="en-GB" sz="6200" dirty="0" smtClean="0">
                <a:solidFill>
                  <a:schemeClr val="tx1"/>
                </a:solidFill>
              </a:rPr>
              <a:t>	</a:t>
            </a:r>
          </a:p>
          <a:p>
            <a:pPr algn="just"/>
            <a:r>
              <a:rPr lang="en-GB" sz="6200" dirty="0">
                <a:solidFill>
                  <a:schemeClr val="tx1"/>
                </a:solidFill>
              </a:rPr>
              <a:t>	</a:t>
            </a:r>
            <a:r>
              <a:rPr lang="en-GB" sz="6200" dirty="0" smtClean="0">
                <a:solidFill>
                  <a:schemeClr val="tx1"/>
                </a:solidFill>
              </a:rPr>
              <a:t>	</a:t>
            </a:r>
            <a:r>
              <a:rPr lang="en-GB" sz="6200" b="1" dirty="0" smtClean="0">
                <a:solidFill>
                  <a:schemeClr val="tx1"/>
                </a:solidFill>
              </a:rPr>
              <a:t>Unique table for coordination and ensuring a right 			taking decisions  process </a:t>
            </a:r>
          </a:p>
          <a:p>
            <a:pPr algn="just"/>
            <a:endParaRPr lang="en-GB" sz="6200" dirty="0">
              <a:solidFill>
                <a:schemeClr val="tx1"/>
              </a:solidFill>
            </a:endParaRPr>
          </a:p>
          <a:p>
            <a:pPr algn="just"/>
            <a:endParaRPr lang="en-GB" dirty="0">
              <a:solidFill>
                <a:schemeClr val="tx1"/>
              </a:solidFill>
            </a:endParaRPr>
          </a:p>
          <a:p>
            <a:pPr algn="just"/>
            <a:endParaRPr lang="en-GB" dirty="0">
              <a:solidFill>
                <a:schemeClr val="tx1"/>
              </a:solidFill>
            </a:endParaRPr>
          </a:p>
          <a:p>
            <a:pPr algn="just"/>
            <a:r>
              <a:rPr lang="en-GB" sz="7200" dirty="0">
                <a:solidFill>
                  <a:schemeClr val="tx1"/>
                </a:solidFill>
              </a:rPr>
              <a:t>	</a:t>
            </a:r>
            <a:r>
              <a:rPr lang="en-GB" sz="7200" dirty="0" smtClean="0">
                <a:solidFill>
                  <a:schemeClr val="tx1"/>
                </a:solidFill>
              </a:rPr>
              <a:t>	</a:t>
            </a:r>
          </a:p>
          <a:p>
            <a:pPr algn="just"/>
            <a:r>
              <a:rPr lang="en-GB" sz="7200" dirty="0" smtClean="0">
                <a:solidFill>
                  <a:schemeClr val="tx1"/>
                </a:solidFill>
              </a:rPr>
              <a:t>	</a:t>
            </a:r>
          </a:p>
          <a:p>
            <a:pPr algn="just"/>
            <a:r>
              <a:rPr lang="en-GB" sz="7200" dirty="0">
                <a:solidFill>
                  <a:schemeClr val="tx1"/>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1664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36871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196752"/>
            <a:ext cx="7543800" cy="1800200"/>
          </a:xfrm>
        </p:spPr>
        <p:txBody>
          <a:bodyPr/>
          <a:lstStyle/>
          <a:p>
            <a:r>
              <a:rPr lang="en-GB" sz="2400" dirty="0" smtClean="0">
                <a:solidFill>
                  <a:schemeClr val="tx1"/>
                </a:solidFill>
              </a:rPr>
              <a:t/>
            </a:r>
            <a:br>
              <a:rPr lang="en-GB" sz="2400" dirty="0" smtClean="0">
                <a:solidFill>
                  <a:schemeClr val="tx1"/>
                </a:solidFill>
              </a:rPr>
            </a:br>
            <a:r>
              <a:rPr lang="en-GB" sz="2400" b="1" dirty="0">
                <a:solidFill>
                  <a:schemeClr val="tx1"/>
                </a:solidFill>
              </a:rPr>
              <a:t/>
            </a:r>
            <a:br>
              <a:rPr lang="en-GB" sz="2400" b="1" dirty="0">
                <a:solidFill>
                  <a:schemeClr val="tx1"/>
                </a:solidFill>
              </a:rPr>
            </a:br>
            <a:r>
              <a:rPr lang="en-GB" sz="2400" b="1" dirty="0" smtClean="0">
                <a:solidFill>
                  <a:schemeClr val="tx1"/>
                </a:solidFill>
              </a:rPr>
              <a:t>The reaction: </a:t>
            </a:r>
            <a:r>
              <a:rPr lang="en-US" sz="2400" b="1" dirty="0" smtClean="0">
                <a:solidFill>
                  <a:schemeClr val="tx1"/>
                </a:solidFill>
              </a:rPr>
              <a:t>the during and the after started in parallel, under a change of paradigm – the scope include affected people</a:t>
            </a:r>
            <a:r>
              <a:rPr lang="en-US" sz="2400" dirty="0">
                <a:solidFill>
                  <a:schemeClr val="tx1"/>
                </a:solidFill>
              </a:rPr>
              <a:t/>
            </a:r>
            <a:br>
              <a:rPr lang="en-US" sz="2400" dirty="0">
                <a:solidFill>
                  <a:schemeClr val="tx1"/>
                </a:solidFill>
              </a:rPr>
            </a:br>
            <a:endParaRPr lang="en-GB" sz="2400" dirty="0">
              <a:solidFill>
                <a:schemeClr val="tx1"/>
              </a:solidFill>
            </a:endParaRPr>
          </a:p>
        </p:txBody>
      </p:sp>
      <p:sp>
        <p:nvSpPr>
          <p:cNvPr id="3" name="Subtitle 2"/>
          <p:cNvSpPr>
            <a:spLocks noGrp="1"/>
          </p:cNvSpPr>
          <p:nvPr>
            <p:ph type="subTitle" idx="1"/>
          </p:nvPr>
        </p:nvSpPr>
        <p:spPr>
          <a:xfrm>
            <a:off x="827586" y="2420888"/>
            <a:ext cx="7056784" cy="3528392"/>
          </a:xfrm>
        </p:spPr>
        <p:txBody>
          <a:bodyPr>
            <a:normAutofit fontScale="25000" lnSpcReduction="20000"/>
          </a:bodyPr>
          <a:lstStyle/>
          <a:p>
            <a:pPr algn="just"/>
            <a:endParaRPr lang="en-GB" sz="6200" dirty="0">
              <a:solidFill>
                <a:schemeClr val="tx1"/>
              </a:solidFill>
            </a:endParaRPr>
          </a:p>
          <a:p>
            <a:pPr algn="just"/>
            <a:r>
              <a:rPr lang="en-GB" sz="6200" dirty="0" smtClean="0">
                <a:solidFill>
                  <a:schemeClr val="tx1"/>
                </a:solidFill>
              </a:rPr>
              <a:t>	</a:t>
            </a:r>
          </a:p>
          <a:p>
            <a:pPr algn="just"/>
            <a:r>
              <a:rPr lang="en-GB" sz="6200" b="1" dirty="0">
                <a:solidFill>
                  <a:schemeClr val="tx1"/>
                </a:solidFill>
              </a:rPr>
              <a:t>	</a:t>
            </a:r>
            <a:endParaRPr lang="en-GB" sz="6200" dirty="0">
              <a:solidFill>
                <a:schemeClr val="tx1"/>
              </a:solidFill>
            </a:endParaRPr>
          </a:p>
          <a:p>
            <a:pPr algn="just"/>
            <a:r>
              <a:rPr lang="en-GB" sz="6200" dirty="0" smtClean="0">
                <a:solidFill>
                  <a:schemeClr val="tx1"/>
                </a:solidFill>
              </a:rPr>
              <a:t>	</a:t>
            </a:r>
            <a:r>
              <a:rPr lang="en-GB" sz="8000" b="1" dirty="0" smtClean="0">
                <a:solidFill>
                  <a:schemeClr val="tx1"/>
                </a:solidFill>
              </a:rPr>
              <a:t>The after:</a:t>
            </a:r>
          </a:p>
          <a:p>
            <a:pPr algn="just"/>
            <a:endParaRPr lang="en-GB" sz="6200" dirty="0">
              <a:solidFill>
                <a:schemeClr val="tx1"/>
              </a:solidFill>
            </a:endParaRPr>
          </a:p>
          <a:p>
            <a:pPr algn="just"/>
            <a:r>
              <a:rPr lang="en-GB" sz="6200" dirty="0" smtClean="0">
                <a:solidFill>
                  <a:schemeClr val="tx1"/>
                </a:solidFill>
              </a:rPr>
              <a:t>	Contact with the </a:t>
            </a:r>
            <a:r>
              <a:rPr lang="en-GB" sz="6200" b="1" dirty="0" smtClean="0">
                <a:solidFill>
                  <a:schemeClr val="tx1"/>
                </a:solidFill>
              </a:rPr>
              <a:t>Central Administration </a:t>
            </a:r>
            <a:r>
              <a:rPr lang="en-GB" sz="6200" dirty="0" smtClean="0">
                <a:solidFill>
                  <a:schemeClr val="tx1"/>
                </a:solidFill>
              </a:rPr>
              <a:t>18</a:t>
            </a:r>
            <a:r>
              <a:rPr lang="en-GB" sz="6200" baseline="30000" dirty="0" smtClean="0">
                <a:solidFill>
                  <a:schemeClr val="tx1"/>
                </a:solidFill>
              </a:rPr>
              <a:t>th</a:t>
            </a:r>
            <a:r>
              <a:rPr lang="en-GB" sz="6200" dirty="0" smtClean="0">
                <a:solidFill>
                  <a:schemeClr val="tx1"/>
                </a:solidFill>
              </a:rPr>
              <a:t> August 	2018</a:t>
            </a:r>
          </a:p>
          <a:p>
            <a:pPr algn="just"/>
            <a:r>
              <a:rPr lang="en-GB" sz="6200" dirty="0">
                <a:solidFill>
                  <a:schemeClr val="tx1"/>
                </a:solidFill>
              </a:rPr>
              <a:t>	</a:t>
            </a:r>
            <a:endParaRPr lang="en-GB" sz="6200" dirty="0" smtClean="0">
              <a:solidFill>
                <a:schemeClr val="tx1"/>
              </a:solidFill>
            </a:endParaRPr>
          </a:p>
          <a:p>
            <a:pPr algn="just"/>
            <a:r>
              <a:rPr lang="en-GB" sz="6200" b="1" dirty="0">
                <a:solidFill>
                  <a:schemeClr val="tx1"/>
                </a:solidFill>
              </a:rPr>
              <a:t>	</a:t>
            </a:r>
            <a:r>
              <a:rPr lang="en-GB" sz="6200" b="1" dirty="0" smtClean="0">
                <a:solidFill>
                  <a:schemeClr val="tx1"/>
                </a:solidFill>
              </a:rPr>
              <a:t>Creation of a specific  multiagency commission </a:t>
            </a:r>
            <a:r>
              <a:rPr lang="en-GB" sz="6200" dirty="0" smtClean="0">
                <a:solidFill>
                  <a:schemeClr val="tx1"/>
                </a:solidFill>
              </a:rPr>
              <a:t>for 		dealing , indeed with an integral 	approach, the 		aftermaths of the attack: 21</a:t>
            </a:r>
            <a:r>
              <a:rPr lang="en-GB" sz="6200" baseline="30000" dirty="0" smtClean="0">
                <a:solidFill>
                  <a:schemeClr val="tx1"/>
                </a:solidFill>
              </a:rPr>
              <a:t>st</a:t>
            </a:r>
            <a:r>
              <a:rPr lang="en-GB" sz="6200" dirty="0" smtClean="0">
                <a:solidFill>
                  <a:schemeClr val="tx1"/>
                </a:solidFill>
              </a:rPr>
              <a:t> August 2018 </a:t>
            </a:r>
          </a:p>
          <a:p>
            <a:pPr algn="just"/>
            <a:endParaRPr lang="en-GB" dirty="0">
              <a:solidFill>
                <a:schemeClr val="tx1"/>
              </a:solidFill>
            </a:endParaRPr>
          </a:p>
          <a:p>
            <a:pPr algn="just"/>
            <a:endParaRPr lang="en-GB" dirty="0">
              <a:solidFill>
                <a:schemeClr val="tx1"/>
              </a:solidFill>
            </a:endParaRPr>
          </a:p>
          <a:p>
            <a:pPr algn="just"/>
            <a:r>
              <a:rPr lang="en-GB" sz="7200" dirty="0">
                <a:solidFill>
                  <a:schemeClr val="tx1"/>
                </a:solidFill>
              </a:rPr>
              <a:t>	</a:t>
            </a:r>
            <a:r>
              <a:rPr lang="en-GB" sz="7200" dirty="0" smtClean="0">
                <a:solidFill>
                  <a:schemeClr val="tx1"/>
                </a:solidFill>
              </a:rPr>
              <a:t>	</a:t>
            </a:r>
          </a:p>
          <a:p>
            <a:pPr algn="just"/>
            <a:r>
              <a:rPr lang="en-GB" sz="7200" dirty="0" smtClean="0">
                <a:solidFill>
                  <a:schemeClr val="tx1"/>
                </a:solidFill>
              </a:rPr>
              <a:t>	</a:t>
            </a:r>
          </a:p>
          <a:p>
            <a:pPr algn="just"/>
            <a:r>
              <a:rPr lang="en-GB" sz="7200" dirty="0">
                <a:solidFill>
                  <a:schemeClr val="tx1"/>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1664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9973642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65"/>
            <a:ext cx="7543800" cy="864097"/>
          </a:xfrm>
        </p:spPr>
        <p:txBody>
          <a:bodyPr/>
          <a:lstStyle/>
          <a:p>
            <a:r>
              <a:rPr lang="en-GB" sz="2400" dirty="0" smtClean="0">
                <a:solidFill>
                  <a:schemeClr val="tx1"/>
                </a:solidFill>
              </a:rPr>
              <a:t/>
            </a:r>
            <a:br>
              <a:rPr lang="en-GB" sz="2400" dirty="0" smtClean="0">
                <a:solidFill>
                  <a:schemeClr val="tx1"/>
                </a:solidFill>
              </a:rPr>
            </a:br>
            <a:r>
              <a:rPr lang="en-GB" sz="2400" b="1" dirty="0">
                <a:solidFill>
                  <a:schemeClr val="tx1"/>
                </a:solidFill>
              </a:rPr>
              <a:t/>
            </a:r>
            <a:br>
              <a:rPr lang="en-GB" sz="2400" b="1" dirty="0">
                <a:solidFill>
                  <a:schemeClr val="tx1"/>
                </a:solidFill>
              </a:rPr>
            </a:br>
            <a:r>
              <a:rPr lang="en-GB" sz="2400" b="1" dirty="0" smtClean="0">
                <a:solidFill>
                  <a:schemeClr val="tx1"/>
                </a:solidFill>
              </a:rPr>
              <a:t>The expected deliverables: acting for preventing!!!</a:t>
            </a:r>
            <a:r>
              <a:rPr lang="en-US" sz="2400" dirty="0">
                <a:solidFill>
                  <a:schemeClr val="tx1"/>
                </a:solidFill>
              </a:rPr>
              <a:t/>
            </a:r>
            <a:br>
              <a:rPr lang="en-US" sz="2400" dirty="0">
                <a:solidFill>
                  <a:schemeClr val="tx1"/>
                </a:solidFill>
              </a:rPr>
            </a:br>
            <a:endParaRPr lang="en-GB" sz="2400" dirty="0">
              <a:solidFill>
                <a:schemeClr val="tx1"/>
              </a:solidFill>
            </a:endParaRPr>
          </a:p>
        </p:txBody>
      </p:sp>
      <p:sp>
        <p:nvSpPr>
          <p:cNvPr id="3" name="Subtitle 2"/>
          <p:cNvSpPr>
            <a:spLocks noGrp="1"/>
          </p:cNvSpPr>
          <p:nvPr>
            <p:ph type="subTitle" idx="1"/>
          </p:nvPr>
        </p:nvSpPr>
        <p:spPr>
          <a:xfrm>
            <a:off x="791580" y="1484784"/>
            <a:ext cx="6768752" cy="4968552"/>
          </a:xfrm>
        </p:spPr>
        <p:txBody>
          <a:bodyPr>
            <a:normAutofit fontScale="25000" lnSpcReduction="20000"/>
          </a:bodyPr>
          <a:lstStyle/>
          <a:p>
            <a:pPr algn="just"/>
            <a:endParaRPr lang="en-GB" sz="6200" dirty="0">
              <a:solidFill>
                <a:schemeClr val="tx1"/>
              </a:solidFill>
            </a:endParaRPr>
          </a:p>
          <a:p>
            <a:pPr algn="just"/>
            <a:r>
              <a:rPr lang="en-GB" sz="6200" dirty="0" smtClean="0">
                <a:solidFill>
                  <a:schemeClr val="tx1"/>
                </a:solidFill>
              </a:rPr>
              <a:t>	</a:t>
            </a:r>
            <a:r>
              <a:rPr lang="en-GB" sz="8000" b="1" dirty="0" smtClean="0">
                <a:solidFill>
                  <a:schemeClr val="tx1"/>
                </a:solidFill>
              </a:rPr>
              <a:t>On</a:t>
            </a:r>
            <a:r>
              <a:rPr lang="en-GB" sz="6200" dirty="0" smtClean="0">
                <a:solidFill>
                  <a:schemeClr val="tx1"/>
                </a:solidFill>
              </a:rPr>
              <a:t> </a:t>
            </a:r>
            <a:r>
              <a:rPr lang="en-GB" sz="8000" b="1" dirty="0" smtClean="0">
                <a:solidFill>
                  <a:schemeClr val="tx1"/>
                </a:solidFill>
              </a:rPr>
              <a:t>The application of current protocols:</a:t>
            </a:r>
          </a:p>
          <a:p>
            <a:pPr algn="just"/>
            <a:endParaRPr lang="en-GB" sz="6200" dirty="0" smtClean="0">
              <a:solidFill>
                <a:schemeClr val="tx1"/>
              </a:solidFill>
            </a:endParaRPr>
          </a:p>
          <a:p>
            <a:pPr algn="just"/>
            <a:r>
              <a:rPr lang="en-GB" sz="6200" dirty="0">
                <a:solidFill>
                  <a:schemeClr val="tx1"/>
                </a:solidFill>
              </a:rPr>
              <a:t>	</a:t>
            </a:r>
            <a:r>
              <a:rPr lang="en-GB" sz="8000" dirty="0" smtClean="0">
                <a:solidFill>
                  <a:schemeClr val="tx1"/>
                </a:solidFill>
              </a:rPr>
              <a:t>A whole assessment of the holistic approach</a:t>
            </a:r>
          </a:p>
          <a:p>
            <a:pPr algn="just"/>
            <a:r>
              <a:rPr lang="en-GB" sz="8000" dirty="0" smtClean="0">
                <a:solidFill>
                  <a:schemeClr val="tx1"/>
                </a:solidFill>
              </a:rPr>
              <a:t>	A single evaluation about how did work the different 	separate pieces?</a:t>
            </a:r>
          </a:p>
          <a:p>
            <a:pPr algn="just"/>
            <a:r>
              <a:rPr lang="en-GB" sz="8000" dirty="0">
                <a:solidFill>
                  <a:schemeClr val="tx1"/>
                </a:solidFill>
              </a:rPr>
              <a:t>	</a:t>
            </a:r>
            <a:r>
              <a:rPr lang="en-GB" sz="8000" dirty="0" smtClean="0">
                <a:solidFill>
                  <a:schemeClr val="tx1"/>
                </a:solidFill>
              </a:rPr>
              <a:t>A deep check on how the main decisional table did its 	job?</a:t>
            </a:r>
          </a:p>
          <a:p>
            <a:pPr algn="just"/>
            <a:r>
              <a:rPr lang="en-GB" sz="8000" dirty="0">
                <a:solidFill>
                  <a:schemeClr val="tx1"/>
                </a:solidFill>
              </a:rPr>
              <a:t>	</a:t>
            </a:r>
            <a:r>
              <a:rPr lang="en-GB" sz="8000" dirty="0" smtClean="0">
                <a:solidFill>
                  <a:schemeClr val="tx1"/>
                </a:solidFill>
              </a:rPr>
              <a:t>A set of recommendations for improving the plans for 	the future</a:t>
            </a:r>
          </a:p>
          <a:p>
            <a:pPr algn="just"/>
            <a:r>
              <a:rPr lang="en-GB" sz="6200" dirty="0">
                <a:solidFill>
                  <a:schemeClr val="tx1"/>
                </a:solidFill>
              </a:rPr>
              <a:t>	</a:t>
            </a:r>
          </a:p>
          <a:p>
            <a:pPr algn="just"/>
            <a:r>
              <a:rPr lang="en-GB" sz="6200" dirty="0" smtClean="0">
                <a:solidFill>
                  <a:schemeClr val="tx1"/>
                </a:solidFill>
              </a:rPr>
              <a:t>	</a:t>
            </a:r>
            <a:r>
              <a:rPr lang="en-GB" sz="8000" b="1" dirty="0" smtClean="0">
                <a:solidFill>
                  <a:schemeClr val="tx1"/>
                </a:solidFill>
              </a:rPr>
              <a:t>On the creation of new ways for dealing the 	aftermaths (people, first; then, the documents)</a:t>
            </a:r>
          </a:p>
          <a:p>
            <a:pPr algn="just"/>
            <a:endParaRPr lang="en-GB" sz="8000" b="1" dirty="0">
              <a:solidFill>
                <a:schemeClr val="tx1"/>
              </a:solidFill>
            </a:endParaRPr>
          </a:p>
          <a:p>
            <a:pPr algn="just"/>
            <a:r>
              <a:rPr lang="en-GB" sz="8000" b="1" dirty="0" smtClean="0">
                <a:solidFill>
                  <a:schemeClr val="tx1"/>
                </a:solidFill>
              </a:rPr>
              <a:t>	</a:t>
            </a:r>
            <a:r>
              <a:rPr lang="en-GB" sz="8000" dirty="0" smtClean="0">
                <a:solidFill>
                  <a:schemeClr val="tx1"/>
                </a:solidFill>
              </a:rPr>
              <a:t>Involve the relevant agencies, think together first, 	implement a way of exchanging key information, act as 	a team (do not repeat, do not create black holes), 	assess quickly the impact of the actions on the ground, 	change if it is necessary the way of doing, and then….  	</a:t>
            </a:r>
            <a:r>
              <a:rPr lang="en-GB" sz="8000" b="1" dirty="0" smtClean="0">
                <a:solidFill>
                  <a:schemeClr val="tx1"/>
                </a:solidFill>
              </a:rPr>
              <a:t>PRODUCE A PROPOSAL OF PROTOCOL</a:t>
            </a:r>
            <a:r>
              <a:rPr lang="en-GB" sz="8000" dirty="0" smtClean="0">
                <a:solidFill>
                  <a:schemeClr val="tx1"/>
                </a:solidFill>
              </a:rPr>
              <a:t>.</a:t>
            </a:r>
            <a:endParaRPr lang="en-GB" sz="8000" b="1" dirty="0" smtClean="0">
              <a:solidFill>
                <a:schemeClr val="tx1"/>
              </a:solidFill>
            </a:endParaRPr>
          </a:p>
          <a:p>
            <a:pPr algn="just"/>
            <a:r>
              <a:rPr lang="en-GB" sz="6200" b="1" dirty="0" smtClean="0">
                <a:solidFill>
                  <a:schemeClr val="tx1"/>
                </a:solidFill>
              </a:rPr>
              <a:t>	</a:t>
            </a:r>
            <a:endParaRPr lang="en-GB" sz="6200" b="1" dirty="0">
              <a:solidFill>
                <a:schemeClr val="tx1"/>
              </a:solidFill>
            </a:endParaRPr>
          </a:p>
          <a:p>
            <a:pPr algn="just"/>
            <a:r>
              <a:rPr lang="en-GB" sz="6200" dirty="0" smtClean="0">
                <a:solidFill>
                  <a:schemeClr val="tx1"/>
                </a:solidFill>
              </a:rPr>
              <a:t>		</a:t>
            </a:r>
            <a:endParaRPr lang="en-GB" dirty="0">
              <a:solidFill>
                <a:schemeClr val="tx1"/>
              </a:solidFill>
            </a:endParaRPr>
          </a:p>
          <a:p>
            <a:pPr algn="just"/>
            <a:endParaRPr lang="en-GB" dirty="0">
              <a:solidFill>
                <a:schemeClr val="tx1"/>
              </a:solidFill>
            </a:endParaRPr>
          </a:p>
          <a:p>
            <a:pPr algn="just"/>
            <a:r>
              <a:rPr lang="en-GB" sz="7200" dirty="0">
                <a:solidFill>
                  <a:schemeClr val="tx1"/>
                </a:solidFill>
              </a:rPr>
              <a:t>	</a:t>
            </a:r>
            <a:r>
              <a:rPr lang="en-GB" sz="7200" dirty="0" smtClean="0">
                <a:solidFill>
                  <a:schemeClr val="tx1"/>
                </a:solidFill>
              </a:rPr>
              <a:t>	</a:t>
            </a:r>
          </a:p>
          <a:p>
            <a:pPr algn="just"/>
            <a:r>
              <a:rPr lang="en-GB" sz="7200" dirty="0" smtClean="0">
                <a:solidFill>
                  <a:schemeClr val="tx1"/>
                </a:solidFill>
              </a:rPr>
              <a:t>	</a:t>
            </a:r>
          </a:p>
          <a:p>
            <a:pPr algn="just"/>
            <a:r>
              <a:rPr lang="en-GB" sz="7200" dirty="0">
                <a:solidFill>
                  <a:schemeClr val="tx1"/>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1664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165642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4"/>
            <a:ext cx="7543800" cy="1224137"/>
          </a:xfrm>
        </p:spPr>
        <p:txBody>
          <a:bodyPr/>
          <a:lstStyle/>
          <a:p>
            <a:r>
              <a:rPr lang="en-GB" sz="2400" dirty="0" smtClean="0">
                <a:solidFill>
                  <a:schemeClr val="tx1"/>
                </a:solidFill>
              </a:rPr>
              <a:t/>
            </a:r>
            <a:br>
              <a:rPr lang="en-GB" sz="2400" dirty="0" smtClean="0">
                <a:solidFill>
                  <a:schemeClr val="tx1"/>
                </a:solidFill>
              </a:rPr>
            </a:br>
            <a:r>
              <a:rPr lang="en-GB" sz="2400" b="1" dirty="0">
                <a:solidFill>
                  <a:schemeClr val="tx1"/>
                </a:solidFill>
              </a:rPr>
              <a:t/>
            </a:r>
            <a:br>
              <a:rPr lang="en-GB" sz="2400" b="1" dirty="0">
                <a:solidFill>
                  <a:schemeClr val="tx1"/>
                </a:solidFill>
              </a:rPr>
            </a:br>
            <a:r>
              <a:rPr lang="en-GB" sz="2400" b="1" dirty="0" smtClean="0">
                <a:solidFill>
                  <a:schemeClr val="tx1"/>
                </a:solidFill>
              </a:rPr>
              <a:t/>
            </a:r>
            <a:br>
              <a:rPr lang="en-GB" sz="2400" b="1" dirty="0" smtClean="0">
                <a:solidFill>
                  <a:schemeClr val="tx1"/>
                </a:solidFill>
              </a:rPr>
            </a:br>
            <a:r>
              <a:rPr lang="en-GB" sz="2400" b="1" dirty="0" smtClean="0">
                <a:solidFill>
                  <a:schemeClr val="tx1"/>
                </a:solidFill>
              </a:rPr>
              <a:t>The conclusions</a:t>
            </a:r>
            <a:br>
              <a:rPr lang="en-GB" sz="2400" b="1" dirty="0" smtClean="0">
                <a:solidFill>
                  <a:schemeClr val="tx1"/>
                </a:solidFill>
              </a:rPr>
            </a:br>
            <a:r>
              <a:rPr lang="en-US" sz="2400" dirty="0">
                <a:solidFill>
                  <a:schemeClr val="tx1"/>
                </a:solidFill>
              </a:rPr>
              <a:t/>
            </a:r>
            <a:br>
              <a:rPr lang="en-US" sz="2400" dirty="0">
                <a:solidFill>
                  <a:schemeClr val="tx1"/>
                </a:solidFill>
              </a:rPr>
            </a:br>
            <a:endParaRPr lang="en-GB" sz="2400" dirty="0">
              <a:solidFill>
                <a:schemeClr val="tx1"/>
              </a:solidFill>
            </a:endParaRPr>
          </a:p>
        </p:txBody>
      </p:sp>
      <p:sp>
        <p:nvSpPr>
          <p:cNvPr id="3" name="Subtitle 2"/>
          <p:cNvSpPr>
            <a:spLocks noGrp="1"/>
          </p:cNvSpPr>
          <p:nvPr>
            <p:ph type="subTitle" idx="1"/>
          </p:nvPr>
        </p:nvSpPr>
        <p:spPr>
          <a:xfrm>
            <a:off x="791580" y="1484784"/>
            <a:ext cx="6768752" cy="4968552"/>
          </a:xfrm>
        </p:spPr>
        <p:txBody>
          <a:bodyPr>
            <a:normAutofit fontScale="25000" lnSpcReduction="20000"/>
          </a:bodyPr>
          <a:lstStyle/>
          <a:p>
            <a:pPr algn="just"/>
            <a:endParaRPr lang="en-GB" sz="7200" dirty="0" smtClean="0">
              <a:solidFill>
                <a:schemeClr val="tx1"/>
              </a:solidFill>
            </a:endParaRPr>
          </a:p>
          <a:p>
            <a:pPr algn="just"/>
            <a:r>
              <a:rPr lang="en-GB" sz="7200" b="1" dirty="0" smtClean="0">
                <a:solidFill>
                  <a:schemeClr val="tx1"/>
                </a:solidFill>
              </a:rPr>
              <a:t>The need to improve the actual reaction of the DURING</a:t>
            </a:r>
          </a:p>
          <a:p>
            <a:pPr algn="just"/>
            <a:endParaRPr lang="en-GB" sz="7200" dirty="0">
              <a:solidFill>
                <a:schemeClr val="tx1"/>
              </a:solidFill>
            </a:endParaRPr>
          </a:p>
          <a:p>
            <a:pPr algn="just"/>
            <a:r>
              <a:rPr lang="en-GB" sz="7200" dirty="0" smtClean="0">
                <a:solidFill>
                  <a:schemeClr val="tx1"/>
                </a:solidFill>
              </a:rPr>
              <a:t>	Main areas for improving:</a:t>
            </a:r>
          </a:p>
          <a:p>
            <a:pPr algn="just"/>
            <a:r>
              <a:rPr lang="en-GB" sz="7200" dirty="0">
                <a:solidFill>
                  <a:schemeClr val="tx1"/>
                </a:solidFill>
              </a:rPr>
              <a:t>	</a:t>
            </a:r>
            <a:r>
              <a:rPr lang="en-GB" sz="7200" dirty="0" smtClean="0">
                <a:solidFill>
                  <a:schemeClr val="tx1"/>
                </a:solidFill>
              </a:rPr>
              <a:t>Some pieces of the protocol were not activated</a:t>
            </a:r>
          </a:p>
          <a:p>
            <a:pPr algn="just"/>
            <a:r>
              <a:rPr lang="en-GB" sz="7200" dirty="0">
                <a:solidFill>
                  <a:schemeClr val="tx1"/>
                </a:solidFill>
              </a:rPr>
              <a:t>	</a:t>
            </a:r>
            <a:r>
              <a:rPr lang="en-GB" sz="7200" dirty="0" smtClean="0">
                <a:solidFill>
                  <a:schemeClr val="tx1"/>
                </a:solidFill>
              </a:rPr>
              <a:t>Some troubles did not arrive on time to the main logistical 	table</a:t>
            </a:r>
          </a:p>
          <a:p>
            <a:pPr algn="just"/>
            <a:r>
              <a:rPr lang="en-GB" sz="7200" dirty="0">
                <a:solidFill>
                  <a:schemeClr val="tx1"/>
                </a:solidFill>
              </a:rPr>
              <a:t>	</a:t>
            </a:r>
            <a:r>
              <a:rPr lang="en-GB" sz="7200" dirty="0" smtClean="0">
                <a:solidFill>
                  <a:schemeClr val="tx1"/>
                </a:solidFill>
              </a:rPr>
              <a:t>The reaction was completely non symmetrical in Barcelona 	and in  Cambrils</a:t>
            </a:r>
          </a:p>
          <a:p>
            <a:pPr algn="just"/>
            <a:endParaRPr lang="en-GB" sz="7200" dirty="0">
              <a:solidFill>
                <a:schemeClr val="tx1"/>
              </a:solidFill>
            </a:endParaRPr>
          </a:p>
          <a:p>
            <a:pPr algn="just"/>
            <a:r>
              <a:rPr lang="en-GB" sz="7200" b="1" dirty="0" smtClean="0">
                <a:solidFill>
                  <a:schemeClr val="tx1"/>
                </a:solidFill>
              </a:rPr>
              <a:t>The need to create a culture, enough knowledge and a stable networking for the AFTER</a:t>
            </a:r>
            <a:r>
              <a:rPr lang="en-GB" sz="7200" dirty="0" smtClean="0">
                <a:solidFill>
                  <a:schemeClr val="tx1"/>
                </a:solidFill>
              </a:rPr>
              <a:t>: </a:t>
            </a:r>
            <a:r>
              <a:rPr lang="en-US" sz="7200" dirty="0">
                <a:solidFill>
                  <a:schemeClr val="tx1"/>
                </a:solidFill>
              </a:rPr>
              <a:t>It is important to consolidate the </a:t>
            </a:r>
            <a:r>
              <a:rPr lang="en-US" sz="7200" dirty="0" smtClean="0">
                <a:solidFill>
                  <a:schemeClr val="tx1"/>
                </a:solidFill>
              </a:rPr>
              <a:t>expertise at first door services level and at specialized services.</a:t>
            </a:r>
            <a:endParaRPr lang="en-US" sz="7200" dirty="0">
              <a:solidFill>
                <a:schemeClr val="tx1"/>
              </a:solidFill>
            </a:endParaRPr>
          </a:p>
          <a:p>
            <a:pPr algn="just"/>
            <a:endParaRPr lang="en-GB" sz="7200" dirty="0" smtClean="0">
              <a:solidFill>
                <a:schemeClr val="tx1"/>
              </a:solidFill>
            </a:endParaRPr>
          </a:p>
          <a:p>
            <a:pPr algn="just"/>
            <a:r>
              <a:rPr lang="en-GB" sz="7200" b="1" dirty="0" smtClean="0">
                <a:solidFill>
                  <a:schemeClr val="tx1"/>
                </a:solidFill>
              </a:rPr>
              <a:t>The evidences on the floor reinforce the scientific theory: </a:t>
            </a:r>
            <a:r>
              <a:rPr lang="en-GB" sz="7200" dirty="0" smtClean="0">
                <a:solidFill>
                  <a:schemeClr val="tx1"/>
                </a:solidFill>
              </a:rPr>
              <a:t>6 months is the time for been sure about how resilient the population is</a:t>
            </a:r>
          </a:p>
          <a:p>
            <a:pPr algn="just"/>
            <a:endParaRPr lang="en-GB" sz="7200" dirty="0">
              <a:solidFill>
                <a:schemeClr val="tx1"/>
              </a:solidFill>
            </a:endParaRPr>
          </a:p>
          <a:p>
            <a:pPr algn="just"/>
            <a:r>
              <a:rPr lang="en-GB" sz="7200" b="1" dirty="0" smtClean="0">
                <a:solidFill>
                  <a:schemeClr val="tx1"/>
                </a:solidFill>
              </a:rPr>
              <a:t>THE TARGET IS THE WHOLE POPULATION: DIRECT VICTIMS AND THEIR RELATIVES NEED INTENSIVE CARE, BUT IF WE FORGET THE AFFECTED  POPULATION THE FEAR WINS AND LIVES CHANGE.</a:t>
            </a:r>
            <a:endParaRPr lang="en-GB" sz="7200" b="1" dirty="0">
              <a:solidFill>
                <a:schemeClr val="tx1"/>
              </a:solidFill>
            </a:endParaRPr>
          </a:p>
          <a:p>
            <a:pPr algn="just"/>
            <a:endParaRPr lang="en-GB" sz="6200" dirty="0">
              <a:solidFill>
                <a:schemeClr val="tx1"/>
              </a:solidFill>
            </a:endParaRPr>
          </a:p>
          <a:p>
            <a:pPr algn="just"/>
            <a:endParaRPr lang="en-GB" sz="6200" dirty="0" smtClean="0">
              <a:solidFill>
                <a:schemeClr val="tx1"/>
              </a:solidFill>
            </a:endParaRPr>
          </a:p>
          <a:p>
            <a:pPr algn="just"/>
            <a:r>
              <a:rPr lang="en-GB" sz="6200" dirty="0">
                <a:solidFill>
                  <a:schemeClr val="tx1"/>
                </a:solidFill>
              </a:rPr>
              <a:t>	</a:t>
            </a:r>
            <a:r>
              <a:rPr lang="en-GB" sz="6200" b="1" dirty="0" smtClean="0">
                <a:solidFill>
                  <a:schemeClr val="tx1"/>
                </a:solidFill>
              </a:rPr>
              <a:t>	</a:t>
            </a:r>
            <a:endParaRPr lang="en-GB" sz="6200" b="1" dirty="0">
              <a:solidFill>
                <a:schemeClr val="tx1"/>
              </a:solidFill>
            </a:endParaRPr>
          </a:p>
          <a:p>
            <a:pPr algn="just"/>
            <a:r>
              <a:rPr lang="en-GB" sz="6200" dirty="0" smtClean="0">
                <a:solidFill>
                  <a:schemeClr val="tx1"/>
                </a:solidFill>
              </a:rPr>
              <a:t>		</a:t>
            </a:r>
            <a:endParaRPr lang="en-GB" dirty="0">
              <a:solidFill>
                <a:schemeClr val="tx1"/>
              </a:solidFill>
            </a:endParaRPr>
          </a:p>
          <a:p>
            <a:pPr algn="just"/>
            <a:endParaRPr lang="en-GB" dirty="0">
              <a:solidFill>
                <a:schemeClr val="tx1"/>
              </a:solidFill>
            </a:endParaRPr>
          </a:p>
          <a:p>
            <a:pPr algn="just"/>
            <a:r>
              <a:rPr lang="en-GB" sz="7200" dirty="0">
                <a:solidFill>
                  <a:schemeClr val="tx1"/>
                </a:solidFill>
              </a:rPr>
              <a:t>	</a:t>
            </a:r>
            <a:r>
              <a:rPr lang="en-GB" sz="7200" dirty="0" smtClean="0">
                <a:solidFill>
                  <a:schemeClr val="tx1"/>
                </a:solidFill>
              </a:rPr>
              <a:t>	</a:t>
            </a:r>
          </a:p>
          <a:p>
            <a:pPr algn="just"/>
            <a:r>
              <a:rPr lang="en-GB" sz="7200" dirty="0" smtClean="0">
                <a:solidFill>
                  <a:schemeClr val="tx1"/>
                </a:solidFill>
              </a:rPr>
              <a:t>	</a:t>
            </a:r>
          </a:p>
          <a:p>
            <a:pPr algn="just"/>
            <a:r>
              <a:rPr lang="en-GB" sz="7200" dirty="0">
                <a:solidFill>
                  <a:schemeClr val="tx1"/>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1664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8427648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4"/>
            <a:ext cx="7543800" cy="1224137"/>
          </a:xfrm>
        </p:spPr>
        <p:txBody>
          <a:bodyPr/>
          <a:lstStyle/>
          <a:p>
            <a:r>
              <a:rPr lang="en-GB" sz="2400" dirty="0" smtClean="0">
                <a:solidFill>
                  <a:schemeClr val="tx1"/>
                </a:solidFill>
              </a:rPr>
              <a:t/>
            </a:r>
            <a:br>
              <a:rPr lang="en-GB" sz="2400" dirty="0" smtClean="0">
                <a:solidFill>
                  <a:schemeClr val="tx1"/>
                </a:solidFill>
              </a:rPr>
            </a:br>
            <a:r>
              <a:rPr lang="en-GB" sz="2400" b="1" dirty="0">
                <a:solidFill>
                  <a:schemeClr val="tx1"/>
                </a:solidFill>
              </a:rPr>
              <a:t/>
            </a:r>
            <a:br>
              <a:rPr lang="en-GB" sz="2400" b="1" dirty="0">
                <a:solidFill>
                  <a:schemeClr val="tx1"/>
                </a:solidFill>
              </a:rPr>
            </a:br>
            <a:r>
              <a:rPr lang="en-GB" sz="2400" b="1" dirty="0" smtClean="0">
                <a:solidFill>
                  <a:schemeClr val="tx1"/>
                </a:solidFill>
              </a:rPr>
              <a:t/>
            </a:r>
            <a:br>
              <a:rPr lang="en-GB" sz="2400" b="1" dirty="0" smtClean="0">
                <a:solidFill>
                  <a:schemeClr val="tx1"/>
                </a:solidFill>
              </a:rPr>
            </a:br>
            <a:r>
              <a:rPr lang="en-GB" sz="2400" b="1" dirty="0" smtClean="0">
                <a:solidFill>
                  <a:schemeClr val="tx1"/>
                </a:solidFill>
              </a:rPr>
              <a:t>WHO ARE AND WHAT THE DIFFERENT STAKEHOLDERS</a:t>
            </a:r>
            <a:br>
              <a:rPr lang="en-GB" sz="2400" b="1" dirty="0" smtClean="0">
                <a:solidFill>
                  <a:schemeClr val="tx1"/>
                </a:solidFill>
              </a:rPr>
            </a:br>
            <a:r>
              <a:rPr lang="en-GB" sz="2400" b="1" dirty="0" smtClean="0">
                <a:solidFill>
                  <a:schemeClr val="tx1"/>
                </a:solidFill>
              </a:rPr>
              <a:t>DID?</a:t>
            </a:r>
            <a:r>
              <a:rPr lang="en-US" sz="2400" dirty="0">
                <a:solidFill>
                  <a:schemeClr val="tx1"/>
                </a:solidFill>
              </a:rPr>
              <a:t/>
            </a:r>
            <a:br>
              <a:rPr lang="en-US" sz="2400" dirty="0">
                <a:solidFill>
                  <a:schemeClr val="tx1"/>
                </a:solidFill>
              </a:rPr>
            </a:br>
            <a:endParaRPr lang="en-GB" sz="2400" dirty="0">
              <a:solidFill>
                <a:schemeClr val="tx1"/>
              </a:solidFill>
            </a:endParaRPr>
          </a:p>
        </p:txBody>
      </p:sp>
      <p:sp>
        <p:nvSpPr>
          <p:cNvPr id="3" name="Subtitle 2"/>
          <p:cNvSpPr>
            <a:spLocks noGrp="1"/>
          </p:cNvSpPr>
          <p:nvPr>
            <p:ph type="subTitle" idx="1"/>
          </p:nvPr>
        </p:nvSpPr>
        <p:spPr>
          <a:xfrm>
            <a:off x="611566" y="1484784"/>
            <a:ext cx="7200799" cy="4968552"/>
          </a:xfrm>
        </p:spPr>
        <p:txBody>
          <a:bodyPr>
            <a:normAutofit fontScale="55000" lnSpcReduction="20000"/>
          </a:bodyPr>
          <a:lstStyle/>
          <a:p>
            <a:pPr algn="r"/>
            <a:endParaRPr lang="en-GB" sz="6200" dirty="0">
              <a:solidFill>
                <a:schemeClr val="tx1"/>
              </a:solidFill>
            </a:endParaRPr>
          </a:p>
          <a:p>
            <a:pPr algn="just"/>
            <a:endParaRPr lang="en-GB" sz="6200" dirty="0" smtClean="0">
              <a:solidFill>
                <a:schemeClr val="tx1"/>
              </a:solidFill>
            </a:endParaRPr>
          </a:p>
          <a:p>
            <a:pPr algn="just"/>
            <a:r>
              <a:rPr lang="en-GB" sz="6200" dirty="0">
                <a:solidFill>
                  <a:schemeClr val="tx1"/>
                </a:solidFill>
              </a:rPr>
              <a:t>	</a:t>
            </a:r>
            <a:r>
              <a:rPr lang="en-GB" sz="6200" b="1" dirty="0" smtClean="0">
                <a:solidFill>
                  <a:schemeClr val="tx1"/>
                </a:solidFill>
              </a:rPr>
              <a:t>	</a:t>
            </a:r>
            <a:endParaRPr lang="en-GB" sz="6200" b="1" dirty="0">
              <a:solidFill>
                <a:schemeClr val="tx1"/>
              </a:solidFill>
            </a:endParaRPr>
          </a:p>
          <a:p>
            <a:pPr algn="just"/>
            <a:r>
              <a:rPr lang="en-GB" sz="6200" dirty="0" smtClean="0">
                <a:solidFill>
                  <a:schemeClr val="tx1"/>
                </a:solidFill>
              </a:rPr>
              <a:t>		</a:t>
            </a:r>
            <a:endParaRPr lang="en-GB" dirty="0">
              <a:solidFill>
                <a:schemeClr val="tx1"/>
              </a:solidFill>
            </a:endParaRPr>
          </a:p>
          <a:p>
            <a:pPr algn="just"/>
            <a:endParaRPr lang="en-GB" dirty="0">
              <a:solidFill>
                <a:schemeClr val="tx1"/>
              </a:solidFill>
            </a:endParaRPr>
          </a:p>
          <a:p>
            <a:pPr algn="just"/>
            <a:endParaRPr lang="en-GB" sz="7200" dirty="0">
              <a:solidFill>
                <a:schemeClr val="tx1"/>
              </a:solidFill>
            </a:endParaRPr>
          </a:p>
          <a:p>
            <a:pPr algn="just"/>
            <a:endParaRPr lang="en-GB" sz="7200" dirty="0" smtClean="0">
              <a:solidFill>
                <a:schemeClr val="tx1"/>
              </a:solidFill>
            </a:endParaRPr>
          </a:p>
          <a:p>
            <a:pPr algn="just"/>
            <a:r>
              <a:rPr lang="en-GB" sz="7200" dirty="0" smtClean="0">
                <a:solidFill>
                  <a:schemeClr val="tx1"/>
                </a:solidFill>
              </a:rPr>
              <a:t>	</a:t>
            </a:r>
          </a:p>
          <a:p>
            <a:pPr algn="just"/>
            <a:r>
              <a:rPr lang="en-GB" sz="7200" dirty="0">
                <a:solidFill>
                  <a:schemeClr val="tx1"/>
                </a:solidFill>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39552" y="116645"/>
            <a:ext cx="7272807" cy="9517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2" descr="http://identitatcorporativa.gencat.cat/web/.content/Documentacio/descarregues/dpt/COLOR/Justicia/justicia_h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4797152"/>
            <a:ext cx="2736304" cy="7920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i_jin6siq50_1641d80eb938298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4" y="4797152"/>
            <a:ext cx="2667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Imatg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132856"/>
            <a:ext cx="3416506" cy="710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44003724D\AppData\Local\Microsoft\Windows\INetCache\Content.Outlook\PZKV4ZDF\logo CR Catalunya.nou.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0" y="3284984"/>
            <a:ext cx="2627124" cy="9956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6016" y="2132856"/>
            <a:ext cx="2664294" cy="8127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5576" y="3284984"/>
            <a:ext cx="182880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37551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4942</TotalTime>
  <Words>1487</Words>
  <Application>Microsoft Office PowerPoint</Application>
  <PresentationFormat>Presentació en pantalla (4:3)</PresentationFormat>
  <Paragraphs>325</Paragraphs>
  <Slides>31</Slides>
  <Notes>2</Notes>
  <HiddenSlides>0</HiddenSlides>
  <MMClips>0</MMClips>
  <ScaleCrop>false</ScaleCrop>
  <HeadingPairs>
    <vt:vector size="4" baseType="variant">
      <vt:variant>
        <vt:lpstr>Tema</vt:lpstr>
      </vt:variant>
      <vt:variant>
        <vt:i4>1</vt:i4>
      </vt:variant>
      <vt:variant>
        <vt:lpstr>Títols de les diapositives</vt:lpstr>
      </vt:variant>
      <vt:variant>
        <vt:i4>31</vt:i4>
      </vt:variant>
    </vt:vector>
  </HeadingPairs>
  <TitlesOfParts>
    <vt:vector size="32" baseType="lpstr">
      <vt:lpstr>Adjacency</vt:lpstr>
      <vt:lpstr>CJPE, SUMMER SCHOOL  2018.  WORKSHOP 5</vt:lpstr>
      <vt:lpstr>Why this workshop in this Seminar?</vt:lpstr>
      <vt:lpstr>The facts: Some previous paradoxes </vt:lpstr>
      <vt:lpstr>  The facts: similar components with other attacks </vt:lpstr>
      <vt:lpstr>      The reaction: the during and the after started in parallel, under a change of paradigm – the scope include affected people </vt:lpstr>
      <vt:lpstr>  The reaction: the during and the after started in parallel, under a change of paradigm – the scope include affected people </vt:lpstr>
      <vt:lpstr>  The expected deliverables: acting for preventing!!! </vt:lpstr>
      <vt:lpstr>   The conclusions  </vt:lpstr>
      <vt:lpstr>   WHO ARE AND WHAT THE DIFFERENT STAKEHOLDERS DID? </vt:lpstr>
      <vt:lpstr>Presentació del PowerPoint</vt:lpstr>
      <vt:lpstr>Presentació del PowerPoint</vt:lpstr>
      <vt:lpstr>Presentació del PowerPoint</vt:lpstr>
      <vt:lpstr>Presentació del PowerPoint</vt:lpstr>
      <vt:lpstr>DURING</vt:lpstr>
      <vt:lpstr>Presentació del PowerPoint</vt:lpstr>
      <vt:lpstr>Presentació del PowerPoint</vt:lpstr>
      <vt:lpstr>Presentació del PowerPoint</vt:lpstr>
      <vt:lpstr> PSP Psychosocial Support Procedure  </vt:lpstr>
      <vt:lpstr>Theoretical Framework: Classification of those affected</vt:lpstr>
      <vt:lpstr>Some situations of high emotional impact from the CUESB</vt:lpstr>
      <vt:lpstr>Presentació del PowerPoint</vt:lpstr>
      <vt:lpstr>Resources</vt:lpstr>
      <vt:lpstr>The post 8-17</vt:lpstr>
      <vt:lpstr>Presentació del PowerPoint</vt:lpstr>
      <vt:lpstr>DURING</vt:lpstr>
      <vt:lpstr>Presentació del PowerPoint</vt:lpstr>
      <vt:lpstr>Presentació del PowerPoint</vt:lpstr>
      <vt:lpstr>Presentació del PowerPoint</vt:lpstr>
      <vt:lpstr>Presentació del PowerPoint</vt:lpstr>
      <vt:lpstr>Presentació del PowerPoint</vt:lpstr>
      <vt:lpstr> THANK YOU FOR YOUR ATTENTION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 and me</dc:title>
  <dc:creator>John</dc:creator>
  <cp:lastModifiedBy>Ceron Riera, Marc</cp:lastModifiedBy>
  <cp:revision>68</cp:revision>
  <dcterms:created xsi:type="dcterms:W3CDTF">2013-11-18T19:33:53Z</dcterms:created>
  <dcterms:modified xsi:type="dcterms:W3CDTF">2018-07-03T15:23:00Z</dcterms:modified>
</cp:coreProperties>
</file>