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4" r:id="rId2"/>
    <p:sldId id="256" r:id="rId3"/>
    <p:sldId id="263" r:id="rId4"/>
    <p:sldId id="266" r:id="rId5"/>
    <p:sldId id="267" r:id="rId6"/>
  </p:sldIdLst>
  <p:sldSz cx="9144000" cy="6858000" type="screen4x3"/>
  <p:notesSz cx="6808788" cy="9940925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68" d="100"/>
          <a:sy n="68" d="100"/>
        </p:scale>
        <p:origin x="1362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575135-B14A-4DBE-AB34-D39E2B29EE02}" type="datetimeFigureOut">
              <a:rPr lang="ca-ES" smtClean="0"/>
              <a:t>15/2/2020</a:t>
            </a:fld>
            <a:endParaRPr lang="ca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7288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a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6712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0" y="9442450"/>
            <a:ext cx="2951163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6038" y="9442450"/>
            <a:ext cx="2951162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06BF54-7354-4651-AC40-D94BBCD3ECA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1784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/>
              <a:t>Feu clic aquí per editar l'estil de subtítols del patró.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A7AA-8AA2-4184-9976-7C2B0187905E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65567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8B21CF-A03A-4030-B172-ADB27608334D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30578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FFC0C-C35A-4777-9481-FA0F01455979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8484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78098-C229-45E1-8273-15D4F80F7FC6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35386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3C7E3-B5D9-4207-B1AF-ED2B6FFDCB6E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19513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64E238-7C44-49D9-A1B8-2DE3F6F19628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2718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95897B-18C9-4EBF-84BB-22C8F04D633D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66174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F931F-50FB-4786-922D-D81DAA8878F7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86784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0D432-BB43-4758-831C-D7DC3BFDD186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58642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677681-9B55-4B49-BBA7-F611ACCBD567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54348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/>
              <a:t>Feu clic aquí per editar l'estil</a:t>
            </a:r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ca-ES"/>
              <a:t>Feu clic aquí per editar estils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A3A5E-2D75-4D31-8B30-22FFC4BA0A6E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9940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/>
              <a:t>Feu clic aquí per editar l'estil</a:t>
            </a:r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/>
              <a:t>Feu clic aquí per editar estils</a:t>
            </a:r>
          </a:p>
          <a:p>
            <a:pPr lvl="1"/>
            <a:r>
              <a:rPr lang="ca-ES"/>
              <a:t>Segon nivell</a:t>
            </a:r>
          </a:p>
          <a:p>
            <a:pPr lvl="2"/>
            <a:r>
              <a:rPr lang="ca-ES"/>
              <a:t>Tercer nivell</a:t>
            </a:r>
          </a:p>
          <a:p>
            <a:pPr lvl="3"/>
            <a:r>
              <a:rPr lang="ca-ES"/>
              <a:t>Quart nivell</a:t>
            </a:r>
          </a:p>
          <a:p>
            <a:pPr lvl="4"/>
            <a:r>
              <a:rPr lang="ca-ES"/>
              <a:t>Cinquè nivell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21D69-9146-44EB-B006-519AF775A118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a-ES"/>
              <a:t>SIM de paper</a:t>
            </a:r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FA1C3-69D3-484E-9097-3CB14837EA78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7450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" descr="Image result for centre de salut"/>
          <p:cNvSpPr>
            <a:spLocks noChangeAspect="1" noChangeArrowheads="1"/>
          </p:cNvSpPr>
          <p:nvPr/>
        </p:nvSpPr>
        <p:spPr bwMode="auto">
          <a:xfrm>
            <a:off x="155575" y="-144462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sp>
        <p:nvSpPr>
          <p:cNvPr id="8" name="QuadreDeText 7"/>
          <p:cNvSpPr txBox="1"/>
          <p:nvPr/>
        </p:nvSpPr>
        <p:spPr>
          <a:xfrm>
            <a:off x="909095" y="2419298"/>
            <a:ext cx="583578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Simulacre distribuït de DESPATX </a:t>
            </a:r>
            <a:r>
              <a:rPr lang="ca-ES" b="1" dirty="0">
                <a:latin typeface="Arial Black" panose="020B0A04020102020204" pitchFamily="34" charset="0"/>
              </a:rPr>
              <a:t>SISCAT BCN 2020</a:t>
            </a:r>
          </a:p>
        </p:txBody>
      </p:sp>
      <p:pic>
        <p:nvPicPr>
          <p:cNvPr id="10" name="Picture 2" descr="Resultat d'imatges de consorci d'educació de barcelona">
            <a:extLst>
              <a:ext uri="{FF2B5EF4-FFF2-40B4-BE49-F238E27FC236}">
                <a16:creationId xmlns:a16="http://schemas.microsoft.com/office/drawing/2014/main" id="{358551A1-C603-4015-8728-E4034564732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338" t="30162" r="6759" b="28465"/>
          <a:stretch/>
        </p:blipFill>
        <p:spPr bwMode="auto">
          <a:xfrm>
            <a:off x="484943" y="454472"/>
            <a:ext cx="2133600" cy="616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Imatge 1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1540" y="5949281"/>
            <a:ext cx="2321560" cy="419100"/>
          </a:xfrm>
          <a:prstGeom prst="rect">
            <a:avLst/>
          </a:prstGeom>
        </p:spPr>
      </p:pic>
      <p:grpSp>
        <p:nvGrpSpPr>
          <p:cNvPr id="12" name="Agrupa 11"/>
          <p:cNvGrpSpPr/>
          <p:nvPr/>
        </p:nvGrpSpPr>
        <p:grpSpPr>
          <a:xfrm>
            <a:off x="7091647" y="454473"/>
            <a:ext cx="1378496" cy="784316"/>
            <a:chOff x="1331640" y="1119183"/>
            <a:chExt cx="1378496" cy="784316"/>
          </a:xfrm>
        </p:grpSpPr>
        <p:pic>
          <p:nvPicPr>
            <p:cNvPr id="13" name="Imagen 16">
              <a:extLst>
                <a:ext uri="{FF2B5EF4-FFF2-40B4-BE49-F238E27FC236}">
                  <a16:creationId xmlns:a16="http://schemas.microsoft.com/office/drawing/2014/main" id="{69515EEE-BA8A-4F0A-9924-2D738836233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331640" y="1119183"/>
              <a:ext cx="1378496" cy="784316"/>
            </a:xfrm>
            <a:prstGeom prst="rect">
              <a:avLst/>
            </a:prstGeom>
            <a:ln>
              <a:noFill/>
            </a:ln>
          </p:spPr>
        </p:pic>
        <p:pic>
          <p:nvPicPr>
            <p:cNvPr id="14" name="Imagen 2">
              <a:extLst>
                <a:ext uri="{FF2B5EF4-FFF2-40B4-BE49-F238E27FC236}">
                  <a16:creationId xmlns:a16="http://schemas.microsoft.com/office/drawing/2014/main" id="{CE0ECE9C-85AA-4018-B7BC-9EDDBC7ED512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31640" y="1136192"/>
              <a:ext cx="516498" cy="485035"/>
            </a:xfrm>
            <a:prstGeom prst="rect">
              <a:avLst/>
            </a:prstGeom>
            <a:ln>
              <a:noFill/>
            </a:ln>
          </p:spPr>
        </p:pic>
      </p:grp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6384B2-3BF2-4054-8615-3E81227FEAEF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7" name="Contenidor de peu de pàgina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15" name="Contenidor de número de diapositiva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1</a:t>
            </a:fld>
            <a:endParaRPr lang="ca-ES"/>
          </a:p>
        </p:txBody>
      </p:sp>
      <p:pic>
        <p:nvPicPr>
          <p:cNvPr id="16" name="Imagen 15">
            <a:extLst>
              <a:ext uri="{FF2B5EF4-FFF2-40B4-BE49-F238E27FC236}">
                <a16:creationId xmlns:a16="http://schemas.microsoft.com/office/drawing/2014/main" id="{C371D36B-9FE1-4595-BC2F-983703F6FE2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7024" y="1737444"/>
            <a:ext cx="1733039" cy="1733039"/>
          </a:xfrm>
          <a:prstGeom prst="rect">
            <a:avLst/>
          </a:prstGeom>
        </p:spPr>
      </p:pic>
      <p:sp>
        <p:nvSpPr>
          <p:cNvPr id="20" name="CuadroTexto 19">
            <a:extLst>
              <a:ext uri="{FF2B5EF4-FFF2-40B4-BE49-F238E27FC236}">
                <a16:creationId xmlns:a16="http://schemas.microsoft.com/office/drawing/2014/main" id="{4287E0DF-922C-4EBD-A574-BB55653888DF}"/>
              </a:ext>
            </a:extLst>
          </p:cNvPr>
          <p:cNvSpPr txBox="1"/>
          <p:nvPr/>
        </p:nvSpPr>
        <p:spPr>
          <a:xfrm>
            <a:off x="2221713" y="4406999"/>
            <a:ext cx="11334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La capacitat de resposta instantània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67CE42E6-FC25-4AE4-946D-528DC0538AE7}"/>
              </a:ext>
            </a:extLst>
          </p:cNvPr>
          <p:cNvSpPr txBox="1"/>
          <p:nvPr/>
        </p:nvSpPr>
        <p:spPr>
          <a:xfrm>
            <a:off x="3438525" y="4406999"/>
            <a:ext cx="113347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L’efecte sobre l’activitat del Centre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D8C05B1D-5CC1-4F15-89E9-15E85EFD820B}"/>
              </a:ext>
            </a:extLst>
          </p:cNvPr>
          <p:cNvSpPr txBox="1"/>
          <p:nvPr/>
        </p:nvSpPr>
        <p:spPr>
          <a:xfrm>
            <a:off x="534068" y="4456551"/>
            <a:ext cx="1466971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/>
              <a:t>Objectius, aspectes a valorar 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969E662B-5010-447A-A96F-92EF06C9ED52}"/>
              </a:ext>
            </a:extLst>
          </p:cNvPr>
          <p:cNvSpPr txBox="1"/>
          <p:nvPr/>
        </p:nvSpPr>
        <p:spPr>
          <a:xfrm>
            <a:off x="2221712" y="5299667"/>
            <a:ext cx="11334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Intervinents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407E9CB-FDEF-4C4E-BC53-1825BF454F15}"/>
              </a:ext>
            </a:extLst>
          </p:cNvPr>
          <p:cNvSpPr txBox="1"/>
          <p:nvPr/>
        </p:nvSpPr>
        <p:spPr>
          <a:xfrm>
            <a:off x="3438525" y="5299666"/>
            <a:ext cx="1133475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Observadors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337B4B3C-90E8-4647-80A0-5CEEC36C2D63}"/>
              </a:ext>
            </a:extLst>
          </p:cNvPr>
          <p:cNvSpPr txBox="1"/>
          <p:nvPr/>
        </p:nvSpPr>
        <p:spPr>
          <a:xfrm>
            <a:off x="469873" y="5295326"/>
            <a:ext cx="146697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/>
              <a:t>Rols professionals</a:t>
            </a:r>
          </a:p>
        </p:txBody>
      </p:sp>
      <p:sp>
        <p:nvSpPr>
          <p:cNvPr id="30" name="CuadroTexto 42">
            <a:extLst>
              <a:ext uri="{FF2B5EF4-FFF2-40B4-BE49-F238E27FC236}">
                <a16:creationId xmlns:a16="http://schemas.microsoft.com/office/drawing/2014/main" id="{70F678C5-45CB-4BEA-A1C1-4A387C260B95}"/>
              </a:ext>
            </a:extLst>
          </p:cNvPr>
          <p:cNvSpPr txBox="1"/>
          <p:nvPr/>
        </p:nvSpPr>
        <p:spPr>
          <a:xfrm>
            <a:off x="891156" y="3257415"/>
            <a:ext cx="202466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000" b="1" dirty="0"/>
              <a:t>*</a:t>
            </a:r>
            <a:r>
              <a:rPr lang="ca-ES" sz="1000" dirty="0"/>
              <a:t>URG, UCI, QUIR, HOSP, AN, CRM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895674A-6EE7-4C51-A3EB-EF8FD1E9B45B}"/>
              </a:ext>
            </a:extLst>
          </p:cNvPr>
          <p:cNvSpPr txBox="1"/>
          <p:nvPr/>
        </p:nvSpPr>
        <p:spPr>
          <a:xfrm>
            <a:off x="4655337" y="5295326"/>
            <a:ext cx="708751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Tutors</a:t>
            </a:r>
          </a:p>
        </p:txBody>
      </p:sp>
      <p:sp>
        <p:nvSpPr>
          <p:cNvPr id="27" name="QuadreDeText 7">
            <a:extLst>
              <a:ext uri="{FF2B5EF4-FFF2-40B4-BE49-F238E27FC236}">
                <a16:creationId xmlns:a16="http://schemas.microsoft.com/office/drawing/2014/main" id="{F017E0F9-4FDE-4433-9C36-472FA00A922B}"/>
              </a:ext>
            </a:extLst>
          </p:cNvPr>
          <p:cNvSpPr txBox="1"/>
          <p:nvPr/>
        </p:nvSpPr>
        <p:spPr>
          <a:xfrm>
            <a:off x="909095" y="2866604"/>
            <a:ext cx="428233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dirty="0"/>
              <a:t>Simulacre de Centre: Hospital*, CUAP/CAPI</a:t>
            </a:r>
            <a:endParaRPr lang="ca-ES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3472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or recte 4"/>
          <p:cNvCxnSpPr>
            <a:cxnSpLocks/>
          </p:cNvCxnSpPr>
          <p:nvPr/>
        </p:nvCxnSpPr>
        <p:spPr>
          <a:xfrm flipH="1">
            <a:off x="2430328" y="1700973"/>
            <a:ext cx="11192" cy="3310145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or recte 5"/>
          <p:cNvCxnSpPr>
            <a:cxnSpLocks/>
          </p:cNvCxnSpPr>
          <p:nvPr/>
        </p:nvCxnSpPr>
        <p:spPr>
          <a:xfrm flipH="1">
            <a:off x="3647095" y="1715203"/>
            <a:ext cx="32359" cy="3310145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Connector recte 7"/>
          <p:cNvCxnSpPr>
            <a:cxnSpLocks/>
          </p:cNvCxnSpPr>
          <p:nvPr/>
        </p:nvCxnSpPr>
        <p:spPr>
          <a:xfrm>
            <a:off x="6478052" y="1762648"/>
            <a:ext cx="0" cy="3310145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QuadreDeText 9"/>
          <p:cNvSpPr txBox="1"/>
          <p:nvPr/>
        </p:nvSpPr>
        <p:spPr>
          <a:xfrm>
            <a:off x="2163352" y="3134578"/>
            <a:ext cx="576064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 err="1"/>
              <a:t>OTUiE</a:t>
            </a:r>
            <a:endParaRPr lang="ca-ES" sz="1200" dirty="0"/>
          </a:p>
        </p:txBody>
      </p:sp>
      <p:sp>
        <p:nvSpPr>
          <p:cNvPr id="11" name="QuadreDeText 10"/>
          <p:cNvSpPr txBox="1"/>
          <p:nvPr/>
        </p:nvSpPr>
        <p:spPr>
          <a:xfrm>
            <a:off x="2163352" y="2896221"/>
            <a:ext cx="576064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5nov19</a:t>
            </a:r>
          </a:p>
        </p:txBody>
      </p:sp>
      <p:cxnSp>
        <p:nvCxnSpPr>
          <p:cNvPr id="26" name="Connector angular 25"/>
          <p:cNvCxnSpPr>
            <a:stCxn id="105" idx="3"/>
            <a:endCxn id="10" idx="1"/>
          </p:cNvCxnSpPr>
          <p:nvPr/>
        </p:nvCxnSpPr>
        <p:spPr>
          <a:xfrm>
            <a:off x="1807467" y="3260107"/>
            <a:ext cx="355885" cy="12971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QuadreDeText 26"/>
          <p:cNvSpPr txBox="1"/>
          <p:nvPr/>
        </p:nvSpPr>
        <p:spPr>
          <a:xfrm>
            <a:off x="648380" y="3117310"/>
            <a:ext cx="40107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600" dirty="0"/>
              <a:t>Anunci DURG</a:t>
            </a:r>
          </a:p>
        </p:txBody>
      </p:sp>
      <p:cxnSp>
        <p:nvCxnSpPr>
          <p:cNvPr id="33" name="Connector angular 32"/>
          <p:cNvCxnSpPr>
            <a:cxnSpLocks/>
            <a:stCxn id="83" idx="3"/>
            <a:endCxn id="104" idx="1"/>
          </p:cNvCxnSpPr>
          <p:nvPr/>
        </p:nvCxnSpPr>
        <p:spPr>
          <a:xfrm flipV="1">
            <a:off x="2993839" y="3645658"/>
            <a:ext cx="331198" cy="5045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QuadreDeText 61"/>
          <p:cNvSpPr txBox="1"/>
          <p:nvPr/>
        </p:nvSpPr>
        <p:spPr>
          <a:xfrm>
            <a:off x="6090641" y="3058542"/>
            <a:ext cx="762016" cy="524173"/>
          </a:xfrm>
          <a:prstGeom prst="flowChartInternalStorag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b="1" dirty="0"/>
              <a:t>Fitxa tècnica definitiva</a:t>
            </a:r>
          </a:p>
        </p:txBody>
      </p:sp>
      <p:sp>
        <p:nvSpPr>
          <p:cNvPr id="63" name="QuadreDeText 62"/>
          <p:cNvSpPr txBox="1"/>
          <p:nvPr/>
        </p:nvSpPr>
        <p:spPr>
          <a:xfrm>
            <a:off x="5156127" y="3070541"/>
            <a:ext cx="705593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CSB 1a formació</a:t>
            </a:r>
          </a:p>
        </p:txBody>
      </p:sp>
      <p:sp>
        <p:nvSpPr>
          <p:cNvPr id="64" name="Oval 63"/>
          <p:cNvSpPr/>
          <p:nvPr/>
        </p:nvSpPr>
        <p:spPr>
          <a:xfrm>
            <a:off x="4067909" y="4286087"/>
            <a:ext cx="288032" cy="230833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5" name="Oval 64"/>
          <p:cNvSpPr/>
          <p:nvPr/>
        </p:nvSpPr>
        <p:spPr>
          <a:xfrm>
            <a:off x="4355941" y="4286087"/>
            <a:ext cx="288032" cy="230833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6" name="Oval 65"/>
          <p:cNvSpPr/>
          <p:nvPr/>
        </p:nvSpPr>
        <p:spPr>
          <a:xfrm>
            <a:off x="4642724" y="4286086"/>
            <a:ext cx="288032" cy="230833"/>
          </a:xfrm>
          <a:prstGeom prst="ellipse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7" name="Oval 66"/>
          <p:cNvSpPr/>
          <p:nvPr/>
        </p:nvSpPr>
        <p:spPr>
          <a:xfrm>
            <a:off x="4930756" y="4286087"/>
            <a:ext cx="288032" cy="230833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68" name="Rectangle arrodonit 67"/>
          <p:cNvSpPr/>
          <p:nvPr/>
        </p:nvSpPr>
        <p:spPr>
          <a:xfrm>
            <a:off x="4035188" y="4211540"/>
            <a:ext cx="1233195" cy="360040"/>
          </a:xfrm>
          <a:prstGeom prst="round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cxnSp>
        <p:nvCxnSpPr>
          <p:cNvPr id="69" name="Connector angular 68"/>
          <p:cNvCxnSpPr>
            <a:stCxn id="68" idx="0"/>
            <a:endCxn id="103" idx="2"/>
          </p:cNvCxnSpPr>
          <p:nvPr/>
        </p:nvCxnSpPr>
        <p:spPr>
          <a:xfrm rot="16200000" flipV="1">
            <a:off x="4483810" y="4043564"/>
            <a:ext cx="328011" cy="7942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QuadreDeText 71"/>
          <p:cNvSpPr txBox="1"/>
          <p:nvPr/>
        </p:nvSpPr>
        <p:spPr>
          <a:xfrm>
            <a:off x="4329699" y="4516919"/>
            <a:ext cx="655615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 err="1"/>
              <a:t>COUiEs</a:t>
            </a:r>
            <a:endParaRPr lang="ca-ES" sz="1200" dirty="0"/>
          </a:p>
        </p:txBody>
      </p:sp>
      <p:sp>
        <p:nvSpPr>
          <p:cNvPr id="83" name="QuadreDeText 82"/>
          <p:cNvSpPr txBox="1"/>
          <p:nvPr/>
        </p:nvSpPr>
        <p:spPr>
          <a:xfrm>
            <a:off x="1918510" y="3419870"/>
            <a:ext cx="1075329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600" dirty="0"/>
              <a:t>Motiu i contingut, límits i abast, principis, objectius, rols, taula i fitxes d’afectats, criteris de valoració... </a:t>
            </a:r>
          </a:p>
        </p:txBody>
      </p:sp>
      <p:sp>
        <p:nvSpPr>
          <p:cNvPr id="103" name="QuadreDeText 102"/>
          <p:cNvSpPr txBox="1"/>
          <p:nvPr/>
        </p:nvSpPr>
        <p:spPr>
          <a:xfrm>
            <a:off x="4337810" y="3411774"/>
            <a:ext cx="612067" cy="471755"/>
          </a:xfrm>
          <a:prstGeom prst="flowChartInternalStorage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700" dirty="0"/>
              <a:t>Segona revisió territori</a:t>
            </a:r>
          </a:p>
        </p:txBody>
      </p:sp>
      <p:sp>
        <p:nvSpPr>
          <p:cNvPr id="104" name="QuadreDeText 103"/>
          <p:cNvSpPr txBox="1"/>
          <p:nvPr/>
        </p:nvSpPr>
        <p:spPr>
          <a:xfrm>
            <a:off x="3325037" y="3409780"/>
            <a:ext cx="612067" cy="471755"/>
          </a:xfrm>
          <a:prstGeom prst="flowChartInternalStorage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700" dirty="0"/>
              <a:t>Primera revisió virtual</a:t>
            </a:r>
          </a:p>
        </p:txBody>
      </p:sp>
      <p:sp>
        <p:nvSpPr>
          <p:cNvPr id="105" name="QuadreDeText 104"/>
          <p:cNvSpPr txBox="1"/>
          <p:nvPr/>
        </p:nvSpPr>
        <p:spPr>
          <a:xfrm>
            <a:off x="1195400" y="3085383"/>
            <a:ext cx="612067" cy="349448"/>
          </a:xfrm>
          <a:prstGeom prst="flowChartInternalStorag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700" dirty="0"/>
              <a:t>Proposta inicial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1F365EE3-3DEE-4E31-AA83-BB045F6D7827}"/>
              </a:ext>
            </a:extLst>
          </p:cNvPr>
          <p:cNvSpPr txBox="1"/>
          <p:nvPr/>
        </p:nvSpPr>
        <p:spPr>
          <a:xfrm>
            <a:off x="2344616" y="1724090"/>
            <a:ext cx="1464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PRESENTACIÓ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850C00BA-C7B0-4655-A8AB-6FE1595D35FD}"/>
              </a:ext>
            </a:extLst>
          </p:cNvPr>
          <p:cNvSpPr txBox="1"/>
          <p:nvPr/>
        </p:nvSpPr>
        <p:spPr>
          <a:xfrm>
            <a:off x="4298142" y="1711713"/>
            <a:ext cx="1464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VALIDACIÓ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12C1B57-73D7-4920-8F4B-E60CA2AB937E}"/>
              </a:ext>
            </a:extLst>
          </p:cNvPr>
          <p:cNvSpPr txBox="1"/>
          <p:nvPr/>
        </p:nvSpPr>
        <p:spPr>
          <a:xfrm>
            <a:off x="565583" y="1733083"/>
            <a:ext cx="125211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ANUNCI</a:t>
            </a:r>
          </a:p>
        </p:txBody>
      </p:sp>
      <p:sp>
        <p:nvSpPr>
          <p:cNvPr id="76" name="QuadreDeText 11">
            <a:extLst>
              <a:ext uri="{FF2B5EF4-FFF2-40B4-BE49-F238E27FC236}">
                <a16:creationId xmlns:a16="http://schemas.microsoft.com/office/drawing/2014/main" id="{3DDC2403-C4D2-4992-A0B3-84959E483EEA}"/>
              </a:ext>
            </a:extLst>
          </p:cNvPr>
          <p:cNvSpPr txBox="1"/>
          <p:nvPr/>
        </p:nvSpPr>
        <p:spPr>
          <a:xfrm>
            <a:off x="1212032" y="2861640"/>
            <a:ext cx="576064" cy="215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23oct19</a:t>
            </a:r>
          </a:p>
        </p:txBody>
      </p:sp>
      <p:sp>
        <p:nvSpPr>
          <p:cNvPr id="77" name="QuadreDeText 11">
            <a:extLst>
              <a:ext uri="{FF2B5EF4-FFF2-40B4-BE49-F238E27FC236}">
                <a16:creationId xmlns:a16="http://schemas.microsoft.com/office/drawing/2014/main" id="{F5A7EFEE-DA6B-4483-95FC-202B1DED4353}"/>
              </a:ext>
            </a:extLst>
          </p:cNvPr>
          <p:cNvSpPr txBox="1"/>
          <p:nvPr/>
        </p:nvSpPr>
        <p:spPr>
          <a:xfrm>
            <a:off x="574821" y="2861640"/>
            <a:ext cx="576064" cy="2154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11oct19</a:t>
            </a:r>
          </a:p>
        </p:txBody>
      </p:sp>
      <p:sp>
        <p:nvSpPr>
          <p:cNvPr id="107" name="Oval 1025">
            <a:extLst>
              <a:ext uri="{FF2B5EF4-FFF2-40B4-BE49-F238E27FC236}">
                <a16:creationId xmlns:a16="http://schemas.microsoft.com/office/drawing/2014/main" id="{35D2062B-1AD4-4A0B-84C6-881ED486E962}"/>
              </a:ext>
            </a:extLst>
          </p:cNvPr>
          <p:cNvSpPr/>
          <p:nvPr/>
        </p:nvSpPr>
        <p:spPr>
          <a:xfrm>
            <a:off x="1753294" y="2885824"/>
            <a:ext cx="271819" cy="24323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800" dirty="0"/>
          </a:p>
        </p:txBody>
      </p:sp>
      <p:sp>
        <p:nvSpPr>
          <p:cNvPr id="108" name="QuadreDeText 138">
            <a:extLst>
              <a:ext uri="{FF2B5EF4-FFF2-40B4-BE49-F238E27FC236}">
                <a16:creationId xmlns:a16="http://schemas.microsoft.com/office/drawing/2014/main" id="{251D4ACA-B5F8-46A6-9DD7-81A55D0C875E}"/>
              </a:ext>
            </a:extLst>
          </p:cNvPr>
          <p:cNvSpPr txBox="1"/>
          <p:nvPr/>
        </p:nvSpPr>
        <p:spPr>
          <a:xfrm>
            <a:off x="1700950" y="2857915"/>
            <a:ext cx="3651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>
                <a:sym typeface="Wingdings" panose="05000000000000000000" pitchFamily="2" charset="2"/>
              </a:rPr>
              <a:t></a:t>
            </a:r>
            <a:endParaRPr lang="ca-ES" sz="1400" b="1" dirty="0"/>
          </a:p>
        </p:txBody>
      </p:sp>
      <p:sp>
        <p:nvSpPr>
          <p:cNvPr id="109" name="Oval 1025">
            <a:extLst>
              <a:ext uri="{FF2B5EF4-FFF2-40B4-BE49-F238E27FC236}">
                <a16:creationId xmlns:a16="http://schemas.microsoft.com/office/drawing/2014/main" id="{C506971E-9B4E-4412-9652-A52F1D66F382}"/>
              </a:ext>
            </a:extLst>
          </p:cNvPr>
          <p:cNvSpPr/>
          <p:nvPr/>
        </p:nvSpPr>
        <p:spPr>
          <a:xfrm>
            <a:off x="2712728" y="2936925"/>
            <a:ext cx="271819" cy="24323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800" dirty="0"/>
          </a:p>
        </p:txBody>
      </p:sp>
      <p:sp>
        <p:nvSpPr>
          <p:cNvPr id="110" name="QuadreDeText 138">
            <a:extLst>
              <a:ext uri="{FF2B5EF4-FFF2-40B4-BE49-F238E27FC236}">
                <a16:creationId xmlns:a16="http://schemas.microsoft.com/office/drawing/2014/main" id="{8F6A1603-D89F-49D3-86F3-95753EFE1498}"/>
              </a:ext>
            </a:extLst>
          </p:cNvPr>
          <p:cNvSpPr txBox="1"/>
          <p:nvPr/>
        </p:nvSpPr>
        <p:spPr>
          <a:xfrm>
            <a:off x="2660384" y="2909017"/>
            <a:ext cx="3651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>
                <a:sym typeface="Wingdings" panose="05000000000000000000" pitchFamily="2" charset="2"/>
              </a:rPr>
              <a:t></a:t>
            </a:r>
            <a:endParaRPr lang="ca-ES" sz="1400" b="1" dirty="0"/>
          </a:p>
        </p:txBody>
      </p:sp>
      <p:sp>
        <p:nvSpPr>
          <p:cNvPr id="81" name="QuadreDeText 80"/>
          <p:cNvSpPr txBox="1"/>
          <p:nvPr/>
        </p:nvSpPr>
        <p:spPr>
          <a:xfrm>
            <a:off x="1007889" y="362279"/>
            <a:ext cx="2017675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Cronograma d’execució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0" name="Contenidor de data 9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42905-7E68-4426-9C31-7835CACC8CE7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101" name="Contenidor de peu de pàgina 10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106" name="Contenidor de número de diapositiva 10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2</a:t>
            </a:fld>
            <a:endParaRPr lang="ca-ES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2BAED7BC-7693-4BB0-8631-D77BCD2B3F22}"/>
              </a:ext>
            </a:extLst>
          </p:cNvPr>
          <p:cNvSpPr txBox="1"/>
          <p:nvPr/>
        </p:nvSpPr>
        <p:spPr>
          <a:xfrm>
            <a:off x="6678322" y="1733082"/>
            <a:ext cx="1028777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FORMACIÓ</a:t>
            </a:r>
          </a:p>
        </p:txBody>
      </p:sp>
      <p:sp>
        <p:nvSpPr>
          <p:cNvPr id="60" name="QuadreDeText 138">
            <a:extLst>
              <a:ext uri="{FF2B5EF4-FFF2-40B4-BE49-F238E27FC236}">
                <a16:creationId xmlns:a16="http://schemas.microsoft.com/office/drawing/2014/main" id="{F8A9680E-6850-4EBF-A193-E39D1C50F7A0}"/>
              </a:ext>
            </a:extLst>
          </p:cNvPr>
          <p:cNvSpPr txBox="1"/>
          <p:nvPr/>
        </p:nvSpPr>
        <p:spPr>
          <a:xfrm>
            <a:off x="4023048" y="4236473"/>
            <a:ext cx="3651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>
                <a:sym typeface="Wingdings" panose="05000000000000000000" pitchFamily="2" charset="2"/>
              </a:rPr>
              <a:t></a:t>
            </a:r>
            <a:endParaRPr lang="ca-ES" sz="1400" b="1" dirty="0"/>
          </a:p>
        </p:txBody>
      </p:sp>
      <p:sp>
        <p:nvSpPr>
          <p:cNvPr id="70" name="QuadreDeText 138">
            <a:extLst>
              <a:ext uri="{FF2B5EF4-FFF2-40B4-BE49-F238E27FC236}">
                <a16:creationId xmlns:a16="http://schemas.microsoft.com/office/drawing/2014/main" id="{93B0F9AD-6A6F-4DF8-9C2B-53BA6051CAE1}"/>
              </a:ext>
            </a:extLst>
          </p:cNvPr>
          <p:cNvSpPr txBox="1"/>
          <p:nvPr/>
        </p:nvSpPr>
        <p:spPr>
          <a:xfrm>
            <a:off x="4312114" y="4242893"/>
            <a:ext cx="3651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>
                <a:sym typeface="Wingdings" panose="05000000000000000000" pitchFamily="2" charset="2"/>
              </a:rPr>
              <a:t></a:t>
            </a:r>
            <a:endParaRPr lang="ca-ES" sz="1400" b="1" dirty="0"/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66A55DED-F689-4CF1-B80F-06D325EA3828}"/>
              </a:ext>
            </a:extLst>
          </p:cNvPr>
          <p:cNvSpPr txBox="1"/>
          <p:nvPr/>
        </p:nvSpPr>
        <p:spPr>
          <a:xfrm>
            <a:off x="7421439" y="5088812"/>
            <a:ext cx="12087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/>
              <a:t>REALITZACIÓ</a:t>
            </a:r>
          </a:p>
        </p:txBody>
      </p:sp>
      <p:cxnSp>
        <p:nvCxnSpPr>
          <p:cNvPr id="84" name="Connector recte 7">
            <a:extLst>
              <a:ext uri="{FF2B5EF4-FFF2-40B4-BE49-F238E27FC236}">
                <a16:creationId xmlns:a16="http://schemas.microsoft.com/office/drawing/2014/main" id="{91E71C01-145A-487B-AB98-311EECA1F31E}"/>
              </a:ext>
            </a:extLst>
          </p:cNvPr>
          <p:cNvCxnSpPr>
            <a:cxnSpLocks/>
          </p:cNvCxnSpPr>
          <p:nvPr/>
        </p:nvCxnSpPr>
        <p:spPr>
          <a:xfrm>
            <a:off x="8025817" y="1778667"/>
            <a:ext cx="0" cy="3310145"/>
          </a:xfrm>
          <a:prstGeom prst="line">
            <a:avLst/>
          </a:prstGeom>
          <a:ln w="19050">
            <a:prstDash val="lgDash"/>
            <a:headEnd type="none" w="lg" len="lg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Oval 1025">
            <a:extLst>
              <a:ext uri="{FF2B5EF4-FFF2-40B4-BE49-F238E27FC236}">
                <a16:creationId xmlns:a16="http://schemas.microsoft.com/office/drawing/2014/main" id="{F93147D0-8DAE-4D5F-A039-4A45F9C6A182}"/>
              </a:ext>
            </a:extLst>
          </p:cNvPr>
          <p:cNvSpPr/>
          <p:nvPr/>
        </p:nvSpPr>
        <p:spPr>
          <a:xfrm>
            <a:off x="3842841" y="3283720"/>
            <a:ext cx="271819" cy="243235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 sz="800" dirty="0"/>
          </a:p>
        </p:txBody>
      </p:sp>
      <p:sp>
        <p:nvSpPr>
          <p:cNvPr id="86" name="QuadreDeText 138">
            <a:extLst>
              <a:ext uri="{FF2B5EF4-FFF2-40B4-BE49-F238E27FC236}">
                <a16:creationId xmlns:a16="http://schemas.microsoft.com/office/drawing/2014/main" id="{473243B0-E73A-4C14-9472-67FAF73449EF}"/>
              </a:ext>
            </a:extLst>
          </p:cNvPr>
          <p:cNvSpPr txBox="1"/>
          <p:nvPr/>
        </p:nvSpPr>
        <p:spPr>
          <a:xfrm>
            <a:off x="3790496" y="3255811"/>
            <a:ext cx="36518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>
                <a:sym typeface="Wingdings" panose="05000000000000000000" pitchFamily="2" charset="2"/>
              </a:rPr>
              <a:t></a:t>
            </a:r>
            <a:endParaRPr lang="ca-ES" sz="1400" b="1" dirty="0"/>
          </a:p>
        </p:txBody>
      </p:sp>
      <p:sp>
        <p:nvSpPr>
          <p:cNvPr id="53" name="QuadreDeText 11">
            <a:extLst>
              <a:ext uri="{FF2B5EF4-FFF2-40B4-BE49-F238E27FC236}">
                <a16:creationId xmlns:a16="http://schemas.microsoft.com/office/drawing/2014/main" id="{1D3C0097-8839-46FF-B8FC-2FE170945AE0}"/>
              </a:ext>
            </a:extLst>
          </p:cNvPr>
          <p:cNvSpPr txBox="1"/>
          <p:nvPr/>
        </p:nvSpPr>
        <p:spPr>
          <a:xfrm>
            <a:off x="4364094" y="4698734"/>
            <a:ext cx="57606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29nov19</a:t>
            </a:r>
          </a:p>
          <a:p>
            <a:pPr algn="ctr"/>
            <a:r>
              <a:rPr lang="ca-ES" sz="800" dirty="0"/>
              <a:t>13des19</a:t>
            </a:r>
          </a:p>
        </p:txBody>
      </p:sp>
      <p:cxnSp>
        <p:nvCxnSpPr>
          <p:cNvPr id="54" name="Connector angular 32">
            <a:extLst>
              <a:ext uri="{FF2B5EF4-FFF2-40B4-BE49-F238E27FC236}">
                <a16:creationId xmlns:a16="http://schemas.microsoft.com/office/drawing/2014/main" id="{B691C635-06B9-447E-9EA1-4DCC58996C53}"/>
              </a:ext>
            </a:extLst>
          </p:cNvPr>
          <p:cNvCxnSpPr>
            <a:cxnSpLocks/>
            <a:stCxn id="104" idx="3"/>
            <a:endCxn id="103" idx="1"/>
          </p:cNvCxnSpPr>
          <p:nvPr/>
        </p:nvCxnSpPr>
        <p:spPr>
          <a:xfrm>
            <a:off x="3937104" y="3645658"/>
            <a:ext cx="400706" cy="1994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QuadreDeText 62">
            <a:extLst>
              <a:ext uri="{FF2B5EF4-FFF2-40B4-BE49-F238E27FC236}">
                <a16:creationId xmlns:a16="http://schemas.microsoft.com/office/drawing/2014/main" id="{37304499-F643-4D40-B456-A5ACF8C9AC52}"/>
              </a:ext>
            </a:extLst>
          </p:cNvPr>
          <p:cNvSpPr txBox="1"/>
          <p:nvPr/>
        </p:nvSpPr>
        <p:spPr>
          <a:xfrm>
            <a:off x="5144552" y="3728594"/>
            <a:ext cx="717169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Observadors externs</a:t>
            </a:r>
          </a:p>
        </p:txBody>
      </p:sp>
      <p:cxnSp>
        <p:nvCxnSpPr>
          <p:cNvPr id="74" name="Connector angular 32">
            <a:extLst>
              <a:ext uri="{FF2B5EF4-FFF2-40B4-BE49-F238E27FC236}">
                <a16:creationId xmlns:a16="http://schemas.microsoft.com/office/drawing/2014/main" id="{0FCCC9EC-D072-4E92-AEA6-52136A58FFD3}"/>
              </a:ext>
            </a:extLst>
          </p:cNvPr>
          <p:cNvCxnSpPr>
            <a:cxnSpLocks/>
            <a:stCxn id="63" idx="3"/>
            <a:endCxn id="13" idx="2"/>
          </p:cNvCxnSpPr>
          <p:nvPr/>
        </p:nvCxnSpPr>
        <p:spPr>
          <a:xfrm>
            <a:off x="5861720" y="3239818"/>
            <a:ext cx="225428" cy="405426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nector angular 32">
            <a:extLst>
              <a:ext uri="{FF2B5EF4-FFF2-40B4-BE49-F238E27FC236}">
                <a16:creationId xmlns:a16="http://schemas.microsoft.com/office/drawing/2014/main" id="{45E98812-35E2-4B41-A1AE-B1CB14050016}"/>
              </a:ext>
            </a:extLst>
          </p:cNvPr>
          <p:cNvCxnSpPr>
            <a:cxnSpLocks/>
            <a:stCxn id="103" idx="3"/>
            <a:endCxn id="61" idx="1"/>
          </p:cNvCxnSpPr>
          <p:nvPr/>
        </p:nvCxnSpPr>
        <p:spPr>
          <a:xfrm>
            <a:off x="4949877" y="3647652"/>
            <a:ext cx="194675" cy="250219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nector angular 32">
            <a:extLst>
              <a:ext uri="{FF2B5EF4-FFF2-40B4-BE49-F238E27FC236}">
                <a16:creationId xmlns:a16="http://schemas.microsoft.com/office/drawing/2014/main" id="{12810E6F-558B-4C52-B4FB-65DC39847B53}"/>
              </a:ext>
            </a:extLst>
          </p:cNvPr>
          <p:cNvCxnSpPr>
            <a:cxnSpLocks/>
            <a:stCxn id="103" idx="3"/>
            <a:endCxn id="63" idx="1"/>
          </p:cNvCxnSpPr>
          <p:nvPr/>
        </p:nvCxnSpPr>
        <p:spPr>
          <a:xfrm flipV="1">
            <a:off x="4949877" y="3239818"/>
            <a:ext cx="206250" cy="407834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 angular 32">
            <a:extLst>
              <a:ext uri="{FF2B5EF4-FFF2-40B4-BE49-F238E27FC236}">
                <a16:creationId xmlns:a16="http://schemas.microsoft.com/office/drawing/2014/main" id="{7D4B58DD-FBC4-44AE-9B81-22D096295D6A}"/>
              </a:ext>
            </a:extLst>
          </p:cNvPr>
          <p:cNvCxnSpPr>
            <a:cxnSpLocks/>
            <a:stCxn id="61" idx="3"/>
            <a:endCxn id="13" idx="2"/>
          </p:cNvCxnSpPr>
          <p:nvPr/>
        </p:nvCxnSpPr>
        <p:spPr>
          <a:xfrm flipV="1">
            <a:off x="5861721" y="3645244"/>
            <a:ext cx="225427" cy="252627"/>
          </a:xfrm>
          <a:prstGeom prst="bentConnector3">
            <a:avLst>
              <a:gd name="adj1" fmla="val 50000"/>
            </a:avLst>
          </a:prstGeom>
          <a:ln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8" name="Imagen 87">
            <a:extLst>
              <a:ext uri="{FF2B5EF4-FFF2-40B4-BE49-F238E27FC236}">
                <a16:creationId xmlns:a16="http://schemas.microsoft.com/office/drawing/2014/main" id="{4FB36048-D7A4-4972-A3AB-CFF6527BB87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2" y="8704"/>
            <a:ext cx="926009" cy="926009"/>
          </a:xfrm>
          <a:prstGeom prst="rect">
            <a:avLst/>
          </a:prstGeom>
        </p:spPr>
      </p:pic>
      <p:sp>
        <p:nvSpPr>
          <p:cNvPr id="73" name="QuadreDeText 9">
            <a:extLst>
              <a:ext uri="{FF2B5EF4-FFF2-40B4-BE49-F238E27FC236}">
                <a16:creationId xmlns:a16="http://schemas.microsoft.com/office/drawing/2014/main" id="{6BFC2AED-74D6-440C-AA2D-B091D7EF9947}"/>
              </a:ext>
            </a:extLst>
          </p:cNvPr>
          <p:cNvSpPr txBox="1"/>
          <p:nvPr/>
        </p:nvSpPr>
        <p:spPr>
          <a:xfrm>
            <a:off x="1212032" y="3367858"/>
            <a:ext cx="5760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CSB</a:t>
            </a:r>
          </a:p>
        </p:txBody>
      </p:sp>
      <p:sp>
        <p:nvSpPr>
          <p:cNvPr id="89" name="QuadreDeText 9">
            <a:extLst>
              <a:ext uri="{FF2B5EF4-FFF2-40B4-BE49-F238E27FC236}">
                <a16:creationId xmlns:a16="http://schemas.microsoft.com/office/drawing/2014/main" id="{AA67308A-61AF-4396-9313-6A3B4335CD63}"/>
              </a:ext>
            </a:extLst>
          </p:cNvPr>
          <p:cNvSpPr txBox="1"/>
          <p:nvPr/>
        </p:nvSpPr>
        <p:spPr>
          <a:xfrm>
            <a:off x="3359064" y="3802632"/>
            <a:ext cx="576064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CSB</a:t>
            </a:r>
          </a:p>
        </p:txBody>
      </p:sp>
      <p:sp>
        <p:nvSpPr>
          <p:cNvPr id="90" name="QuadreDeText 9">
            <a:extLst>
              <a:ext uri="{FF2B5EF4-FFF2-40B4-BE49-F238E27FC236}">
                <a16:creationId xmlns:a16="http://schemas.microsoft.com/office/drawing/2014/main" id="{B215159A-E37D-4E67-88AE-A95AC3A25ADA}"/>
              </a:ext>
            </a:extLst>
          </p:cNvPr>
          <p:cNvSpPr txBox="1"/>
          <p:nvPr/>
        </p:nvSpPr>
        <p:spPr>
          <a:xfrm>
            <a:off x="6196991" y="2834666"/>
            <a:ext cx="538198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CSB</a:t>
            </a:r>
          </a:p>
        </p:txBody>
      </p:sp>
      <p:sp>
        <p:nvSpPr>
          <p:cNvPr id="91" name="QuadreDeText 9">
            <a:extLst>
              <a:ext uri="{FF2B5EF4-FFF2-40B4-BE49-F238E27FC236}">
                <a16:creationId xmlns:a16="http://schemas.microsoft.com/office/drawing/2014/main" id="{43C47DC7-E64B-4582-88E7-A20382897F09}"/>
              </a:ext>
            </a:extLst>
          </p:cNvPr>
          <p:cNvSpPr txBox="1"/>
          <p:nvPr/>
        </p:nvSpPr>
        <p:spPr>
          <a:xfrm>
            <a:off x="6895361" y="3958942"/>
            <a:ext cx="573758" cy="338554"/>
          </a:xfrm>
          <a:prstGeom prst="rect">
            <a:avLst/>
          </a:prstGeom>
          <a:noFill/>
          <a:ln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Formació Centres</a:t>
            </a:r>
          </a:p>
        </p:txBody>
      </p:sp>
      <p:sp>
        <p:nvSpPr>
          <p:cNvPr id="92" name="QuadreDeText 11">
            <a:extLst>
              <a:ext uri="{FF2B5EF4-FFF2-40B4-BE49-F238E27FC236}">
                <a16:creationId xmlns:a16="http://schemas.microsoft.com/office/drawing/2014/main" id="{508429BC-834B-4D57-9F0A-C6F450B4A16F}"/>
              </a:ext>
            </a:extLst>
          </p:cNvPr>
          <p:cNvSpPr txBox="1"/>
          <p:nvPr/>
        </p:nvSpPr>
        <p:spPr>
          <a:xfrm>
            <a:off x="5154637" y="2789848"/>
            <a:ext cx="707076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10, 11, 12 i 17feb20</a:t>
            </a:r>
          </a:p>
        </p:txBody>
      </p:sp>
      <p:sp>
        <p:nvSpPr>
          <p:cNvPr id="93" name="QuadreDeText 11">
            <a:extLst>
              <a:ext uri="{FF2B5EF4-FFF2-40B4-BE49-F238E27FC236}">
                <a16:creationId xmlns:a16="http://schemas.microsoft.com/office/drawing/2014/main" id="{4966974B-12B6-4085-BFFA-19A6A6998311}"/>
              </a:ext>
            </a:extLst>
          </p:cNvPr>
          <p:cNvSpPr txBox="1"/>
          <p:nvPr/>
        </p:nvSpPr>
        <p:spPr>
          <a:xfrm>
            <a:off x="5156181" y="4027449"/>
            <a:ext cx="717170" cy="21544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25feb20</a:t>
            </a:r>
          </a:p>
        </p:txBody>
      </p:sp>
      <p:sp>
        <p:nvSpPr>
          <p:cNvPr id="95" name="QuadreDeText 62">
            <a:extLst>
              <a:ext uri="{FF2B5EF4-FFF2-40B4-BE49-F238E27FC236}">
                <a16:creationId xmlns:a16="http://schemas.microsoft.com/office/drawing/2014/main" id="{EC5E9CEA-4A11-40CA-853E-8A33B7B81AA6}"/>
              </a:ext>
            </a:extLst>
          </p:cNvPr>
          <p:cNvSpPr txBox="1"/>
          <p:nvPr/>
        </p:nvSpPr>
        <p:spPr>
          <a:xfrm>
            <a:off x="6893055" y="3073220"/>
            <a:ext cx="57606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  <a:prstDash val="lgDash"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/>
              <a:t>CSB 2a formació</a:t>
            </a:r>
          </a:p>
        </p:txBody>
      </p:sp>
      <p:pic>
        <p:nvPicPr>
          <p:cNvPr id="96" name="Picture 2" descr="Resultado de imagen de zoom us">
            <a:extLst>
              <a:ext uri="{FF2B5EF4-FFF2-40B4-BE49-F238E27FC236}">
                <a16:creationId xmlns:a16="http://schemas.microsoft.com/office/drawing/2014/main" id="{38E03341-230F-49D0-81AF-F38959FA98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1189" y="3367858"/>
            <a:ext cx="307778" cy="307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8" name="QuadreDeText 61">
            <a:extLst>
              <a:ext uri="{FF2B5EF4-FFF2-40B4-BE49-F238E27FC236}">
                <a16:creationId xmlns:a16="http://schemas.microsoft.com/office/drawing/2014/main" id="{2411BE67-7221-4CC2-ABBE-D2CD7A79D0AC}"/>
              </a:ext>
            </a:extLst>
          </p:cNvPr>
          <p:cNvSpPr txBox="1"/>
          <p:nvPr/>
        </p:nvSpPr>
        <p:spPr>
          <a:xfrm>
            <a:off x="6089409" y="3686029"/>
            <a:ext cx="740516" cy="423684"/>
          </a:xfrm>
          <a:prstGeom prst="flowChartMultidocumen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b="1" dirty="0"/>
              <a:t>Formularis definitius</a:t>
            </a:r>
          </a:p>
        </p:txBody>
      </p:sp>
      <p:sp>
        <p:nvSpPr>
          <p:cNvPr id="13" name="Elipse 12">
            <a:extLst>
              <a:ext uri="{FF2B5EF4-FFF2-40B4-BE49-F238E27FC236}">
                <a16:creationId xmlns:a16="http://schemas.microsoft.com/office/drawing/2014/main" id="{C02BDEF7-BEE7-40B1-A187-CC9ACDFC5B94}"/>
              </a:ext>
            </a:extLst>
          </p:cNvPr>
          <p:cNvSpPr/>
          <p:nvPr/>
        </p:nvSpPr>
        <p:spPr>
          <a:xfrm>
            <a:off x="6087148" y="3601686"/>
            <a:ext cx="102896" cy="87115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94" name="QuadreDeText 9">
            <a:extLst>
              <a:ext uri="{FF2B5EF4-FFF2-40B4-BE49-F238E27FC236}">
                <a16:creationId xmlns:a16="http://schemas.microsoft.com/office/drawing/2014/main" id="{1A30075E-3F18-40E2-BA88-9807E5417F95}"/>
              </a:ext>
            </a:extLst>
          </p:cNvPr>
          <p:cNvSpPr txBox="1"/>
          <p:nvPr/>
        </p:nvSpPr>
        <p:spPr>
          <a:xfrm>
            <a:off x="7438122" y="3949931"/>
            <a:ext cx="573758" cy="215444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lang="ca-ES" sz="800" dirty="0"/>
              <a:t>s/SIM</a:t>
            </a:r>
          </a:p>
        </p:txBody>
      </p:sp>
      <p:sp>
        <p:nvSpPr>
          <p:cNvPr id="97" name="QuadreDeText 9">
            <a:extLst>
              <a:ext uri="{FF2B5EF4-FFF2-40B4-BE49-F238E27FC236}">
                <a16:creationId xmlns:a16="http://schemas.microsoft.com/office/drawing/2014/main" id="{8389E3CD-0A2B-42B5-A8BA-9FF9584CB368}"/>
              </a:ext>
            </a:extLst>
          </p:cNvPr>
          <p:cNvSpPr txBox="1"/>
          <p:nvPr/>
        </p:nvSpPr>
        <p:spPr>
          <a:xfrm>
            <a:off x="7441514" y="4103818"/>
            <a:ext cx="635802" cy="215444"/>
          </a:xfrm>
          <a:prstGeom prst="rect">
            <a:avLst/>
          </a:prstGeom>
          <a:noFill/>
          <a:ln>
            <a:noFill/>
            <a:prstDash val="lgDash"/>
          </a:ln>
        </p:spPr>
        <p:txBody>
          <a:bodyPr wrap="square" rtlCol="0">
            <a:spAutoFit/>
          </a:bodyPr>
          <a:lstStyle/>
          <a:p>
            <a:r>
              <a:rPr lang="ca-ES" sz="800" dirty="0"/>
              <a:t>s/Pla IMA</a:t>
            </a:r>
          </a:p>
        </p:txBody>
      </p:sp>
    </p:spTree>
    <p:extLst>
      <p:ext uri="{BB962C8B-B14F-4D97-AF65-F5344CB8AC3E}">
        <p14:creationId xmlns:p14="http://schemas.microsoft.com/office/powerpoint/2010/main" val="1843221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n de sala reunions">
            <a:extLst>
              <a:ext uri="{FF2B5EF4-FFF2-40B4-BE49-F238E27FC236}">
                <a16:creationId xmlns:a16="http://schemas.microsoft.com/office/drawing/2014/main" id="{DE7C934C-26ED-48A2-B75E-1DCABEAF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7611" y="2539328"/>
            <a:ext cx="855539" cy="855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82850E9-C741-45A8-A855-A883BA7DAF96}"/>
              </a:ext>
            </a:extLst>
          </p:cNvPr>
          <p:cNvSpPr txBox="1"/>
          <p:nvPr/>
        </p:nvSpPr>
        <p:spPr>
          <a:xfrm>
            <a:off x="4364485" y="2249877"/>
            <a:ext cx="3442824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Sala SIM de Centre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F61601F-FE75-4E5B-8DC6-E72EADC46D79}"/>
              </a:ext>
            </a:extLst>
          </p:cNvPr>
          <p:cNvSpPr txBox="1"/>
          <p:nvPr/>
        </p:nvSpPr>
        <p:spPr>
          <a:xfrm>
            <a:off x="6512896" y="2490100"/>
            <a:ext cx="14972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Urgències, Pediatria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3255B54B-07C6-4897-9C7E-08EEE0997DB6}"/>
              </a:ext>
            </a:extLst>
          </p:cNvPr>
          <p:cNvSpPr txBox="1"/>
          <p:nvPr/>
        </p:nvSpPr>
        <p:spPr>
          <a:xfrm>
            <a:off x="6512896" y="2647821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Crítics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1AC7933F-5BBC-427B-9B0F-100083B9DD7F}"/>
              </a:ext>
            </a:extLst>
          </p:cNvPr>
          <p:cNvSpPr txBox="1"/>
          <p:nvPr/>
        </p:nvSpPr>
        <p:spPr>
          <a:xfrm>
            <a:off x="6512896" y="2957017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Quiròfans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4D78D729-B490-4B2F-9D42-5DB2026292E8}"/>
              </a:ext>
            </a:extLst>
          </p:cNvPr>
          <p:cNvSpPr txBox="1"/>
          <p:nvPr/>
        </p:nvSpPr>
        <p:spPr>
          <a:xfrm>
            <a:off x="6512896" y="3119409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Admissions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D55D77F-7A95-47B3-A975-351B831F124C}"/>
              </a:ext>
            </a:extLst>
          </p:cNvPr>
          <p:cNvSpPr txBox="1"/>
          <p:nvPr/>
        </p:nvSpPr>
        <p:spPr>
          <a:xfrm>
            <a:off x="4247769" y="2703885"/>
            <a:ext cx="1683227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ca-ES" sz="1200" dirty="0"/>
              <a:t>Intervinents de Servei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6456329C-EE7F-461F-ADE8-671E1617F230}"/>
              </a:ext>
            </a:extLst>
          </p:cNvPr>
          <p:cNvSpPr txBox="1"/>
          <p:nvPr/>
        </p:nvSpPr>
        <p:spPr>
          <a:xfrm>
            <a:off x="4204875" y="2938428"/>
            <a:ext cx="172612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ca-ES" sz="1200" dirty="0"/>
              <a:t>Observadors de Servei</a:t>
            </a:r>
          </a:p>
        </p:txBody>
      </p:sp>
      <p:pic>
        <p:nvPicPr>
          <p:cNvPr id="15" name="Picture 2" descr="Resultado de imagen de sala reunions">
            <a:extLst>
              <a:ext uri="{FF2B5EF4-FFF2-40B4-BE49-F238E27FC236}">
                <a16:creationId xmlns:a16="http://schemas.microsoft.com/office/drawing/2014/main" id="{11C394F4-27F2-4682-B56E-D06CCE0EE7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1971" y="2527048"/>
            <a:ext cx="855539" cy="855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uadroTexto 15">
            <a:extLst>
              <a:ext uri="{FF2B5EF4-FFF2-40B4-BE49-F238E27FC236}">
                <a16:creationId xmlns:a16="http://schemas.microsoft.com/office/drawing/2014/main" id="{CE0544E0-A4C9-4EE3-827E-F01D96C06B1E}"/>
              </a:ext>
            </a:extLst>
          </p:cNvPr>
          <p:cNvSpPr txBox="1"/>
          <p:nvPr/>
        </p:nvSpPr>
        <p:spPr>
          <a:xfrm>
            <a:off x="1079882" y="2237596"/>
            <a:ext cx="2304256" cy="27699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Sala SIM del CSB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A48164A5-0D22-412C-B5FA-4F552EA3BDF3}"/>
              </a:ext>
            </a:extLst>
          </p:cNvPr>
          <p:cNvSpPr txBox="1"/>
          <p:nvPr/>
        </p:nvSpPr>
        <p:spPr>
          <a:xfrm>
            <a:off x="2588154" y="2731934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CSB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F3F6C2-0D62-4931-BCFA-F3D1D39C17D6}"/>
              </a:ext>
            </a:extLst>
          </p:cNvPr>
          <p:cNvSpPr txBox="1"/>
          <p:nvPr/>
        </p:nvSpPr>
        <p:spPr>
          <a:xfrm>
            <a:off x="2588152" y="2889656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SEM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CC86EB1A-0978-4574-84EA-008BC46BA050}"/>
              </a:ext>
            </a:extLst>
          </p:cNvPr>
          <p:cNvSpPr txBox="1"/>
          <p:nvPr/>
        </p:nvSpPr>
        <p:spPr>
          <a:xfrm>
            <a:off x="927856" y="2812267"/>
            <a:ext cx="1069489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ca-ES" sz="1200" dirty="0"/>
              <a:t>Intervinents</a:t>
            </a:r>
          </a:p>
        </p:txBody>
      </p:sp>
      <p:sp>
        <p:nvSpPr>
          <p:cNvPr id="24" name="CuadroTexto 23">
            <a:extLst>
              <a:ext uri="{FF2B5EF4-FFF2-40B4-BE49-F238E27FC236}">
                <a16:creationId xmlns:a16="http://schemas.microsoft.com/office/drawing/2014/main" id="{267C7FFB-084B-493D-B346-7A1C2B2FCCAD}"/>
              </a:ext>
            </a:extLst>
          </p:cNvPr>
          <p:cNvSpPr txBox="1"/>
          <p:nvPr/>
        </p:nvSpPr>
        <p:spPr>
          <a:xfrm>
            <a:off x="1764994" y="3349298"/>
            <a:ext cx="1069491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Tutor</a:t>
            </a:r>
          </a:p>
        </p:txBody>
      </p:sp>
      <p:sp>
        <p:nvSpPr>
          <p:cNvPr id="26" name="Corchetes 25">
            <a:extLst>
              <a:ext uri="{FF2B5EF4-FFF2-40B4-BE49-F238E27FC236}">
                <a16:creationId xmlns:a16="http://schemas.microsoft.com/office/drawing/2014/main" id="{65260D3D-57D3-4969-A0D3-7AD23D6171CA}"/>
              </a:ext>
            </a:extLst>
          </p:cNvPr>
          <p:cNvSpPr/>
          <p:nvPr/>
        </p:nvSpPr>
        <p:spPr>
          <a:xfrm>
            <a:off x="4237751" y="1993448"/>
            <a:ext cx="3673217" cy="1685497"/>
          </a:xfrm>
          <a:prstGeom prst="bracketPair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27" name="CuadroTexto 26">
            <a:extLst>
              <a:ext uri="{FF2B5EF4-FFF2-40B4-BE49-F238E27FC236}">
                <a16:creationId xmlns:a16="http://schemas.microsoft.com/office/drawing/2014/main" id="{5CBBEC7F-D0D3-43D0-A85D-43EAA593255C}"/>
              </a:ext>
            </a:extLst>
          </p:cNvPr>
          <p:cNvSpPr txBox="1"/>
          <p:nvPr/>
        </p:nvSpPr>
        <p:spPr>
          <a:xfrm>
            <a:off x="7807309" y="1779652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a-ES" dirty="0"/>
              <a:t>n</a:t>
            </a:r>
          </a:p>
        </p:txBody>
      </p:sp>
      <p:sp>
        <p:nvSpPr>
          <p:cNvPr id="10" name="Contenidor de data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8AA36-3D73-4003-A9A0-186B0CA75A8B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20" name="Contenidor de peu de pàgina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21" name="Contenidor de número de diapositiva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3</a:t>
            </a:fld>
            <a:endParaRPr lang="ca-ES"/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901BF8BD-C31D-4C74-9FE5-9D6F9EA7CFDA}"/>
              </a:ext>
            </a:extLst>
          </p:cNvPr>
          <p:cNvSpPr txBox="1"/>
          <p:nvPr/>
        </p:nvSpPr>
        <p:spPr>
          <a:xfrm>
            <a:off x="1498967" y="3585597"/>
            <a:ext cx="16015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Observadors externs</a:t>
            </a:r>
          </a:p>
        </p:txBody>
      </p:sp>
      <p:sp>
        <p:nvSpPr>
          <p:cNvPr id="28" name="QuadreDeText 80">
            <a:extLst>
              <a:ext uri="{FF2B5EF4-FFF2-40B4-BE49-F238E27FC236}">
                <a16:creationId xmlns:a16="http://schemas.microsoft.com/office/drawing/2014/main" id="{502B9309-9746-4B54-B1E8-5C209C54BC2E}"/>
              </a:ext>
            </a:extLst>
          </p:cNvPr>
          <p:cNvSpPr txBox="1"/>
          <p:nvPr/>
        </p:nvSpPr>
        <p:spPr>
          <a:xfrm>
            <a:off x="1007888" y="362279"/>
            <a:ext cx="2895601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Estructura: Sales de simulacre (SSIM)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29" name="Imagen 28">
            <a:extLst>
              <a:ext uri="{FF2B5EF4-FFF2-40B4-BE49-F238E27FC236}">
                <a16:creationId xmlns:a16="http://schemas.microsoft.com/office/drawing/2014/main" id="{6AF06C98-6F35-4762-9C2D-6313E1E813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2" y="8704"/>
            <a:ext cx="926009" cy="926009"/>
          </a:xfrm>
          <a:prstGeom prst="rect">
            <a:avLst/>
          </a:prstGeom>
        </p:spPr>
      </p:pic>
      <p:sp>
        <p:nvSpPr>
          <p:cNvPr id="30" name="CuadroTexto 29">
            <a:extLst>
              <a:ext uri="{FF2B5EF4-FFF2-40B4-BE49-F238E27FC236}">
                <a16:creationId xmlns:a16="http://schemas.microsoft.com/office/drawing/2014/main" id="{5A79D64A-2903-41FE-A5AA-367935F0E6A2}"/>
              </a:ext>
            </a:extLst>
          </p:cNvPr>
          <p:cNvSpPr txBox="1"/>
          <p:nvPr/>
        </p:nvSpPr>
        <p:spPr>
          <a:xfrm>
            <a:off x="6512896" y="3271477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>
                <a:solidFill>
                  <a:schemeClr val="bg1">
                    <a:lumMod val="65000"/>
                  </a:schemeClr>
                </a:solidFill>
              </a:rPr>
              <a:t>Cremats</a:t>
            </a:r>
          </a:p>
        </p:txBody>
      </p:sp>
      <p:pic>
        <p:nvPicPr>
          <p:cNvPr id="25" name="Picture 2" descr="Resultado de imagen de zoom us">
            <a:extLst>
              <a:ext uri="{FF2B5EF4-FFF2-40B4-BE49-F238E27FC236}">
                <a16:creationId xmlns:a16="http://schemas.microsoft.com/office/drawing/2014/main" id="{CC0BB730-66F8-4328-BA28-F2C82D2EB7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4490" y="2752656"/>
            <a:ext cx="456455" cy="45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CuadroTexto 30">
            <a:extLst>
              <a:ext uri="{FF2B5EF4-FFF2-40B4-BE49-F238E27FC236}">
                <a16:creationId xmlns:a16="http://schemas.microsoft.com/office/drawing/2014/main" id="{9580E8A7-DD0E-43E3-AAC2-E2D3B22866E6}"/>
              </a:ext>
            </a:extLst>
          </p:cNvPr>
          <p:cNvSpPr txBox="1"/>
          <p:nvPr/>
        </p:nvSpPr>
        <p:spPr>
          <a:xfrm>
            <a:off x="4020758" y="4005064"/>
            <a:ext cx="1929669" cy="550247"/>
          </a:xfrm>
          <a:prstGeom prst="leftArrow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/>
              <a:t>Interlocutor: Urgències</a:t>
            </a:r>
          </a:p>
        </p:txBody>
      </p:sp>
      <p:sp>
        <p:nvSpPr>
          <p:cNvPr id="3" name="Flecha: a la derecha 2">
            <a:extLst>
              <a:ext uri="{FF2B5EF4-FFF2-40B4-BE49-F238E27FC236}">
                <a16:creationId xmlns:a16="http://schemas.microsoft.com/office/drawing/2014/main" id="{02D14B5E-7099-423C-BE8D-80716AFD72D4}"/>
              </a:ext>
            </a:extLst>
          </p:cNvPr>
          <p:cNvSpPr/>
          <p:nvPr/>
        </p:nvSpPr>
        <p:spPr>
          <a:xfrm>
            <a:off x="1714077" y="4005064"/>
            <a:ext cx="1929669" cy="550247"/>
          </a:xfrm>
          <a:prstGeom prst="rightArrow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Interlocutor: Gerència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E8C9BCE9-C85C-425E-AE91-A8613335AE98}"/>
              </a:ext>
            </a:extLst>
          </p:cNvPr>
          <p:cNvSpPr txBox="1"/>
          <p:nvPr/>
        </p:nvSpPr>
        <p:spPr>
          <a:xfrm>
            <a:off x="6512896" y="2799296"/>
            <a:ext cx="9236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dirty="0"/>
              <a:t>anestèsia</a:t>
            </a:r>
          </a:p>
        </p:txBody>
      </p:sp>
    </p:spTree>
    <p:extLst>
      <p:ext uri="{BB962C8B-B14F-4D97-AF65-F5344CB8AC3E}">
        <p14:creationId xmlns:p14="http://schemas.microsoft.com/office/powerpoint/2010/main" val="1159133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1089AF-82F5-41D7-85BA-40A2F9A1A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A7AA-8AA2-4184-9976-7C2B0187905E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9F3C5AC-6AD5-4DCB-84DA-F64BE1355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A063F2C-1AEE-4D7F-84C3-33F1337D8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4</a:t>
            </a:fld>
            <a:endParaRPr lang="ca-ES"/>
          </a:p>
        </p:txBody>
      </p:sp>
      <p:sp>
        <p:nvSpPr>
          <p:cNvPr id="7" name="QuadreDeText 17">
            <a:extLst>
              <a:ext uri="{FF2B5EF4-FFF2-40B4-BE49-F238E27FC236}">
                <a16:creationId xmlns:a16="http://schemas.microsoft.com/office/drawing/2014/main" id="{D4BA5AB4-B983-44E1-8866-1BB834F9FA65}"/>
              </a:ext>
            </a:extLst>
          </p:cNvPr>
          <p:cNvSpPr txBox="1"/>
          <p:nvPr/>
        </p:nvSpPr>
        <p:spPr>
          <a:xfrm>
            <a:off x="2007054" y="1392701"/>
            <a:ext cx="1721284" cy="1815882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/>
              <a:t>SSIM del CSB </a:t>
            </a:r>
          </a:p>
          <a:p>
            <a:pPr algn="ctr"/>
            <a:endParaRPr lang="ca-ES" sz="1400" b="1" dirty="0"/>
          </a:p>
          <a:p>
            <a:pPr algn="ctr"/>
            <a:r>
              <a:rPr lang="ca-ES" sz="1400" b="1" dirty="0"/>
              <a:t>  </a:t>
            </a:r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</p:txBody>
      </p:sp>
      <p:sp>
        <p:nvSpPr>
          <p:cNvPr id="8" name="QuadreDeText 17">
            <a:extLst>
              <a:ext uri="{FF2B5EF4-FFF2-40B4-BE49-F238E27FC236}">
                <a16:creationId xmlns:a16="http://schemas.microsoft.com/office/drawing/2014/main" id="{A3191BF4-CA39-4438-BD3E-9D9C30100F3B}"/>
              </a:ext>
            </a:extLst>
          </p:cNvPr>
          <p:cNvSpPr txBox="1"/>
          <p:nvPr/>
        </p:nvSpPr>
        <p:spPr>
          <a:xfrm>
            <a:off x="4203181" y="1392701"/>
            <a:ext cx="3753195" cy="184665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b="1" dirty="0"/>
              <a:t>SSIM del Centre</a:t>
            </a:r>
          </a:p>
          <a:p>
            <a:pPr algn="ctr"/>
            <a:endParaRPr lang="ca-ES" sz="1400" b="1" dirty="0"/>
          </a:p>
          <a:p>
            <a:pPr algn="ctr"/>
            <a:r>
              <a:rPr lang="ca-ES" sz="1400" b="1" dirty="0"/>
              <a:t> </a:t>
            </a:r>
          </a:p>
          <a:p>
            <a:pPr algn="ctr"/>
            <a:endParaRPr lang="ca-ES" sz="1400" b="1" dirty="0"/>
          </a:p>
          <a:p>
            <a:pPr algn="ctr"/>
            <a:r>
              <a:rPr lang="ca-ES" sz="1400" b="1" dirty="0"/>
              <a:t>  </a:t>
            </a:r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800" b="1" dirty="0"/>
          </a:p>
          <a:p>
            <a:pPr algn="ctr"/>
            <a:endParaRPr lang="ca-ES" sz="800" b="1" dirty="0"/>
          </a:p>
        </p:txBody>
      </p:sp>
      <p:sp>
        <p:nvSpPr>
          <p:cNvPr id="9" name="Contenidor de número de diapositiva 47">
            <a:extLst>
              <a:ext uri="{FF2B5EF4-FFF2-40B4-BE49-F238E27FC236}">
                <a16:creationId xmlns:a16="http://schemas.microsoft.com/office/drawing/2014/main" id="{B376423C-265F-4CF7-82E1-574308295BAC}"/>
              </a:ext>
            </a:extLst>
          </p:cNvPr>
          <p:cNvSpPr txBox="1">
            <a:spLocks/>
          </p:cNvSpPr>
          <p:nvPr/>
        </p:nvSpPr>
        <p:spPr>
          <a:xfrm>
            <a:off x="8920347" y="649204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a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39FA1C3-69D3-484E-9097-3CB14837EA78}" type="slidenum">
              <a:rPr lang="ca-ES"/>
              <a:pPr/>
              <a:t>4</a:t>
            </a:fld>
            <a:endParaRPr lang="ca-ES"/>
          </a:p>
        </p:txBody>
      </p:sp>
      <p:sp>
        <p:nvSpPr>
          <p:cNvPr id="55" name="QuadreDeText 80">
            <a:extLst>
              <a:ext uri="{FF2B5EF4-FFF2-40B4-BE49-F238E27FC236}">
                <a16:creationId xmlns:a16="http://schemas.microsoft.com/office/drawing/2014/main" id="{1C9EF2A8-30CC-44D6-9862-AF84BF5824F4}"/>
              </a:ext>
            </a:extLst>
          </p:cNvPr>
          <p:cNvSpPr txBox="1"/>
          <p:nvPr/>
        </p:nvSpPr>
        <p:spPr>
          <a:xfrm>
            <a:off x="1007889" y="362280"/>
            <a:ext cx="1190451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Procés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56" name="Imagen 55">
            <a:extLst>
              <a:ext uri="{FF2B5EF4-FFF2-40B4-BE49-F238E27FC236}">
                <a16:creationId xmlns:a16="http://schemas.microsoft.com/office/drawing/2014/main" id="{732B3486-2F16-4D2A-950E-675FF63406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2" y="8704"/>
            <a:ext cx="926009" cy="926009"/>
          </a:xfrm>
          <a:prstGeom prst="rect">
            <a:avLst/>
          </a:prstGeom>
        </p:spPr>
      </p:pic>
      <p:sp>
        <p:nvSpPr>
          <p:cNvPr id="48" name="QuadreDeText 17">
            <a:extLst>
              <a:ext uri="{FF2B5EF4-FFF2-40B4-BE49-F238E27FC236}">
                <a16:creationId xmlns:a16="http://schemas.microsoft.com/office/drawing/2014/main" id="{E4F6CAA8-EA49-4289-8A4A-EF3DABE2EB9C}"/>
              </a:ext>
            </a:extLst>
          </p:cNvPr>
          <p:cNvSpPr txBox="1"/>
          <p:nvPr/>
        </p:nvSpPr>
        <p:spPr>
          <a:xfrm>
            <a:off x="2021108" y="3292369"/>
            <a:ext cx="1682525" cy="2031325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r>
              <a:rPr lang="ca-ES" sz="1400" b="1" dirty="0"/>
              <a:t> </a:t>
            </a:r>
          </a:p>
          <a:p>
            <a:pPr algn="ctr"/>
            <a:endParaRPr lang="ca-ES" sz="1400" b="1" dirty="0"/>
          </a:p>
          <a:p>
            <a:pPr algn="ctr"/>
            <a:r>
              <a:rPr lang="ca-ES" sz="1400" b="1" dirty="0"/>
              <a:t>  </a:t>
            </a:r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</p:txBody>
      </p:sp>
      <p:sp>
        <p:nvSpPr>
          <p:cNvPr id="49" name="QuadreDeText 21">
            <a:extLst>
              <a:ext uri="{FF2B5EF4-FFF2-40B4-BE49-F238E27FC236}">
                <a16:creationId xmlns:a16="http://schemas.microsoft.com/office/drawing/2014/main" id="{DE78889C-11D5-43FF-A5E1-5F6DA4C7CE15}"/>
              </a:ext>
            </a:extLst>
          </p:cNvPr>
          <p:cNvSpPr txBox="1"/>
          <p:nvPr/>
        </p:nvSpPr>
        <p:spPr>
          <a:xfrm>
            <a:off x="1995791" y="3842808"/>
            <a:ext cx="54540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11:45</a:t>
            </a:r>
          </a:p>
        </p:txBody>
      </p:sp>
      <p:sp>
        <p:nvSpPr>
          <p:cNvPr id="51" name="QuadreDeText 5">
            <a:extLst>
              <a:ext uri="{FF2B5EF4-FFF2-40B4-BE49-F238E27FC236}">
                <a16:creationId xmlns:a16="http://schemas.microsoft.com/office/drawing/2014/main" id="{E186F1E3-3CB5-4002-A94A-28D2AABF84F3}"/>
              </a:ext>
            </a:extLst>
          </p:cNvPr>
          <p:cNvSpPr txBox="1"/>
          <p:nvPr/>
        </p:nvSpPr>
        <p:spPr>
          <a:xfrm>
            <a:off x="2666939" y="3858340"/>
            <a:ext cx="1184864" cy="276999"/>
          </a:xfrm>
          <a:prstGeom prst="homePlat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rgbClr val="FF0000"/>
                </a:solidFill>
              </a:rPr>
              <a:t>Primera onada</a:t>
            </a:r>
          </a:p>
        </p:txBody>
      </p:sp>
      <p:sp>
        <p:nvSpPr>
          <p:cNvPr id="52" name="QuadreDeText 21">
            <a:extLst>
              <a:ext uri="{FF2B5EF4-FFF2-40B4-BE49-F238E27FC236}">
                <a16:creationId xmlns:a16="http://schemas.microsoft.com/office/drawing/2014/main" id="{56A9BAE5-5BC1-47BB-9BBD-47D50CD75A13}"/>
              </a:ext>
            </a:extLst>
          </p:cNvPr>
          <p:cNvSpPr txBox="1"/>
          <p:nvPr/>
        </p:nvSpPr>
        <p:spPr>
          <a:xfrm>
            <a:off x="1995791" y="4187180"/>
            <a:ext cx="545401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12:15</a:t>
            </a:r>
          </a:p>
        </p:txBody>
      </p:sp>
      <p:sp>
        <p:nvSpPr>
          <p:cNvPr id="54" name="QuadreDeText 5">
            <a:extLst>
              <a:ext uri="{FF2B5EF4-FFF2-40B4-BE49-F238E27FC236}">
                <a16:creationId xmlns:a16="http://schemas.microsoft.com/office/drawing/2014/main" id="{6C236B6B-96EF-4F3C-B1DD-374D8ED18A74}"/>
              </a:ext>
            </a:extLst>
          </p:cNvPr>
          <p:cNvSpPr txBox="1"/>
          <p:nvPr/>
        </p:nvSpPr>
        <p:spPr>
          <a:xfrm>
            <a:off x="2666939" y="4202712"/>
            <a:ext cx="1184864" cy="276999"/>
          </a:xfrm>
          <a:prstGeom prst="homePlat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rgbClr val="FF0000"/>
                </a:solidFill>
              </a:rPr>
              <a:t>Segona onada</a:t>
            </a:r>
          </a:p>
        </p:txBody>
      </p:sp>
      <p:sp>
        <p:nvSpPr>
          <p:cNvPr id="57" name="QuadreDeText 21">
            <a:extLst>
              <a:ext uri="{FF2B5EF4-FFF2-40B4-BE49-F238E27FC236}">
                <a16:creationId xmlns:a16="http://schemas.microsoft.com/office/drawing/2014/main" id="{F735D7E2-553F-42F9-A45D-05576FA61FE2}"/>
              </a:ext>
            </a:extLst>
          </p:cNvPr>
          <p:cNvSpPr txBox="1"/>
          <p:nvPr/>
        </p:nvSpPr>
        <p:spPr>
          <a:xfrm>
            <a:off x="1995791" y="4541560"/>
            <a:ext cx="556526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12:45</a:t>
            </a:r>
          </a:p>
        </p:txBody>
      </p:sp>
      <p:sp>
        <p:nvSpPr>
          <p:cNvPr id="59" name="QuadreDeText 5">
            <a:extLst>
              <a:ext uri="{FF2B5EF4-FFF2-40B4-BE49-F238E27FC236}">
                <a16:creationId xmlns:a16="http://schemas.microsoft.com/office/drawing/2014/main" id="{FA426A93-B5E9-4DE4-BF7E-958E273E5931}"/>
              </a:ext>
            </a:extLst>
          </p:cNvPr>
          <p:cNvSpPr txBox="1"/>
          <p:nvPr/>
        </p:nvSpPr>
        <p:spPr>
          <a:xfrm>
            <a:off x="2666938" y="4550069"/>
            <a:ext cx="1191077" cy="276999"/>
          </a:xfrm>
          <a:prstGeom prst="homePlat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rgbClr val="FF0000"/>
                </a:solidFill>
              </a:rPr>
              <a:t>Tercera onada</a:t>
            </a:r>
          </a:p>
        </p:txBody>
      </p:sp>
      <p:cxnSp>
        <p:nvCxnSpPr>
          <p:cNvPr id="60" name="Conector: angular 59">
            <a:extLst>
              <a:ext uri="{FF2B5EF4-FFF2-40B4-BE49-F238E27FC236}">
                <a16:creationId xmlns:a16="http://schemas.microsoft.com/office/drawing/2014/main" id="{7E47EBFB-C183-4EF0-A634-AC02F815E815}"/>
              </a:ext>
            </a:extLst>
          </p:cNvPr>
          <p:cNvCxnSpPr>
            <a:cxnSpLocks/>
            <a:stCxn id="51" idx="3"/>
          </p:cNvCxnSpPr>
          <p:nvPr/>
        </p:nvCxnSpPr>
        <p:spPr>
          <a:xfrm flipV="1">
            <a:off x="3851803" y="3613784"/>
            <a:ext cx="853739" cy="383056"/>
          </a:xfrm>
          <a:prstGeom prst="bentConnector3">
            <a:avLst>
              <a:gd name="adj1" fmla="val 50000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Conector: angular 60">
            <a:extLst>
              <a:ext uri="{FF2B5EF4-FFF2-40B4-BE49-F238E27FC236}">
                <a16:creationId xmlns:a16="http://schemas.microsoft.com/office/drawing/2014/main" id="{5E67E4DD-9E82-4A21-9B93-5804F744AE4C}"/>
              </a:ext>
            </a:extLst>
          </p:cNvPr>
          <p:cNvCxnSpPr>
            <a:cxnSpLocks/>
            <a:stCxn id="54" idx="3"/>
          </p:cNvCxnSpPr>
          <p:nvPr/>
        </p:nvCxnSpPr>
        <p:spPr>
          <a:xfrm flipV="1">
            <a:off x="3851803" y="3613784"/>
            <a:ext cx="853739" cy="727428"/>
          </a:xfrm>
          <a:prstGeom prst="bentConnector3">
            <a:avLst>
              <a:gd name="adj1" fmla="val 50000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: angular 61">
            <a:extLst>
              <a:ext uri="{FF2B5EF4-FFF2-40B4-BE49-F238E27FC236}">
                <a16:creationId xmlns:a16="http://schemas.microsoft.com/office/drawing/2014/main" id="{EB254957-2AA7-4591-8D82-B758AA517D29}"/>
              </a:ext>
            </a:extLst>
          </p:cNvPr>
          <p:cNvCxnSpPr>
            <a:cxnSpLocks/>
            <a:stCxn id="59" idx="3"/>
          </p:cNvCxnSpPr>
          <p:nvPr/>
        </p:nvCxnSpPr>
        <p:spPr>
          <a:xfrm flipV="1">
            <a:off x="3858015" y="3613784"/>
            <a:ext cx="847527" cy="1074785"/>
          </a:xfrm>
          <a:prstGeom prst="bentConnector3">
            <a:avLst>
              <a:gd name="adj1" fmla="val 50000"/>
            </a:avLst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QuadreDeText 21">
            <a:extLst>
              <a:ext uri="{FF2B5EF4-FFF2-40B4-BE49-F238E27FC236}">
                <a16:creationId xmlns:a16="http://schemas.microsoft.com/office/drawing/2014/main" id="{F78B47C9-94F3-444A-94FE-3C6271CB9731}"/>
              </a:ext>
            </a:extLst>
          </p:cNvPr>
          <p:cNvSpPr txBox="1"/>
          <p:nvPr/>
        </p:nvSpPr>
        <p:spPr>
          <a:xfrm>
            <a:off x="1995790" y="4885253"/>
            <a:ext cx="556527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13:15</a:t>
            </a:r>
          </a:p>
        </p:txBody>
      </p:sp>
      <p:sp>
        <p:nvSpPr>
          <p:cNvPr id="65" name="QuadreDeText 5">
            <a:extLst>
              <a:ext uri="{FF2B5EF4-FFF2-40B4-BE49-F238E27FC236}">
                <a16:creationId xmlns:a16="http://schemas.microsoft.com/office/drawing/2014/main" id="{722F0DB3-E108-4A41-94F5-DC90AED79DB0}"/>
              </a:ext>
            </a:extLst>
          </p:cNvPr>
          <p:cNvSpPr txBox="1"/>
          <p:nvPr/>
        </p:nvSpPr>
        <p:spPr>
          <a:xfrm>
            <a:off x="2678090" y="4888056"/>
            <a:ext cx="1160723" cy="276999"/>
          </a:xfrm>
          <a:prstGeom prst="homePlate">
            <a:avLst/>
          </a:prstGeom>
          <a:solidFill>
            <a:schemeClr val="bg1"/>
          </a:solidFill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rgbClr val="00B050"/>
                </a:solidFill>
              </a:rPr>
              <a:t>Desactivació</a:t>
            </a:r>
          </a:p>
        </p:txBody>
      </p:sp>
      <p:sp>
        <p:nvSpPr>
          <p:cNvPr id="82" name="QuadreDeText 21">
            <a:extLst>
              <a:ext uri="{FF2B5EF4-FFF2-40B4-BE49-F238E27FC236}">
                <a16:creationId xmlns:a16="http://schemas.microsoft.com/office/drawing/2014/main" id="{21A0F7AD-BAF2-41E5-8C45-E99DC81C05C2}"/>
              </a:ext>
            </a:extLst>
          </p:cNvPr>
          <p:cNvSpPr txBox="1"/>
          <p:nvPr/>
        </p:nvSpPr>
        <p:spPr>
          <a:xfrm>
            <a:off x="1991380" y="3337521"/>
            <a:ext cx="558450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11:25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CF2223DB-2CA5-4A44-93C6-A4173F235DDC}"/>
              </a:ext>
            </a:extLst>
          </p:cNvPr>
          <p:cNvSpPr txBox="1"/>
          <p:nvPr/>
        </p:nvSpPr>
        <p:spPr>
          <a:xfrm>
            <a:off x="4203181" y="1675437"/>
            <a:ext cx="2151935" cy="27699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ca-ES" sz="1200" dirty="0"/>
              <a:t>Referents IMA, taula juny 2018</a:t>
            </a:r>
          </a:p>
        </p:txBody>
      </p:sp>
      <p:sp>
        <p:nvSpPr>
          <p:cNvPr id="90" name="QuadreDeText 4">
            <a:extLst>
              <a:ext uri="{FF2B5EF4-FFF2-40B4-BE49-F238E27FC236}">
                <a16:creationId xmlns:a16="http://schemas.microsoft.com/office/drawing/2014/main" id="{BC236945-E363-4F21-8E27-E78A1FBE9494}"/>
              </a:ext>
            </a:extLst>
          </p:cNvPr>
          <p:cNvSpPr txBox="1"/>
          <p:nvPr/>
        </p:nvSpPr>
        <p:spPr>
          <a:xfrm>
            <a:off x="2723656" y="2012587"/>
            <a:ext cx="1220535" cy="276999"/>
          </a:xfrm>
          <a:prstGeom prst="homePlat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Alerta: @, </a:t>
            </a:r>
            <a:r>
              <a:rPr lang="ca-ES" sz="12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sms</a:t>
            </a:r>
            <a:endParaRPr lang="ca-ES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1" name="QuadreDeText 21">
            <a:extLst>
              <a:ext uri="{FF2B5EF4-FFF2-40B4-BE49-F238E27FC236}">
                <a16:creationId xmlns:a16="http://schemas.microsoft.com/office/drawing/2014/main" id="{099E6140-D684-49F3-8E13-5742798782E5}"/>
              </a:ext>
            </a:extLst>
          </p:cNvPr>
          <p:cNvSpPr txBox="1"/>
          <p:nvPr/>
        </p:nvSpPr>
        <p:spPr>
          <a:xfrm>
            <a:off x="1996781" y="1839667"/>
            <a:ext cx="553049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11:05</a:t>
            </a:r>
          </a:p>
        </p:txBody>
      </p:sp>
      <p:sp>
        <p:nvSpPr>
          <p:cNvPr id="93" name="QuadreDeText 4">
            <a:extLst>
              <a:ext uri="{FF2B5EF4-FFF2-40B4-BE49-F238E27FC236}">
                <a16:creationId xmlns:a16="http://schemas.microsoft.com/office/drawing/2014/main" id="{0242E00D-1450-4869-955D-DFD874F05B8F}"/>
              </a:ext>
            </a:extLst>
          </p:cNvPr>
          <p:cNvSpPr txBox="1"/>
          <p:nvPr/>
        </p:nvSpPr>
        <p:spPr>
          <a:xfrm>
            <a:off x="4203181" y="2025632"/>
            <a:ext cx="2151935" cy="276999"/>
          </a:xfrm>
          <a:prstGeom prst="rect">
            <a:avLst/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Caps d’Urgències /CUAP/CAPI</a:t>
            </a:r>
          </a:p>
        </p:txBody>
      </p:sp>
      <p:sp>
        <p:nvSpPr>
          <p:cNvPr id="96" name="QuadreDeText 17">
            <a:extLst>
              <a:ext uri="{FF2B5EF4-FFF2-40B4-BE49-F238E27FC236}">
                <a16:creationId xmlns:a16="http://schemas.microsoft.com/office/drawing/2014/main" id="{23EC5A73-620A-49AC-B94F-D02A40C5F2CE}"/>
              </a:ext>
            </a:extLst>
          </p:cNvPr>
          <p:cNvSpPr txBox="1"/>
          <p:nvPr/>
        </p:nvSpPr>
        <p:spPr>
          <a:xfrm>
            <a:off x="549482" y="2777060"/>
            <a:ext cx="1418956" cy="461665"/>
          </a:xfrm>
          <a:prstGeom prst="homePlate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rgbClr val="FF0000"/>
                </a:solidFill>
              </a:rPr>
              <a:t>REQUERIMENT per continuar</a:t>
            </a:r>
          </a:p>
        </p:txBody>
      </p:sp>
      <p:sp>
        <p:nvSpPr>
          <p:cNvPr id="97" name="QuadreDeText 17">
            <a:extLst>
              <a:ext uri="{FF2B5EF4-FFF2-40B4-BE49-F238E27FC236}">
                <a16:creationId xmlns:a16="http://schemas.microsoft.com/office/drawing/2014/main" id="{D57707CA-5FCA-46CC-9DC7-10B38AA83115}"/>
              </a:ext>
            </a:extLst>
          </p:cNvPr>
          <p:cNvSpPr txBox="1"/>
          <p:nvPr/>
        </p:nvSpPr>
        <p:spPr>
          <a:xfrm>
            <a:off x="2580241" y="2887824"/>
            <a:ext cx="1305699" cy="215444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800" dirty="0">
                <a:solidFill>
                  <a:srgbClr val="FF0000"/>
                </a:solidFill>
              </a:rPr>
              <a:t>Un cop rebudes totes</a:t>
            </a:r>
          </a:p>
        </p:txBody>
      </p:sp>
      <p:cxnSp>
        <p:nvCxnSpPr>
          <p:cNvPr id="99" name="Conector: angular 98">
            <a:extLst>
              <a:ext uri="{FF2B5EF4-FFF2-40B4-BE49-F238E27FC236}">
                <a16:creationId xmlns:a16="http://schemas.microsoft.com/office/drawing/2014/main" id="{3C803DED-735B-4005-BE29-5AB60833EB83}"/>
              </a:ext>
            </a:extLst>
          </p:cNvPr>
          <p:cNvCxnSpPr>
            <a:cxnSpLocks/>
            <a:stCxn id="97" idx="2"/>
            <a:endCxn id="58" idx="0"/>
          </p:cNvCxnSpPr>
          <p:nvPr/>
        </p:nvCxnSpPr>
        <p:spPr>
          <a:xfrm rot="5400000">
            <a:off x="3111478" y="3212209"/>
            <a:ext cx="230555" cy="12672"/>
          </a:xfrm>
          <a:prstGeom prst="bentConnector3">
            <a:avLst>
              <a:gd name="adj1" fmla="val 50000"/>
            </a:avLst>
          </a:prstGeom>
          <a:ln w="3175">
            <a:solidFill>
              <a:schemeClr val="accent4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QuadreDeText 4">
            <a:extLst>
              <a:ext uri="{FF2B5EF4-FFF2-40B4-BE49-F238E27FC236}">
                <a16:creationId xmlns:a16="http://schemas.microsoft.com/office/drawing/2014/main" id="{007A8D93-C627-4BDC-8FA2-F7534B160921}"/>
              </a:ext>
            </a:extLst>
          </p:cNvPr>
          <p:cNvSpPr txBox="1"/>
          <p:nvPr/>
        </p:nvSpPr>
        <p:spPr>
          <a:xfrm>
            <a:off x="2723657" y="1679643"/>
            <a:ext cx="1220534" cy="276999"/>
          </a:xfrm>
          <a:prstGeom prst="homePlat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Contacte </a:t>
            </a:r>
            <a:r>
              <a:rPr lang="ca-ES" sz="1200" dirty="0" err="1">
                <a:solidFill>
                  <a:schemeClr val="accent4">
                    <a:lumMod val="60000"/>
                    <a:lumOff val="40000"/>
                  </a:schemeClr>
                </a:solidFill>
              </a:rPr>
              <a:t>tf</a:t>
            </a:r>
            <a:endParaRPr lang="ca-ES" sz="12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02" name="QuadreDeText 4">
            <a:extLst>
              <a:ext uri="{FF2B5EF4-FFF2-40B4-BE49-F238E27FC236}">
                <a16:creationId xmlns:a16="http://schemas.microsoft.com/office/drawing/2014/main" id="{6D340A9B-4D33-4BF0-A5D3-CECC29F9847D}"/>
              </a:ext>
            </a:extLst>
          </p:cNvPr>
          <p:cNvSpPr txBox="1"/>
          <p:nvPr/>
        </p:nvSpPr>
        <p:spPr>
          <a:xfrm rot="5400000">
            <a:off x="5195107" y="2709130"/>
            <a:ext cx="979782" cy="276999"/>
          </a:xfrm>
          <a:prstGeom prst="homePlate">
            <a:avLst>
              <a:gd name="adj" fmla="val 84585"/>
            </a:avLst>
          </a:prstGeom>
          <a:solidFill>
            <a:schemeClr val="bg1"/>
          </a:solidFill>
          <a:ln>
            <a:solidFill>
              <a:srgbClr val="FFC000"/>
            </a:solidFill>
          </a:ln>
        </p:spPr>
        <p:txBody>
          <a:bodyPr vert="vert270" wrap="square" rtlCol="0">
            <a:spAutoFit/>
          </a:bodyPr>
          <a:lstStyle/>
          <a:p>
            <a:pPr algn="ctr"/>
            <a:endParaRPr lang="ca-ES" sz="1200" b="1" dirty="0"/>
          </a:p>
        </p:txBody>
      </p:sp>
      <p:pic>
        <p:nvPicPr>
          <p:cNvPr id="104" name="Picture 2" descr="Resultado de imagen de zoom us">
            <a:extLst>
              <a:ext uri="{FF2B5EF4-FFF2-40B4-BE49-F238E27FC236}">
                <a16:creationId xmlns:a16="http://schemas.microsoft.com/office/drawing/2014/main" id="{94E696BD-41F4-4B1D-A3A0-ABB53D7B3F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3715" y="2549321"/>
            <a:ext cx="307778" cy="3179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6" name="QuadreDeText 21">
            <a:extLst>
              <a:ext uri="{FF2B5EF4-FFF2-40B4-BE49-F238E27FC236}">
                <a16:creationId xmlns:a16="http://schemas.microsoft.com/office/drawing/2014/main" id="{A61B962E-CE1B-4EDB-9BA6-FEA35B63AECB}"/>
              </a:ext>
            </a:extLst>
          </p:cNvPr>
          <p:cNvSpPr txBox="1"/>
          <p:nvPr/>
        </p:nvSpPr>
        <p:spPr>
          <a:xfrm>
            <a:off x="2004427" y="2849645"/>
            <a:ext cx="545403" cy="276999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11:25</a:t>
            </a:r>
          </a:p>
        </p:txBody>
      </p:sp>
      <p:sp>
        <p:nvSpPr>
          <p:cNvPr id="25" name="CuadroTexto 24">
            <a:extLst>
              <a:ext uri="{FF2B5EF4-FFF2-40B4-BE49-F238E27FC236}">
                <a16:creationId xmlns:a16="http://schemas.microsoft.com/office/drawing/2014/main" id="{4FCDF3F4-1220-4188-97BB-B10912AF42C5}"/>
              </a:ext>
            </a:extLst>
          </p:cNvPr>
          <p:cNvSpPr txBox="1"/>
          <p:nvPr/>
        </p:nvSpPr>
        <p:spPr>
          <a:xfrm rot="16200000">
            <a:off x="5237444" y="2615157"/>
            <a:ext cx="9098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Convida</a:t>
            </a:r>
          </a:p>
        </p:txBody>
      </p:sp>
      <p:cxnSp>
        <p:nvCxnSpPr>
          <p:cNvPr id="140" name="Conector: angular 139">
            <a:extLst>
              <a:ext uri="{FF2B5EF4-FFF2-40B4-BE49-F238E27FC236}">
                <a16:creationId xmlns:a16="http://schemas.microsoft.com/office/drawing/2014/main" id="{8AA4A875-3AB7-4004-A16B-2EA527303E2C}"/>
              </a:ext>
            </a:extLst>
          </p:cNvPr>
          <p:cNvCxnSpPr>
            <a:cxnSpLocks/>
            <a:stCxn id="93" idx="3"/>
            <a:endCxn id="167" idx="3"/>
          </p:cNvCxnSpPr>
          <p:nvPr/>
        </p:nvCxnSpPr>
        <p:spPr>
          <a:xfrm flipH="1">
            <a:off x="6019801" y="2164132"/>
            <a:ext cx="335315" cy="1727452"/>
          </a:xfrm>
          <a:prstGeom prst="bentConnector3">
            <a:avLst>
              <a:gd name="adj1" fmla="val -68175"/>
            </a:avLst>
          </a:prstGeom>
          <a:ln w="31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58" name="Grupo 157">
            <a:extLst>
              <a:ext uri="{FF2B5EF4-FFF2-40B4-BE49-F238E27FC236}">
                <a16:creationId xmlns:a16="http://schemas.microsoft.com/office/drawing/2014/main" id="{62A6E008-9436-4FB5-9F06-F7535C3CD4D9}"/>
              </a:ext>
            </a:extLst>
          </p:cNvPr>
          <p:cNvGrpSpPr/>
          <p:nvPr/>
        </p:nvGrpSpPr>
        <p:grpSpPr>
          <a:xfrm>
            <a:off x="3942945" y="2887824"/>
            <a:ext cx="1224136" cy="287685"/>
            <a:chOff x="3734591" y="2959560"/>
            <a:chExt cx="1224136" cy="287685"/>
          </a:xfrm>
        </p:grpSpPr>
        <p:sp>
          <p:nvSpPr>
            <p:cNvPr id="156" name="QuadreDeText 4">
              <a:extLst>
                <a:ext uri="{FF2B5EF4-FFF2-40B4-BE49-F238E27FC236}">
                  <a16:creationId xmlns:a16="http://schemas.microsoft.com/office/drawing/2014/main" id="{F778F4CB-CD88-47FD-8109-75BE3643DE66}"/>
                </a:ext>
              </a:extLst>
            </p:cNvPr>
            <p:cNvSpPr txBox="1"/>
            <p:nvPr/>
          </p:nvSpPr>
          <p:spPr>
            <a:xfrm rot="10800000">
              <a:off x="3827347" y="2959560"/>
              <a:ext cx="979782" cy="284649"/>
            </a:xfrm>
            <a:prstGeom prst="homePlate">
              <a:avLst>
                <a:gd name="adj" fmla="val 80607"/>
              </a:avLst>
            </a:prstGeom>
            <a:solidFill>
              <a:schemeClr val="bg1"/>
            </a:solidFill>
            <a:ln>
              <a:solidFill>
                <a:srgbClr val="FFC000"/>
              </a:solidFill>
            </a:ln>
          </p:spPr>
          <p:txBody>
            <a:bodyPr vert="vert270" wrap="square" rtlCol="0">
              <a:spAutoFit/>
            </a:bodyPr>
            <a:lstStyle/>
            <a:p>
              <a:pPr algn="ctr"/>
              <a:endParaRPr lang="ca-ES" sz="1200" b="1" dirty="0"/>
            </a:p>
          </p:txBody>
        </p:sp>
        <p:sp>
          <p:nvSpPr>
            <p:cNvPr id="157" name="CuadroTexto 156">
              <a:extLst>
                <a:ext uri="{FF2B5EF4-FFF2-40B4-BE49-F238E27FC236}">
                  <a16:creationId xmlns:a16="http://schemas.microsoft.com/office/drawing/2014/main" id="{589D9EAA-A4C9-472F-BB82-8729A87A974D}"/>
                </a:ext>
              </a:extLst>
            </p:cNvPr>
            <p:cNvSpPr txBox="1"/>
            <p:nvPr/>
          </p:nvSpPr>
          <p:spPr>
            <a:xfrm>
              <a:off x="3734591" y="2970246"/>
              <a:ext cx="12241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1200" dirty="0"/>
                <a:t>Situació inicial</a:t>
              </a:r>
            </a:p>
          </p:txBody>
        </p:sp>
      </p:grpSp>
      <p:sp>
        <p:nvSpPr>
          <p:cNvPr id="160" name="QuadreDeText 17">
            <a:extLst>
              <a:ext uri="{FF2B5EF4-FFF2-40B4-BE49-F238E27FC236}">
                <a16:creationId xmlns:a16="http://schemas.microsoft.com/office/drawing/2014/main" id="{7A9EC2D2-16B4-4C20-9C66-61043372CF00}"/>
              </a:ext>
            </a:extLst>
          </p:cNvPr>
          <p:cNvSpPr txBox="1"/>
          <p:nvPr/>
        </p:nvSpPr>
        <p:spPr>
          <a:xfrm>
            <a:off x="4188125" y="3284984"/>
            <a:ext cx="3768251" cy="2031325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  <a:p>
            <a:pPr algn="ctr"/>
            <a:endParaRPr lang="ca-ES" sz="1400" b="1" dirty="0"/>
          </a:p>
        </p:txBody>
      </p:sp>
      <p:sp>
        <p:nvSpPr>
          <p:cNvPr id="161" name="QuadreDeText 4">
            <a:extLst>
              <a:ext uri="{FF2B5EF4-FFF2-40B4-BE49-F238E27FC236}">
                <a16:creationId xmlns:a16="http://schemas.microsoft.com/office/drawing/2014/main" id="{E77E790A-8E52-46B2-8801-44D2455E83C2}"/>
              </a:ext>
            </a:extLst>
          </p:cNvPr>
          <p:cNvSpPr txBox="1"/>
          <p:nvPr/>
        </p:nvSpPr>
        <p:spPr>
          <a:xfrm>
            <a:off x="4705542" y="3444949"/>
            <a:ext cx="1314262" cy="27699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Intervinent URG</a:t>
            </a:r>
          </a:p>
        </p:txBody>
      </p:sp>
      <p:sp>
        <p:nvSpPr>
          <p:cNvPr id="162" name="QuadreDeText 4">
            <a:extLst>
              <a:ext uri="{FF2B5EF4-FFF2-40B4-BE49-F238E27FC236}">
                <a16:creationId xmlns:a16="http://schemas.microsoft.com/office/drawing/2014/main" id="{7A86E2F6-E5A4-4FEB-9F86-B63B47E2EE68}"/>
              </a:ext>
            </a:extLst>
          </p:cNvPr>
          <p:cNvSpPr txBox="1"/>
          <p:nvPr/>
        </p:nvSpPr>
        <p:spPr>
          <a:xfrm>
            <a:off x="6704428" y="3368841"/>
            <a:ext cx="1147049" cy="461665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Intervinents i observadors</a:t>
            </a:r>
          </a:p>
        </p:txBody>
      </p:sp>
      <p:cxnSp>
        <p:nvCxnSpPr>
          <p:cNvPr id="163" name="Conector: angular 162">
            <a:extLst>
              <a:ext uri="{FF2B5EF4-FFF2-40B4-BE49-F238E27FC236}">
                <a16:creationId xmlns:a16="http://schemas.microsoft.com/office/drawing/2014/main" id="{A8CD258C-DAE4-4180-9554-7CAD07183FFF}"/>
              </a:ext>
            </a:extLst>
          </p:cNvPr>
          <p:cNvCxnSpPr>
            <a:cxnSpLocks/>
            <a:stCxn id="161" idx="3"/>
            <a:endCxn id="162" idx="1"/>
          </p:cNvCxnSpPr>
          <p:nvPr/>
        </p:nvCxnSpPr>
        <p:spPr>
          <a:xfrm>
            <a:off x="6019804" y="3583449"/>
            <a:ext cx="684624" cy="16225"/>
          </a:xfrm>
          <a:prstGeom prst="bentConnector3">
            <a:avLst>
              <a:gd name="adj1" fmla="val 50000"/>
            </a:avLst>
          </a:prstGeom>
          <a:ln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4" name="Picture 2" descr="Resultado de imagen de zoom us">
            <a:extLst>
              <a:ext uri="{FF2B5EF4-FFF2-40B4-BE49-F238E27FC236}">
                <a16:creationId xmlns:a16="http://schemas.microsoft.com/office/drawing/2014/main" id="{321DD290-79BB-4244-8137-5200DFB819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539" y="3826453"/>
            <a:ext cx="307778" cy="307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5" name="QuadreDeText 84">
            <a:extLst>
              <a:ext uri="{FF2B5EF4-FFF2-40B4-BE49-F238E27FC236}">
                <a16:creationId xmlns:a16="http://schemas.microsoft.com/office/drawing/2014/main" id="{9FA22C7D-F759-463A-9A48-011F55610C58}"/>
              </a:ext>
            </a:extLst>
          </p:cNvPr>
          <p:cNvSpPr txBox="1"/>
          <p:nvPr/>
        </p:nvSpPr>
        <p:spPr>
          <a:xfrm>
            <a:off x="6733986" y="3821461"/>
            <a:ext cx="1131961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000" dirty="0"/>
              <a:t>CI, ADM, AN, QUIR, CRM </a:t>
            </a:r>
          </a:p>
        </p:txBody>
      </p:sp>
      <p:sp>
        <p:nvSpPr>
          <p:cNvPr id="166" name="QuadreDeText 4">
            <a:extLst>
              <a:ext uri="{FF2B5EF4-FFF2-40B4-BE49-F238E27FC236}">
                <a16:creationId xmlns:a16="http://schemas.microsoft.com/office/drawing/2014/main" id="{3535254D-50D7-42CC-BEF1-1F8751B176F2}"/>
              </a:ext>
            </a:extLst>
          </p:cNvPr>
          <p:cNvSpPr txBox="1"/>
          <p:nvPr/>
        </p:nvSpPr>
        <p:spPr>
          <a:xfrm>
            <a:off x="4705529" y="4054515"/>
            <a:ext cx="1314272" cy="246221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000" dirty="0"/>
              <a:t>Adults i pediatria</a:t>
            </a:r>
          </a:p>
        </p:txBody>
      </p:sp>
      <p:sp>
        <p:nvSpPr>
          <p:cNvPr id="167" name="QuadreDeText 4">
            <a:extLst>
              <a:ext uri="{FF2B5EF4-FFF2-40B4-BE49-F238E27FC236}">
                <a16:creationId xmlns:a16="http://schemas.microsoft.com/office/drawing/2014/main" id="{7DA58FF1-0EB9-44EF-9A01-421C5196A598}"/>
              </a:ext>
            </a:extLst>
          </p:cNvPr>
          <p:cNvSpPr txBox="1"/>
          <p:nvPr/>
        </p:nvSpPr>
        <p:spPr>
          <a:xfrm>
            <a:off x="4705529" y="3753084"/>
            <a:ext cx="1314272" cy="276999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/>
              <a:t>Observador URG</a:t>
            </a:r>
          </a:p>
        </p:txBody>
      </p:sp>
      <p:pic>
        <p:nvPicPr>
          <p:cNvPr id="1026" name="Picture 2" descr="Resultado de imagen de whatsapp">
            <a:extLst>
              <a:ext uri="{FF2B5EF4-FFF2-40B4-BE49-F238E27FC236}">
                <a16:creationId xmlns:a16="http://schemas.microsoft.com/office/drawing/2014/main" id="{6D9DC157-F481-4642-9A77-1648F92951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5445" y="396160"/>
            <a:ext cx="539755" cy="476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8" name="QuadreDeText 4">
            <a:extLst>
              <a:ext uri="{FF2B5EF4-FFF2-40B4-BE49-F238E27FC236}">
                <a16:creationId xmlns:a16="http://schemas.microsoft.com/office/drawing/2014/main" id="{4DDDA316-9B34-4820-933A-9152A50907EA}"/>
              </a:ext>
            </a:extLst>
          </p:cNvPr>
          <p:cNvSpPr txBox="1"/>
          <p:nvPr/>
        </p:nvSpPr>
        <p:spPr>
          <a:xfrm>
            <a:off x="2679401" y="3333823"/>
            <a:ext cx="1220535" cy="276999"/>
          </a:xfrm>
          <a:prstGeom prst="homePlate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Valoració inicial</a:t>
            </a:r>
          </a:p>
        </p:txBody>
      </p:sp>
      <p:sp>
        <p:nvSpPr>
          <p:cNvPr id="63" name="QuadreDeText 5">
            <a:extLst>
              <a:ext uri="{FF2B5EF4-FFF2-40B4-BE49-F238E27FC236}">
                <a16:creationId xmlns:a16="http://schemas.microsoft.com/office/drawing/2014/main" id="{90A0ED50-0E41-4A2E-9A2C-79CA976DBCFF}"/>
              </a:ext>
            </a:extLst>
          </p:cNvPr>
          <p:cNvSpPr txBox="1"/>
          <p:nvPr/>
        </p:nvSpPr>
        <p:spPr>
          <a:xfrm>
            <a:off x="3395252" y="3529165"/>
            <a:ext cx="875903" cy="246221"/>
          </a:xfrm>
          <a:prstGeom prst="homePlat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000" dirty="0">
                <a:solidFill>
                  <a:srgbClr val="FF0000"/>
                </a:solidFill>
              </a:rPr>
              <a:t>Activació</a:t>
            </a:r>
          </a:p>
        </p:txBody>
      </p:sp>
    </p:spTree>
    <p:extLst>
      <p:ext uri="{BB962C8B-B14F-4D97-AF65-F5344CB8AC3E}">
        <p14:creationId xmlns:p14="http://schemas.microsoft.com/office/powerpoint/2010/main" val="456916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B4F6DA9-3C9E-471C-9107-1E2B25FE5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6A7AA-8AA2-4184-9976-7C2B0187905E}" type="datetime2">
              <a:rPr lang="ca-ES" smtClean="0"/>
              <a:t>dissabte, 15 febrer de 2020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02435F-9CC5-4D31-8725-F43B66708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a-ES"/>
              <a:t>SIM de paper</a:t>
            </a: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FB0C11-A254-49EB-8E46-619C13BAE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9FA1C3-69D3-484E-9097-3CB14837EA78}" type="slidenum">
              <a:rPr lang="ca-ES" smtClean="0"/>
              <a:t>5</a:t>
            </a:fld>
            <a:endParaRPr lang="ca-ES"/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521EBA49-61F2-47B1-AE36-C3FF0466B35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62" y="8704"/>
            <a:ext cx="926009" cy="926009"/>
          </a:xfrm>
          <a:prstGeom prst="rect">
            <a:avLst/>
          </a:prstGeom>
        </p:spPr>
      </p:pic>
      <p:sp>
        <p:nvSpPr>
          <p:cNvPr id="49" name="QuadreDeText 60">
            <a:extLst>
              <a:ext uri="{FF2B5EF4-FFF2-40B4-BE49-F238E27FC236}">
                <a16:creationId xmlns:a16="http://schemas.microsoft.com/office/drawing/2014/main" id="{C181C8FC-889F-4B26-AC8E-B98ABF4E8513}"/>
              </a:ext>
            </a:extLst>
          </p:cNvPr>
          <p:cNvSpPr txBox="1"/>
          <p:nvPr/>
        </p:nvSpPr>
        <p:spPr>
          <a:xfrm rot="16200000">
            <a:off x="1338608" y="2831121"/>
            <a:ext cx="3370774" cy="30777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Sala SIM Centre</a:t>
            </a:r>
          </a:p>
        </p:txBody>
      </p:sp>
      <p:sp>
        <p:nvSpPr>
          <p:cNvPr id="58" name="QuadreDeText 10">
            <a:extLst>
              <a:ext uri="{FF2B5EF4-FFF2-40B4-BE49-F238E27FC236}">
                <a16:creationId xmlns:a16="http://schemas.microsoft.com/office/drawing/2014/main" id="{409F5E90-96AA-41D8-BC32-638A06D69675}"/>
              </a:ext>
            </a:extLst>
          </p:cNvPr>
          <p:cNvSpPr txBox="1"/>
          <p:nvPr/>
        </p:nvSpPr>
        <p:spPr>
          <a:xfrm rot="16200000">
            <a:off x="-595318" y="2847388"/>
            <a:ext cx="3367204" cy="30777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Sala SIM del CSB</a:t>
            </a:r>
          </a:p>
        </p:txBody>
      </p:sp>
      <p:sp>
        <p:nvSpPr>
          <p:cNvPr id="59" name="Fletxa cap amunt 3">
            <a:extLst>
              <a:ext uri="{FF2B5EF4-FFF2-40B4-BE49-F238E27FC236}">
                <a16:creationId xmlns:a16="http://schemas.microsoft.com/office/drawing/2014/main" id="{FD79FC88-81E7-43AD-9B34-E11439DDBD27}"/>
              </a:ext>
            </a:extLst>
          </p:cNvPr>
          <p:cNvSpPr/>
          <p:nvPr/>
        </p:nvSpPr>
        <p:spPr>
          <a:xfrm rot="5400000">
            <a:off x="1866552" y="2915320"/>
            <a:ext cx="346019" cy="1210531"/>
          </a:xfrm>
          <a:prstGeom prst="upArrow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800" dirty="0">
                <a:solidFill>
                  <a:schemeClr val="tx1"/>
                </a:solidFill>
              </a:rPr>
              <a:t>Fitxa d’espontani 1</a:t>
            </a:r>
          </a:p>
        </p:txBody>
      </p:sp>
      <p:sp>
        <p:nvSpPr>
          <p:cNvPr id="60" name="Fletxa cap amunt 3">
            <a:extLst>
              <a:ext uri="{FF2B5EF4-FFF2-40B4-BE49-F238E27FC236}">
                <a16:creationId xmlns:a16="http://schemas.microsoft.com/office/drawing/2014/main" id="{49C8FE2D-9520-4809-B661-D1E9B2A3B03C}"/>
              </a:ext>
            </a:extLst>
          </p:cNvPr>
          <p:cNvSpPr/>
          <p:nvPr/>
        </p:nvSpPr>
        <p:spPr>
          <a:xfrm rot="16200000">
            <a:off x="1851169" y="3155228"/>
            <a:ext cx="359585" cy="1210529"/>
          </a:xfrm>
          <a:prstGeom prst="upArrow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800" dirty="0">
                <a:solidFill>
                  <a:schemeClr val="tx1"/>
                </a:solidFill>
              </a:rPr>
              <a:t>Fitxa d’espontani 2</a:t>
            </a:r>
          </a:p>
        </p:txBody>
      </p:sp>
      <p:sp>
        <p:nvSpPr>
          <p:cNvPr id="61" name="Rectángulo 60">
            <a:extLst>
              <a:ext uri="{FF2B5EF4-FFF2-40B4-BE49-F238E27FC236}">
                <a16:creationId xmlns:a16="http://schemas.microsoft.com/office/drawing/2014/main" id="{0808167C-5C07-410D-96CB-7757CF8E815F}"/>
              </a:ext>
            </a:extLst>
          </p:cNvPr>
          <p:cNvSpPr/>
          <p:nvPr/>
        </p:nvSpPr>
        <p:spPr>
          <a:xfrm>
            <a:off x="1358690" y="3282667"/>
            <a:ext cx="324147" cy="175179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ca-ES" sz="800" dirty="0"/>
              <a:t>(n)</a:t>
            </a: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001DF886-1263-4676-8523-2D455160331B}"/>
              </a:ext>
            </a:extLst>
          </p:cNvPr>
          <p:cNvGrpSpPr/>
          <p:nvPr/>
        </p:nvGrpSpPr>
        <p:grpSpPr>
          <a:xfrm>
            <a:off x="2040550" y="2947358"/>
            <a:ext cx="694503" cy="230832"/>
            <a:chOff x="5456515" y="3224076"/>
            <a:chExt cx="694502" cy="230832"/>
          </a:xfrm>
        </p:grpSpPr>
        <p:sp>
          <p:nvSpPr>
            <p:cNvPr id="63" name="QuadreDeText 54">
              <a:extLst>
                <a:ext uri="{FF2B5EF4-FFF2-40B4-BE49-F238E27FC236}">
                  <a16:creationId xmlns:a16="http://schemas.microsoft.com/office/drawing/2014/main" id="{D86367A3-968B-4984-9590-6E66B2D33BB7}"/>
                </a:ext>
              </a:extLst>
            </p:cNvPr>
            <p:cNvSpPr txBox="1"/>
            <p:nvPr/>
          </p:nvSpPr>
          <p:spPr>
            <a:xfrm>
              <a:off x="5456515" y="3224076"/>
              <a:ext cx="694502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900" dirty="0"/>
                <a:t>+15-20’</a:t>
              </a:r>
            </a:p>
          </p:txBody>
        </p:sp>
        <p:sp>
          <p:nvSpPr>
            <p:cNvPr id="64" name="Diagrama de flujo: conector 63">
              <a:extLst>
                <a:ext uri="{FF2B5EF4-FFF2-40B4-BE49-F238E27FC236}">
                  <a16:creationId xmlns:a16="http://schemas.microsoft.com/office/drawing/2014/main" id="{1C88714A-EAE4-4D5F-8106-65B7D9A3D038}"/>
                </a:ext>
              </a:extLst>
            </p:cNvPr>
            <p:cNvSpPr/>
            <p:nvPr/>
          </p:nvSpPr>
          <p:spPr>
            <a:xfrm>
              <a:off x="5553812" y="3242655"/>
              <a:ext cx="499907" cy="183892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000"/>
            </a:p>
          </p:txBody>
        </p:sp>
      </p:grpSp>
      <p:grpSp>
        <p:nvGrpSpPr>
          <p:cNvPr id="65" name="Grupo 64">
            <a:extLst>
              <a:ext uri="{FF2B5EF4-FFF2-40B4-BE49-F238E27FC236}">
                <a16:creationId xmlns:a16="http://schemas.microsoft.com/office/drawing/2014/main" id="{C315CD55-5ECD-4B15-B9B3-E76709B86E49}"/>
              </a:ext>
            </a:extLst>
          </p:cNvPr>
          <p:cNvGrpSpPr/>
          <p:nvPr/>
        </p:nvGrpSpPr>
        <p:grpSpPr>
          <a:xfrm>
            <a:off x="2055125" y="4469435"/>
            <a:ext cx="694503" cy="215444"/>
            <a:chOff x="5456515" y="3224076"/>
            <a:chExt cx="694502" cy="215444"/>
          </a:xfrm>
        </p:grpSpPr>
        <p:sp>
          <p:nvSpPr>
            <p:cNvPr id="66" name="QuadreDeText 54">
              <a:extLst>
                <a:ext uri="{FF2B5EF4-FFF2-40B4-BE49-F238E27FC236}">
                  <a16:creationId xmlns:a16="http://schemas.microsoft.com/office/drawing/2014/main" id="{B66D31EB-82B4-4C3D-96F7-698F4E007ECE}"/>
                </a:ext>
              </a:extLst>
            </p:cNvPr>
            <p:cNvSpPr txBox="1"/>
            <p:nvPr/>
          </p:nvSpPr>
          <p:spPr>
            <a:xfrm>
              <a:off x="5456515" y="3224076"/>
              <a:ext cx="694502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800" dirty="0"/>
                <a:t>+10-15’</a:t>
              </a:r>
            </a:p>
          </p:txBody>
        </p:sp>
        <p:sp>
          <p:nvSpPr>
            <p:cNvPr id="67" name="Diagrama de flujo: conector 66">
              <a:extLst>
                <a:ext uri="{FF2B5EF4-FFF2-40B4-BE49-F238E27FC236}">
                  <a16:creationId xmlns:a16="http://schemas.microsoft.com/office/drawing/2014/main" id="{7EFD6630-8B1D-429E-96D6-A6640071A1A8}"/>
                </a:ext>
              </a:extLst>
            </p:cNvPr>
            <p:cNvSpPr/>
            <p:nvPr/>
          </p:nvSpPr>
          <p:spPr>
            <a:xfrm>
              <a:off x="5553812" y="3242654"/>
              <a:ext cx="499907" cy="169963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000"/>
            </a:p>
          </p:txBody>
        </p:sp>
      </p:grpSp>
      <p:grpSp>
        <p:nvGrpSpPr>
          <p:cNvPr id="68" name="Grupo 67">
            <a:extLst>
              <a:ext uri="{FF2B5EF4-FFF2-40B4-BE49-F238E27FC236}">
                <a16:creationId xmlns:a16="http://schemas.microsoft.com/office/drawing/2014/main" id="{AB0E0F62-9139-43FB-8BAE-7774E8840D7A}"/>
              </a:ext>
            </a:extLst>
          </p:cNvPr>
          <p:cNvGrpSpPr/>
          <p:nvPr/>
        </p:nvGrpSpPr>
        <p:grpSpPr>
          <a:xfrm>
            <a:off x="1948915" y="3848530"/>
            <a:ext cx="843996" cy="215444"/>
            <a:chOff x="5159219" y="3253575"/>
            <a:chExt cx="843996" cy="215444"/>
          </a:xfrm>
        </p:grpSpPr>
        <p:sp>
          <p:nvSpPr>
            <p:cNvPr id="69" name="QuadreDeText 54">
              <a:extLst>
                <a:ext uri="{FF2B5EF4-FFF2-40B4-BE49-F238E27FC236}">
                  <a16:creationId xmlns:a16="http://schemas.microsoft.com/office/drawing/2014/main" id="{13CF6F6A-6057-4E42-9A17-C4548EA955D7}"/>
                </a:ext>
              </a:extLst>
            </p:cNvPr>
            <p:cNvSpPr txBox="1"/>
            <p:nvPr/>
          </p:nvSpPr>
          <p:spPr>
            <a:xfrm>
              <a:off x="5159219" y="3253575"/>
              <a:ext cx="843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800" dirty="0"/>
                <a:t>immediat</a:t>
              </a:r>
            </a:p>
          </p:txBody>
        </p:sp>
        <p:sp>
          <p:nvSpPr>
            <p:cNvPr id="70" name="Diagrama de flujo: conector 69">
              <a:extLst>
                <a:ext uri="{FF2B5EF4-FFF2-40B4-BE49-F238E27FC236}">
                  <a16:creationId xmlns:a16="http://schemas.microsoft.com/office/drawing/2014/main" id="{244C34BC-1C28-427D-95B5-8A4CF8A4CAD7}"/>
                </a:ext>
              </a:extLst>
            </p:cNvPr>
            <p:cNvSpPr/>
            <p:nvPr/>
          </p:nvSpPr>
          <p:spPr>
            <a:xfrm>
              <a:off x="5303410" y="3271065"/>
              <a:ext cx="543779" cy="169376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800"/>
            </a:p>
          </p:txBody>
        </p:sp>
      </p:grpSp>
      <p:pic>
        <p:nvPicPr>
          <p:cNvPr id="72" name="Picture 2" descr="Resultado de imagen de zoom us">
            <a:extLst>
              <a:ext uri="{FF2B5EF4-FFF2-40B4-BE49-F238E27FC236}">
                <a16:creationId xmlns:a16="http://schemas.microsoft.com/office/drawing/2014/main" id="{03F4822C-4262-439F-8D60-DAE0B710F2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8124" y="5098428"/>
            <a:ext cx="456455" cy="45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QuadreDeText 80">
            <a:extLst>
              <a:ext uri="{FF2B5EF4-FFF2-40B4-BE49-F238E27FC236}">
                <a16:creationId xmlns:a16="http://schemas.microsoft.com/office/drawing/2014/main" id="{024D81FC-C8E3-4AC7-8EF5-5A05D967148C}"/>
              </a:ext>
            </a:extLst>
          </p:cNvPr>
          <p:cNvSpPr txBox="1"/>
          <p:nvPr/>
        </p:nvSpPr>
        <p:spPr>
          <a:xfrm>
            <a:off x="934394" y="1988035"/>
            <a:ext cx="2239061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Onada 1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75" name="Fletxa cap amunt 3">
            <a:extLst>
              <a:ext uri="{FF2B5EF4-FFF2-40B4-BE49-F238E27FC236}">
                <a16:creationId xmlns:a16="http://schemas.microsoft.com/office/drawing/2014/main" id="{9CD0DC3C-100A-438F-BB93-A648E900CC6E}"/>
              </a:ext>
            </a:extLst>
          </p:cNvPr>
          <p:cNvSpPr/>
          <p:nvPr/>
        </p:nvSpPr>
        <p:spPr>
          <a:xfrm rot="16200000">
            <a:off x="1221537" y="764057"/>
            <a:ext cx="365125" cy="1473005"/>
          </a:xfrm>
          <a:prstGeom prst="upArrow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Situació inicial Centre</a:t>
            </a:r>
          </a:p>
        </p:txBody>
      </p:sp>
      <p:sp>
        <p:nvSpPr>
          <p:cNvPr id="76" name="Fletxa cap amunt 3">
            <a:extLst>
              <a:ext uri="{FF2B5EF4-FFF2-40B4-BE49-F238E27FC236}">
                <a16:creationId xmlns:a16="http://schemas.microsoft.com/office/drawing/2014/main" id="{9C7F65DF-2A07-450C-A2D9-9C8232352889}"/>
              </a:ext>
            </a:extLst>
          </p:cNvPr>
          <p:cNvSpPr/>
          <p:nvPr/>
        </p:nvSpPr>
        <p:spPr>
          <a:xfrm rot="5400000">
            <a:off x="1315709" y="1120888"/>
            <a:ext cx="383499" cy="1266283"/>
          </a:xfrm>
          <a:prstGeom prst="upArrow">
            <a:avLst>
              <a:gd name="adj1" fmla="val 50000"/>
              <a:gd name="adj2" fmla="val 50000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Primera valoració</a:t>
            </a:r>
          </a:p>
        </p:txBody>
      </p:sp>
      <p:sp>
        <p:nvSpPr>
          <p:cNvPr id="77" name="QuadreDeText 80">
            <a:extLst>
              <a:ext uri="{FF2B5EF4-FFF2-40B4-BE49-F238E27FC236}">
                <a16:creationId xmlns:a16="http://schemas.microsoft.com/office/drawing/2014/main" id="{8E2AAD11-3DD2-4EA7-A305-8798B97BC0CE}"/>
              </a:ext>
            </a:extLst>
          </p:cNvPr>
          <p:cNvSpPr txBox="1"/>
          <p:nvPr/>
        </p:nvSpPr>
        <p:spPr>
          <a:xfrm>
            <a:off x="934394" y="1022624"/>
            <a:ext cx="2250575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Flux d’informació SIM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47" name="Fletxa cap amunt 3">
            <a:extLst>
              <a:ext uri="{FF2B5EF4-FFF2-40B4-BE49-F238E27FC236}">
                <a16:creationId xmlns:a16="http://schemas.microsoft.com/office/drawing/2014/main" id="{75E2CA5C-5A73-4D72-B0BA-4E973FEDBA10}"/>
              </a:ext>
            </a:extLst>
          </p:cNvPr>
          <p:cNvSpPr/>
          <p:nvPr/>
        </p:nvSpPr>
        <p:spPr>
          <a:xfrm rot="5400000">
            <a:off x="1756126" y="1670167"/>
            <a:ext cx="508369" cy="1685893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Taula d’afectats evacuats 1</a:t>
            </a:r>
          </a:p>
        </p:txBody>
      </p:sp>
      <p:sp>
        <p:nvSpPr>
          <p:cNvPr id="48" name="Fletxa cap amunt 3">
            <a:extLst>
              <a:ext uri="{FF2B5EF4-FFF2-40B4-BE49-F238E27FC236}">
                <a16:creationId xmlns:a16="http://schemas.microsoft.com/office/drawing/2014/main" id="{86AA41AE-AE97-4E86-8164-E4720C93053D}"/>
              </a:ext>
            </a:extLst>
          </p:cNvPr>
          <p:cNvSpPr/>
          <p:nvPr/>
        </p:nvSpPr>
        <p:spPr>
          <a:xfrm rot="16200000">
            <a:off x="1742873" y="2020659"/>
            <a:ext cx="488751" cy="1639769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Taula d’afectats evacuats 2</a:t>
            </a:r>
          </a:p>
        </p:txBody>
      </p:sp>
      <p:sp>
        <p:nvSpPr>
          <p:cNvPr id="50" name="Fletxa cap amunt 3">
            <a:extLst>
              <a:ext uri="{FF2B5EF4-FFF2-40B4-BE49-F238E27FC236}">
                <a16:creationId xmlns:a16="http://schemas.microsoft.com/office/drawing/2014/main" id="{070905FB-5255-43EC-9129-1A21307D3142}"/>
              </a:ext>
            </a:extLst>
          </p:cNvPr>
          <p:cNvSpPr/>
          <p:nvPr/>
        </p:nvSpPr>
        <p:spPr>
          <a:xfrm rot="16200000">
            <a:off x="1797112" y="3503669"/>
            <a:ext cx="452343" cy="1639769"/>
          </a:xfrm>
          <a:prstGeom prst="upArrow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Fitxa d’onada</a:t>
            </a:r>
          </a:p>
        </p:txBody>
      </p:sp>
      <p:sp>
        <p:nvSpPr>
          <p:cNvPr id="2" name="Rectángulo: esquinas redondeadas 1">
            <a:extLst>
              <a:ext uri="{FF2B5EF4-FFF2-40B4-BE49-F238E27FC236}">
                <a16:creationId xmlns:a16="http://schemas.microsoft.com/office/drawing/2014/main" id="{F6A93F11-C4D4-4C07-A484-467358FD899C}"/>
              </a:ext>
            </a:extLst>
          </p:cNvPr>
          <p:cNvSpPr/>
          <p:nvPr/>
        </p:nvSpPr>
        <p:spPr>
          <a:xfrm>
            <a:off x="2194992" y="1397043"/>
            <a:ext cx="1080121" cy="18998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Cap d’Urgències</a:t>
            </a:r>
          </a:p>
        </p:txBody>
      </p:sp>
      <p:sp>
        <p:nvSpPr>
          <p:cNvPr id="52" name="Rectángulo: esquinas redondeadas 51">
            <a:extLst>
              <a:ext uri="{FF2B5EF4-FFF2-40B4-BE49-F238E27FC236}">
                <a16:creationId xmlns:a16="http://schemas.microsoft.com/office/drawing/2014/main" id="{BC2363D5-658C-4CEF-A193-40A8A73164A3}"/>
              </a:ext>
            </a:extLst>
          </p:cNvPr>
          <p:cNvSpPr/>
          <p:nvPr/>
        </p:nvSpPr>
        <p:spPr>
          <a:xfrm>
            <a:off x="329508" y="1656238"/>
            <a:ext cx="492248" cy="17188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ECO0</a:t>
            </a:r>
          </a:p>
        </p:txBody>
      </p:sp>
      <p:sp>
        <p:nvSpPr>
          <p:cNvPr id="53" name="Rectángulo: esquinas redondeadas 52">
            <a:extLst>
              <a:ext uri="{FF2B5EF4-FFF2-40B4-BE49-F238E27FC236}">
                <a16:creationId xmlns:a16="http://schemas.microsoft.com/office/drawing/2014/main" id="{B1458C08-9D43-4E1E-824E-6D02BDCC2E76}"/>
              </a:ext>
            </a:extLst>
          </p:cNvPr>
          <p:cNvSpPr/>
          <p:nvPr/>
        </p:nvSpPr>
        <p:spPr>
          <a:xfrm>
            <a:off x="948152" y="4780807"/>
            <a:ext cx="2236817" cy="2511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Intervinents</a:t>
            </a:r>
          </a:p>
        </p:txBody>
      </p:sp>
      <p:sp>
        <p:nvSpPr>
          <p:cNvPr id="54" name="QuadreDeText 60">
            <a:extLst>
              <a:ext uri="{FF2B5EF4-FFF2-40B4-BE49-F238E27FC236}">
                <a16:creationId xmlns:a16="http://schemas.microsoft.com/office/drawing/2014/main" id="{151C4ECE-3736-4861-B05B-5D8C599D846C}"/>
              </a:ext>
            </a:extLst>
          </p:cNvPr>
          <p:cNvSpPr txBox="1"/>
          <p:nvPr/>
        </p:nvSpPr>
        <p:spPr>
          <a:xfrm rot="16200000">
            <a:off x="4177270" y="3307110"/>
            <a:ext cx="2411467" cy="30777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Sala SIM Centre</a:t>
            </a:r>
          </a:p>
        </p:txBody>
      </p:sp>
      <p:sp>
        <p:nvSpPr>
          <p:cNvPr id="55" name="QuadreDeText 10">
            <a:extLst>
              <a:ext uri="{FF2B5EF4-FFF2-40B4-BE49-F238E27FC236}">
                <a16:creationId xmlns:a16="http://schemas.microsoft.com/office/drawing/2014/main" id="{478B97F8-2D8B-4E35-B086-D23064E47243}"/>
              </a:ext>
            </a:extLst>
          </p:cNvPr>
          <p:cNvSpPr txBox="1"/>
          <p:nvPr/>
        </p:nvSpPr>
        <p:spPr>
          <a:xfrm rot="16200000">
            <a:off x="2244805" y="3330382"/>
            <a:ext cx="2425950" cy="30777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Sala SIM del CSB</a:t>
            </a:r>
          </a:p>
        </p:txBody>
      </p:sp>
      <p:sp>
        <p:nvSpPr>
          <p:cNvPr id="71" name="Fletxa cap amunt 3">
            <a:extLst>
              <a:ext uri="{FF2B5EF4-FFF2-40B4-BE49-F238E27FC236}">
                <a16:creationId xmlns:a16="http://schemas.microsoft.com/office/drawing/2014/main" id="{3A6B2829-A234-4D71-8D92-4268BF0D80DD}"/>
              </a:ext>
            </a:extLst>
          </p:cNvPr>
          <p:cNvSpPr/>
          <p:nvPr/>
        </p:nvSpPr>
        <p:spPr>
          <a:xfrm rot="5400000">
            <a:off x="4230091" y="2911655"/>
            <a:ext cx="346019" cy="1210531"/>
          </a:xfrm>
          <a:prstGeom prst="upArrow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800" dirty="0">
                <a:solidFill>
                  <a:schemeClr val="tx1"/>
                </a:solidFill>
              </a:rPr>
              <a:t>Fitxa d’espontani 1</a:t>
            </a:r>
          </a:p>
        </p:txBody>
      </p:sp>
      <p:sp>
        <p:nvSpPr>
          <p:cNvPr id="78" name="Fletxa cap amunt 3">
            <a:extLst>
              <a:ext uri="{FF2B5EF4-FFF2-40B4-BE49-F238E27FC236}">
                <a16:creationId xmlns:a16="http://schemas.microsoft.com/office/drawing/2014/main" id="{9FA9E8A6-0758-4133-A870-A2CF10D022BC}"/>
              </a:ext>
            </a:extLst>
          </p:cNvPr>
          <p:cNvSpPr/>
          <p:nvPr/>
        </p:nvSpPr>
        <p:spPr>
          <a:xfrm rot="16200000">
            <a:off x="4214708" y="3151563"/>
            <a:ext cx="359585" cy="1210529"/>
          </a:xfrm>
          <a:prstGeom prst="upArrow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800" dirty="0">
                <a:solidFill>
                  <a:schemeClr val="tx1"/>
                </a:solidFill>
              </a:rPr>
              <a:t>Fitxa d’espontani 2</a:t>
            </a:r>
          </a:p>
        </p:txBody>
      </p:sp>
      <p:sp>
        <p:nvSpPr>
          <p:cNvPr id="79" name="Rectángulo 78">
            <a:extLst>
              <a:ext uri="{FF2B5EF4-FFF2-40B4-BE49-F238E27FC236}">
                <a16:creationId xmlns:a16="http://schemas.microsoft.com/office/drawing/2014/main" id="{1F25BABF-FC7A-4E8A-9979-04F4CA611E8B}"/>
              </a:ext>
            </a:extLst>
          </p:cNvPr>
          <p:cNvSpPr/>
          <p:nvPr/>
        </p:nvSpPr>
        <p:spPr>
          <a:xfrm>
            <a:off x="3722229" y="3279002"/>
            <a:ext cx="324147" cy="175179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ca-ES" sz="800" dirty="0"/>
              <a:t>(n)</a:t>
            </a:r>
          </a:p>
        </p:txBody>
      </p:sp>
      <p:grpSp>
        <p:nvGrpSpPr>
          <p:cNvPr id="80" name="Grupo 79">
            <a:extLst>
              <a:ext uri="{FF2B5EF4-FFF2-40B4-BE49-F238E27FC236}">
                <a16:creationId xmlns:a16="http://schemas.microsoft.com/office/drawing/2014/main" id="{F159A7EA-BF9E-42CE-AE37-315DB7061334}"/>
              </a:ext>
            </a:extLst>
          </p:cNvPr>
          <p:cNvGrpSpPr/>
          <p:nvPr/>
        </p:nvGrpSpPr>
        <p:grpSpPr>
          <a:xfrm>
            <a:off x="4404089" y="2943693"/>
            <a:ext cx="694503" cy="230832"/>
            <a:chOff x="5456515" y="3224076"/>
            <a:chExt cx="694502" cy="230832"/>
          </a:xfrm>
        </p:grpSpPr>
        <p:sp>
          <p:nvSpPr>
            <p:cNvPr id="81" name="QuadreDeText 54">
              <a:extLst>
                <a:ext uri="{FF2B5EF4-FFF2-40B4-BE49-F238E27FC236}">
                  <a16:creationId xmlns:a16="http://schemas.microsoft.com/office/drawing/2014/main" id="{E7ECEB88-AC96-433E-84C0-50B93010F8A7}"/>
                </a:ext>
              </a:extLst>
            </p:cNvPr>
            <p:cNvSpPr txBox="1"/>
            <p:nvPr/>
          </p:nvSpPr>
          <p:spPr>
            <a:xfrm>
              <a:off x="5456515" y="3224076"/>
              <a:ext cx="694502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900" dirty="0"/>
                <a:t>+15-20’</a:t>
              </a:r>
            </a:p>
          </p:txBody>
        </p:sp>
        <p:sp>
          <p:nvSpPr>
            <p:cNvPr id="82" name="Diagrama de flujo: conector 81">
              <a:extLst>
                <a:ext uri="{FF2B5EF4-FFF2-40B4-BE49-F238E27FC236}">
                  <a16:creationId xmlns:a16="http://schemas.microsoft.com/office/drawing/2014/main" id="{0DB6D48D-D4C7-4E57-AC89-EB6958112A31}"/>
                </a:ext>
              </a:extLst>
            </p:cNvPr>
            <p:cNvSpPr/>
            <p:nvPr/>
          </p:nvSpPr>
          <p:spPr>
            <a:xfrm>
              <a:off x="5553812" y="3242655"/>
              <a:ext cx="499907" cy="183892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000"/>
            </a:p>
          </p:txBody>
        </p:sp>
      </p:grpSp>
      <p:grpSp>
        <p:nvGrpSpPr>
          <p:cNvPr id="83" name="Grupo 82">
            <a:extLst>
              <a:ext uri="{FF2B5EF4-FFF2-40B4-BE49-F238E27FC236}">
                <a16:creationId xmlns:a16="http://schemas.microsoft.com/office/drawing/2014/main" id="{001DC94F-00B3-4740-ACB3-58D0A9BFCD01}"/>
              </a:ext>
            </a:extLst>
          </p:cNvPr>
          <p:cNvGrpSpPr/>
          <p:nvPr/>
        </p:nvGrpSpPr>
        <p:grpSpPr>
          <a:xfrm>
            <a:off x="4418664" y="4465770"/>
            <a:ext cx="694503" cy="215444"/>
            <a:chOff x="5456515" y="3224076"/>
            <a:chExt cx="694502" cy="215444"/>
          </a:xfrm>
        </p:grpSpPr>
        <p:sp>
          <p:nvSpPr>
            <p:cNvPr id="84" name="QuadreDeText 54">
              <a:extLst>
                <a:ext uri="{FF2B5EF4-FFF2-40B4-BE49-F238E27FC236}">
                  <a16:creationId xmlns:a16="http://schemas.microsoft.com/office/drawing/2014/main" id="{4C08177B-C859-4171-9225-EF06A0D8ED61}"/>
                </a:ext>
              </a:extLst>
            </p:cNvPr>
            <p:cNvSpPr txBox="1"/>
            <p:nvPr/>
          </p:nvSpPr>
          <p:spPr>
            <a:xfrm>
              <a:off x="5456515" y="3224076"/>
              <a:ext cx="694502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800" dirty="0"/>
                <a:t>+10-15’</a:t>
              </a:r>
            </a:p>
          </p:txBody>
        </p:sp>
        <p:sp>
          <p:nvSpPr>
            <p:cNvPr id="85" name="Diagrama de flujo: conector 84">
              <a:extLst>
                <a:ext uri="{FF2B5EF4-FFF2-40B4-BE49-F238E27FC236}">
                  <a16:creationId xmlns:a16="http://schemas.microsoft.com/office/drawing/2014/main" id="{1896B0A5-7F95-473B-BCAD-AE500DDA0685}"/>
                </a:ext>
              </a:extLst>
            </p:cNvPr>
            <p:cNvSpPr/>
            <p:nvPr/>
          </p:nvSpPr>
          <p:spPr>
            <a:xfrm>
              <a:off x="5553812" y="3242654"/>
              <a:ext cx="499907" cy="169963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000"/>
            </a:p>
          </p:txBody>
        </p:sp>
      </p:grpSp>
      <p:grpSp>
        <p:nvGrpSpPr>
          <p:cNvPr id="86" name="Grupo 85">
            <a:extLst>
              <a:ext uri="{FF2B5EF4-FFF2-40B4-BE49-F238E27FC236}">
                <a16:creationId xmlns:a16="http://schemas.microsoft.com/office/drawing/2014/main" id="{B8E63BE1-781F-4659-A897-FF249C16ABB9}"/>
              </a:ext>
            </a:extLst>
          </p:cNvPr>
          <p:cNvGrpSpPr/>
          <p:nvPr/>
        </p:nvGrpSpPr>
        <p:grpSpPr>
          <a:xfrm>
            <a:off x="4312454" y="3844865"/>
            <a:ext cx="843996" cy="215444"/>
            <a:chOff x="5159219" y="3253575"/>
            <a:chExt cx="843996" cy="215444"/>
          </a:xfrm>
        </p:grpSpPr>
        <p:sp>
          <p:nvSpPr>
            <p:cNvPr id="87" name="QuadreDeText 54">
              <a:extLst>
                <a:ext uri="{FF2B5EF4-FFF2-40B4-BE49-F238E27FC236}">
                  <a16:creationId xmlns:a16="http://schemas.microsoft.com/office/drawing/2014/main" id="{B7D3AC6A-646E-4947-BEBA-E4C5303B505F}"/>
                </a:ext>
              </a:extLst>
            </p:cNvPr>
            <p:cNvSpPr txBox="1"/>
            <p:nvPr/>
          </p:nvSpPr>
          <p:spPr>
            <a:xfrm>
              <a:off x="5159219" y="3253575"/>
              <a:ext cx="843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800" dirty="0"/>
                <a:t>immediat</a:t>
              </a:r>
            </a:p>
          </p:txBody>
        </p:sp>
        <p:sp>
          <p:nvSpPr>
            <p:cNvPr id="88" name="Diagrama de flujo: conector 87">
              <a:extLst>
                <a:ext uri="{FF2B5EF4-FFF2-40B4-BE49-F238E27FC236}">
                  <a16:creationId xmlns:a16="http://schemas.microsoft.com/office/drawing/2014/main" id="{182B4788-E0D7-458F-9292-94FAB27C85D8}"/>
                </a:ext>
              </a:extLst>
            </p:cNvPr>
            <p:cNvSpPr/>
            <p:nvPr/>
          </p:nvSpPr>
          <p:spPr>
            <a:xfrm>
              <a:off x="5303410" y="3271065"/>
              <a:ext cx="543779" cy="169376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800"/>
            </a:p>
          </p:txBody>
        </p:sp>
      </p:grpSp>
      <p:pic>
        <p:nvPicPr>
          <p:cNvPr id="89" name="Picture 2" descr="Resultado de imagen de zoom us">
            <a:extLst>
              <a:ext uri="{FF2B5EF4-FFF2-40B4-BE49-F238E27FC236}">
                <a16:creationId xmlns:a16="http://schemas.microsoft.com/office/drawing/2014/main" id="{C7C68985-F7DD-49D2-9BD1-BF5CAE0877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7245" y="5059562"/>
            <a:ext cx="456455" cy="45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0" name="QuadreDeText 80">
            <a:extLst>
              <a:ext uri="{FF2B5EF4-FFF2-40B4-BE49-F238E27FC236}">
                <a16:creationId xmlns:a16="http://schemas.microsoft.com/office/drawing/2014/main" id="{E026DE3F-F433-4093-9A2B-3044523639D7}"/>
              </a:ext>
            </a:extLst>
          </p:cNvPr>
          <p:cNvSpPr txBox="1"/>
          <p:nvPr/>
        </p:nvSpPr>
        <p:spPr>
          <a:xfrm>
            <a:off x="3297933" y="1984370"/>
            <a:ext cx="2239061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Onada 2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94" name="Fletxa cap amunt 3">
            <a:extLst>
              <a:ext uri="{FF2B5EF4-FFF2-40B4-BE49-F238E27FC236}">
                <a16:creationId xmlns:a16="http://schemas.microsoft.com/office/drawing/2014/main" id="{4C7A7C22-652F-4BFF-A8B9-378307E474C6}"/>
              </a:ext>
            </a:extLst>
          </p:cNvPr>
          <p:cNvSpPr/>
          <p:nvPr/>
        </p:nvSpPr>
        <p:spPr>
          <a:xfrm rot="5400000">
            <a:off x="4119665" y="1666502"/>
            <a:ext cx="508369" cy="1685893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Taula d’afectats evacuats 1</a:t>
            </a:r>
          </a:p>
        </p:txBody>
      </p:sp>
      <p:sp>
        <p:nvSpPr>
          <p:cNvPr id="95" name="Fletxa cap amunt 3">
            <a:extLst>
              <a:ext uri="{FF2B5EF4-FFF2-40B4-BE49-F238E27FC236}">
                <a16:creationId xmlns:a16="http://schemas.microsoft.com/office/drawing/2014/main" id="{0C6A358A-0A3D-4CBC-A0B8-746E87646B88}"/>
              </a:ext>
            </a:extLst>
          </p:cNvPr>
          <p:cNvSpPr/>
          <p:nvPr/>
        </p:nvSpPr>
        <p:spPr>
          <a:xfrm rot="16200000">
            <a:off x="4106412" y="2016994"/>
            <a:ext cx="488751" cy="1639769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Taula d’afectats evacuats 2</a:t>
            </a:r>
          </a:p>
        </p:txBody>
      </p:sp>
      <p:sp>
        <p:nvSpPr>
          <p:cNvPr id="96" name="Fletxa cap amunt 3">
            <a:extLst>
              <a:ext uri="{FF2B5EF4-FFF2-40B4-BE49-F238E27FC236}">
                <a16:creationId xmlns:a16="http://schemas.microsoft.com/office/drawing/2014/main" id="{BA7D9394-ED0B-49EB-8CDD-A2DD0863AA4A}"/>
              </a:ext>
            </a:extLst>
          </p:cNvPr>
          <p:cNvSpPr/>
          <p:nvPr/>
        </p:nvSpPr>
        <p:spPr>
          <a:xfrm rot="16200000">
            <a:off x="4160651" y="3500004"/>
            <a:ext cx="452343" cy="1639769"/>
          </a:xfrm>
          <a:prstGeom prst="upArrow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Fitxa d’onada</a:t>
            </a:r>
          </a:p>
        </p:txBody>
      </p:sp>
      <p:sp>
        <p:nvSpPr>
          <p:cNvPr id="99" name="Rectángulo: esquinas redondeadas 98">
            <a:extLst>
              <a:ext uri="{FF2B5EF4-FFF2-40B4-BE49-F238E27FC236}">
                <a16:creationId xmlns:a16="http://schemas.microsoft.com/office/drawing/2014/main" id="{5D3FD009-9A94-42B5-8220-A8ECE3AF937C}"/>
              </a:ext>
            </a:extLst>
          </p:cNvPr>
          <p:cNvSpPr/>
          <p:nvPr/>
        </p:nvSpPr>
        <p:spPr>
          <a:xfrm>
            <a:off x="3311691" y="4777142"/>
            <a:ext cx="2236817" cy="2511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Intervinents</a:t>
            </a:r>
          </a:p>
        </p:txBody>
      </p:sp>
      <p:sp>
        <p:nvSpPr>
          <p:cNvPr id="100" name="QuadreDeText 60">
            <a:extLst>
              <a:ext uri="{FF2B5EF4-FFF2-40B4-BE49-F238E27FC236}">
                <a16:creationId xmlns:a16="http://schemas.microsoft.com/office/drawing/2014/main" id="{8F17D2C3-A41B-469D-B2F1-663B2AA026DC}"/>
              </a:ext>
            </a:extLst>
          </p:cNvPr>
          <p:cNvSpPr txBox="1"/>
          <p:nvPr/>
        </p:nvSpPr>
        <p:spPr>
          <a:xfrm rot="16200000">
            <a:off x="6531457" y="3321592"/>
            <a:ext cx="2411467" cy="30777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Sala SIM Centre</a:t>
            </a:r>
          </a:p>
        </p:txBody>
      </p:sp>
      <p:sp>
        <p:nvSpPr>
          <p:cNvPr id="101" name="QuadreDeText 10">
            <a:extLst>
              <a:ext uri="{FF2B5EF4-FFF2-40B4-BE49-F238E27FC236}">
                <a16:creationId xmlns:a16="http://schemas.microsoft.com/office/drawing/2014/main" id="{5B6D0DC3-E0A6-41A9-9E81-197FD924062F}"/>
              </a:ext>
            </a:extLst>
          </p:cNvPr>
          <p:cNvSpPr txBox="1"/>
          <p:nvPr/>
        </p:nvSpPr>
        <p:spPr>
          <a:xfrm rot="16200000">
            <a:off x="4600767" y="3328832"/>
            <a:ext cx="2425950" cy="307777"/>
          </a:xfrm>
          <a:prstGeom prst="rect">
            <a:avLst/>
          </a:prstGeom>
          <a:solidFill>
            <a:schemeClr val="bg2"/>
          </a:solidFill>
          <a:ln>
            <a:solidFill>
              <a:schemeClr val="bg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400" dirty="0"/>
              <a:t>Sala SIM del CSB</a:t>
            </a:r>
          </a:p>
        </p:txBody>
      </p:sp>
      <p:sp>
        <p:nvSpPr>
          <p:cNvPr id="102" name="Fletxa cap amunt 3">
            <a:extLst>
              <a:ext uri="{FF2B5EF4-FFF2-40B4-BE49-F238E27FC236}">
                <a16:creationId xmlns:a16="http://schemas.microsoft.com/office/drawing/2014/main" id="{D4E7F037-EF85-406F-840F-AE8C8F348C28}"/>
              </a:ext>
            </a:extLst>
          </p:cNvPr>
          <p:cNvSpPr/>
          <p:nvPr/>
        </p:nvSpPr>
        <p:spPr>
          <a:xfrm rot="5400000">
            <a:off x="6584278" y="2926137"/>
            <a:ext cx="346019" cy="1210531"/>
          </a:xfrm>
          <a:prstGeom prst="upArrow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800" dirty="0">
                <a:solidFill>
                  <a:schemeClr val="tx1"/>
                </a:solidFill>
              </a:rPr>
              <a:t>Fitxa d’espontani 1</a:t>
            </a:r>
          </a:p>
        </p:txBody>
      </p:sp>
      <p:sp>
        <p:nvSpPr>
          <p:cNvPr id="103" name="Fletxa cap amunt 3">
            <a:extLst>
              <a:ext uri="{FF2B5EF4-FFF2-40B4-BE49-F238E27FC236}">
                <a16:creationId xmlns:a16="http://schemas.microsoft.com/office/drawing/2014/main" id="{6FA94D3E-7367-4138-B472-2C19FFF2339C}"/>
              </a:ext>
            </a:extLst>
          </p:cNvPr>
          <p:cNvSpPr/>
          <p:nvPr/>
        </p:nvSpPr>
        <p:spPr>
          <a:xfrm rot="16200000">
            <a:off x="6568895" y="3166045"/>
            <a:ext cx="359585" cy="1210529"/>
          </a:xfrm>
          <a:prstGeom prst="upArrow">
            <a:avLst/>
          </a:prstGeom>
          <a:noFill/>
          <a:ln w="1270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800" dirty="0">
                <a:solidFill>
                  <a:schemeClr val="tx1"/>
                </a:solidFill>
              </a:rPr>
              <a:t>Fitxa d’espontani 2</a:t>
            </a:r>
          </a:p>
        </p:txBody>
      </p:sp>
      <p:sp>
        <p:nvSpPr>
          <p:cNvPr id="104" name="Rectángulo 103">
            <a:extLst>
              <a:ext uri="{FF2B5EF4-FFF2-40B4-BE49-F238E27FC236}">
                <a16:creationId xmlns:a16="http://schemas.microsoft.com/office/drawing/2014/main" id="{1649916D-E3A0-419D-9413-C8861DA9F3D2}"/>
              </a:ext>
            </a:extLst>
          </p:cNvPr>
          <p:cNvSpPr/>
          <p:nvPr/>
        </p:nvSpPr>
        <p:spPr>
          <a:xfrm>
            <a:off x="6076416" y="3293484"/>
            <a:ext cx="324147" cy="175179"/>
          </a:xfrm>
          <a:prstGeom prst="rect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ca-ES" sz="800" dirty="0"/>
              <a:t>(n)</a:t>
            </a:r>
          </a:p>
        </p:txBody>
      </p:sp>
      <p:grpSp>
        <p:nvGrpSpPr>
          <p:cNvPr id="105" name="Grupo 104">
            <a:extLst>
              <a:ext uri="{FF2B5EF4-FFF2-40B4-BE49-F238E27FC236}">
                <a16:creationId xmlns:a16="http://schemas.microsoft.com/office/drawing/2014/main" id="{067B752D-8DA3-45AE-8C4B-344A3DF31EBD}"/>
              </a:ext>
            </a:extLst>
          </p:cNvPr>
          <p:cNvGrpSpPr/>
          <p:nvPr/>
        </p:nvGrpSpPr>
        <p:grpSpPr>
          <a:xfrm>
            <a:off x="6758276" y="2958175"/>
            <a:ext cx="694503" cy="230832"/>
            <a:chOff x="5456515" y="3224076"/>
            <a:chExt cx="694502" cy="230832"/>
          </a:xfrm>
        </p:grpSpPr>
        <p:sp>
          <p:nvSpPr>
            <p:cNvPr id="106" name="QuadreDeText 54">
              <a:extLst>
                <a:ext uri="{FF2B5EF4-FFF2-40B4-BE49-F238E27FC236}">
                  <a16:creationId xmlns:a16="http://schemas.microsoft.com/office/drawing/2014/main" id="{A6929F6B-9355-4291-B00B-98A25F00EBC6}"/>
                </a:ext>
              </a:extLst>
            </p:cNvPr>
            <p:cNvSpPr txBox="1"/>
            <p:nvPr/>
          </p:nvSpPr>
          <p:spPr>
            <a:xfrm>
              <a:off x="5456515" y="3224076"/>
              <a:ext cx="694502" cy="2308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900" dirty="0"/>
                <a:t>+15-20’</a:t>
              </a:r>
            </a:p>
          </p:txBody>
        </p:sp>
        <p:sp>
          <p:nvSpPr>
            <p:cNvPr id="107" name="Diagrama de flujo: conector 106">
              <a:extLst>
                <a:ext uri="{FF2B5EF4-FFF2-40B4-BE49-F238E27FC236}">
                  <a16:creationId xmlns:a16="http://schemas.microsoft.com/office/drawing/2014/main" id="{31EF8DBD-6834-4EB6-8E1A-11B1B9599735}"/>
                </a:ext>
              </a:extLst>
            </p:cNvPr>
            <p:cNvSpPr/>
            <p:nvPr/>
          </p:nvSpPr>
          <p:spPr>
            <a:xfrm>
              <a:off x="5553812" y="3242655"/>
              <a:ext cx="499907" cy="183892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000"/>
            </a:p>
          </p:txBody>
        </p:sp>
      </p:grpSp>
      <p:grpSp>
        <p:nvGrpSpPr>
          <p:cNvPr id="108" name="Grupo 107">
            <a:extLst>
              <a:ext uri="{FF2B5EF4-FFF2-40B4-BE49-F238E27FC236}">
                <a16:creationId xmlns:a16="http://schemas.microsoft.com/office/drawing/2014/main" id="{D1DEF324-98BB-4C0A-BAF5-3E6532A83E6A}"/>
              </a:ext>
            </a:extLst>
          </p:cNvPr>
          <p:cNvGrpSpPr/>
          <p:nvPr/>
        </p:nvGrpSpPr>
        <p:grpSpPr>
          <a:xfrm>
            <a:off x="6772851" y="4480252"/>
            <a:ext cx="694503" cy="215444"/>
            <a:chOff x="5456515" y="3224076"/>
            <a:chExt cx="694502" cy="215444"/>
          </a:xfrm>
        </p:grpSpPr>
        <p:sp>
          <p:nvSpPr>
            <p:cNvPr id="109" name="QuadreDeText 54">
              <a:extLst>
                <a:ext uri="{FF2B5EF4-FFF2-40B4-BE49-F238E27FC236}">
                  <a16:creationId xmlns:a16="http://schemas.microsoft.com/office/drawing/2014/main" id="{B61946D0-64CC-44F2-9747-2ABB1F7A6C68}"/>
                </a:ext>
              </a:extLst>
            </p:cNvPr>
            <p:cNvSpPr txBox="1"/>
            <p:nvPr/>
          </p:nvSpPr>
          <p:spPr>
            <a:xfrm>
              <a:off x="5456515" y="3224076"/>
              <a:ext cx="694502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800" dirty="0"/>
                <a:t>+10-15’</a:t>
              </a:r>
            </a:p>
          </p:txBody>
        </p:sp>
        <p:sp>
          <p:nvSpPr>
            <p:cNvPr id="110" name="Diagrama de flujo: conector 109">
              <a:extLst>
                <a:ext uri="{FF2B5EF4-FFF2-40B4-BE49-F238E27FC236}">
                  <a16:creationId xmlns:a16="http://schemas.microsoft.com/office/drawing/2014/main" id="{5878AE46-A1D9-46ED-8159-30FA9DA3F2A5}"/>
                </a:ext>
              </a:extLst>
            </p:cNvPr>
            <p:cNvSpPr/>
            <p:nvPr/>
          </p:nvSpPr>
          <p:spPr>
            <a:xfrm>
              <a:off x="5553812" y="3242654"/>
              <a:ext cx="499907" cy="169963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1000"/>
            </a:p>
          </p:txBody>
        </p:sp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id="{BD41E090-EF54-456A-ACFB-53A0697860E9}"/>
              </a:ext>
            </a:extLst>
          </p:cNvPr>
          <p:cNvGrpSpPr/>
          <p:nvPr/>
        </p:nvGrpSpPr>
        <p:grpSpPr>
          <a:xfrm>
            <a:off x="6666641" y="3859347"/>
            <a:ext cx="843996" cy="215444"/>
            <a:chOff x="5159219" y="3253575"/>
            <a:chExt cx="843996" cy="215444"/>
          </a:xfrm>
        </p:grpSpPr>
        <p:sp>
          <p:nvSpPr>
            <p:cNvPr id="112" name="QuadreDeText 54">
              <a:extLst>
                <a:ext uri="{FF2B5EF4-FFF2-40B4-BE49-F238E27FC236}">
                  <a16:creationId xmlns:a16="http://schemas.microsoft.com/office/drawing/2014/main" id="{875FCC4D-AB20-4187-ABBE-1F91AB431EF3}"/>
                </a:ext>
              </a:extLst>
            </p:cNvPr>
            <p:cNvSpPr txBox="1"/>
            <p:nvPr/>
          </p:nvSpPr>
          <p:spPr>
            <a:xfrm>
              <a:off x="5159219" y="3253575"/>
              <a:ext cx="843996" cy="2154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ca-ES" sz="800" dirty="0"/>
                <a:t>immediat</a:t>
              </a:r>
            </a:p>
          </p:txBody>
        </p:sp>
        <p:sp>
          <p:nvSpPr>
            <p:cNvPr id="113" name="Diagrama de flujo: conector 112">
              <a:extLst>
                <a:ext uri="{FF2B5EF4-FFF2-40B4-BE49-F238E27FC236}">
                  <a16:creationId xmlns:a16="http://schemas.microsoft.com/office/drawing/2014/main" id="{86CCB40C-C712-49DF-9F0F-4107D1F570AA}"/>
                </a:ext>
              </a:extLst>
            </p:cNvPr>
            <p:cNvSpPr/>
            <p:nvPr/>
          </p:nvSpPr>
          <p:spPr>
            <a:xfrm>
              <a:off x="5303410" y="3271065"/>
              <a:ext cx="543779" cy="169376"/>
            </a:xfrm>
            <a:prstGeom prst="flowChartConnector">
              <a:avLst/>
            </a:prstGeom>
            <a:noFill/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a-ES" sz="800"/>
            </a:p>
          </p:txBody>
        </p:sp>
      </p:grpSp>
      <p:sp>
        <p:nvSpPr>
          <p:cNvPr id="114" name="QuadreDeText 80">
            <a:extLst>
              <a:ext uri="{FF2B5EF4-FFF2-40B4-BE49-F238E27FC236}">
                <a16:creationId xmlns:a16="http://schemas.microsoft.com/office/drawing/2014/main" id="{4468930B-7466-4356-A4C9-B24860C46424}"/>
              </a:ext>
            </a:extLst>
          </p:cNvPr>
          <p:cNvSpPr txBox="1"/>
          <p:nvPr/>
        </p:nvSpPr>
        <p:spPr>
          <a:xfrm>
            <a:off x="5652120" y="1998852"/>
            <a:ext cx="2239061" cy="276999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200" b="1" dirty="0">
                <a:solidFill>
                  <a:schemeClr val="bg1"/>
                </a:solidFill>
              </a:rPr>
              <a:t>Onada  3</a:t>
            </a:r>
            <a:endParaRPr lang="ca-ES" sz="12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5" name="Fletxa cap amunt 3">
            <a:extLst>
              <a:ext uri="{FF2B5EF4-FFF2-40B4-BE49-F238E27FC236}">
                <a16:creationId xmlns:a16="http://schemas.microsoft.com/office/drawing/2014/main" id="{1DB4196E-5C51-4742-93E6-401FEBA0C1D7}"/>
              </a:ext>
            </a:extLst>
          </p:cNvPr>
          <p:cNvSpPr/>
          <p:nvPr/>
        </p:nvSpPr>
        <p:spPr>
          <a:xfrm rot="5400000">
            <a:off x="6473852" y="1680984"/>
            <a:ext cx="508369" cy="1685893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Taula d’afectats evacuats 1</a:t>
            </a:r>
          </a:p>
        </p:txBody>
      </p:sp>
      <p:sp>
        <p:nvSpPr>
          <p:cNvPr id="116" name="Fletxa cap amunt 3">
            <a:extLst>
              <a:ext uri="{FF2B5EF4-FFF2-40B4-BE49-F238E27FC236}">
                <a16:creationId xmlns:a16="http://schemas.microsoft.com/office/drawing/2014/main" id="{8079B6ED-A249-4B62-89FB-8560F272B979}"/>
              </a:ext>
            </a:extLst>
          </p:cNvPr>
          <p:cNvSpPr/>
          <p:nvPr/>
        </p:nvSpPr>
        <p:spPr>
          <a:xfrm rot="16200000">
            <a:off x="6460599" y="2031476"/>
            <a:ext cx="488751" cy="1639769"/>
          </a:xfrm>
          <a:prstGeom prst="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Taula d’afectats evacuats 2</a:t>
            </a:r>
          </a:p>
        </p:txBody>
      </p:sp>
      <p:sp>
        <p:nvSpPr>
          <p:cNvPr id="117" name="Fletxa cap amunt 3">
            <a:extLst>
              <a:ext uri="{FF2B5EF4-FFF2-40B4-BE49-F238E27FC236}">
                <a16:creationId xmlns:a16="http://schemas.microsoft.com/office/drawing/2014/main" id="{448336D3-FFEC-4EBD-BF9F-642477608B6D}"/>
              </a:ext>
            </a:extLst>
          </p:cNvPr>
          <p:cNvSpPr/>
          <p:nvPr/>
        </p:nvSpPr>
        <p:spPr>
          <a:xfrm rot="16200000">
            <a:off x="6514838" y="3514486"/>
            <a:ext cx="452343" cy="1639769"/>
          </a:xfrm>
          <a:prstGeom prst="upArrow">
            <a:avLst/>
          </a:prstGeom>
          <a:noFill/>
          <a:ln w="127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ca-ES" sz="1000" dirty="0">
                <a:solidFill>
                  <a:schemeClr val="tx1"/>
                </a:solidFill>
              </a:rPr>
              <a:t>Fitxa d’onada</a:t>
            </a:r>
          </a:p>
        </p:txBody>
      </p:sp>
      <p:sp>
        <p:nvSpPr>
          <p:cNvPr id="118" name="Rectángulo: esquinas redondeadas 117">
            <a:extLst>
              <a:ext uri="{FF2B5EF4-FFF2-40B4-BE49-F238E27FC236}">
                <a16:creationId xmlns:a16="http://schemas.microsoft.com/office/drawing/2014/main" id="{F940057F-D509-4D0F-9326-B8022EA97237}"/>
              </a:ext>
            </a:extLst>
          </p:cNvPr>
          <p:cNvSpPr/>
          <p:nvPr/>
        </p:nvSpPr>
        <p:spPr>
          <a:xfrm>
            <a:off x="5665878" y="4791624"/>
            <a:ext cx="2236817" cy="25113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Intervinents</a:t>
            </a:r>
          </a:p>
        </p:txBody>
      </p:sp>
      <p:pic>
        <p:nvPicPr>
          <p:cNvPr id="119" name="Picture 2" descr="Resultado de imagen de zoom us">
            <a:extLst>
              <a:ext uri="{FF2B5EF4-FFF2-40B4-BE49-F238E27FC236}">
                <a16:creationId xmlns:a16="http://schemas.microsoft.com/office/drawing/2014/main" id="{49682AED-B965-4FBB-958C-93F8345A0B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6058" y="5074044"/>
            <a:ext cx="456455" cy="4564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0" name="Rectángulo: esquinas redondeadas 119">
            <a:extLst>
              <a:ext uri="{FF2B5EF4-FFF2-40B4-BE49-F238E27FC236}">
                <a16:creationId xmlns:a16="http://schemas.microsoft.com/office/drawing/2014/main" id="{C211EC40-C517-4BFB-9D79-A9D03CF003D9}"/>
              </a:ext>
            </a:extLst>
          </p:cNvPr>
          <p:cNvSpPr/>
          <p:nvPr/>
        </p:nvSpPr>
        <p:spPr>
          <a:xfrm rot="16200000">
            <a:off x="6724017" y="3359156"/>
            <a:ext cx="3065432" cy="301773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12700"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b="1" dirty="0">
                <a:solidFill>
                  <a:schemeClr val="tx1"/>
                </a:solidFill>
              </a:rPr>
              <a:t>Observadors</a:t>
            </a:r>
          </a:p>
        </p:txBody>
      </p:sp>
      <p:sp>
        <p:nvSpPr>
          <p:cNvPr id="3" name="Diagrama de flujo: multidocumento 2">
            <a:extLst>
              <a:ext uri="{FF2B5EF4-FFF2-40B4-BE49-F238E27FC236}">
                <a16:creationId xmlns:a16="http://schemas.microsoft.com/office/drawing/2014/main" id="{4AF16D79-5DCD-4589-BC1F-F82F1C10CC9F}"/>
              </a:ext>
            </a:extLst>
          </p:cNvPr>
          <p:cNvSpPr/>
          <p:nvPr/>
        </p:nvSpPr>
        <p:spPr>
          <a:xfrm>
            <a:off x="7697351" y="952900"/>
            <a:ext cx="989449" cy="660498"/>
          </a:xfrm>
          <a:prstGeom prst="flowChartMultidocumen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Informes de Servei</a:t>
            </a:r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4982B11E-0B04-4CB4-9B5C-7AD9DD1C42FE}"/>
              </a:ext>
            </a:extLst>
          </p:cNvPr>
          <p:cNvSpPr/>
          <p:nvPr/>
        </p:nvSpPr>
        <p:spPr>
          <a:xfrm>
            <a:off x="5652120" y="1828119"/>
            <a:ext cx="2250575" cy="3726764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a-ES"/>
          </a:p>
        </p:txBody>
      </p:sp>
      <p:sp>
        <p:nvSpPr>
          <p:cNvPr id="122" name="Diagrama de flujo: multidocumento 121">
            <a:extLst>
              <a:ext uri="{FF2B5EF4-FFF2-40B4-BE49-F238E27FC236}">
                <a16:creationId xmlns:a16="http://schemas.microsoft.com/office/drawing/2014/main" id="{168E43F0-2DA6-41E2-BDAA-D0A90B6744B6}"/>
              </a:ext>
            </a:extLst>
          </p:cNvPr>
          <p:cNvSpPr/>
          <p:nvPr/>
        </p:nvSpPr>
        <p:spPr>
          <a:xfrm>
            <a:off x="7744750" y="5428213"/>
            <a:ext cx="989449" cy="660498"/>
          </a:xfrm>
          <a:prstGeom prst="flowChartMultidocument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200" dirty="0">
                <a:solidFill>
                  <a:schemeClr val="tx1"/>
                </a:solidFill>
              </a:rPr>
              <a:t>Informes </a:t>
            </a:r>
            <a:r>
              <a:rPr lang="ca-ES" sz="1200" dirty="0" err="1">
                <a:solidFill>
                  <a:schemeClr val="tx1"/>
                </a:solidFill>
              </a:rPr>
              <a:t>dÀrea</a:t>
            </a:r>
            <a:endParaRPr lang="ca-ES" sz="1200" dirty="0">
              <a:solidFill>
                <a:schemeClr val="tx1"/>
              </a:solidFill>
            </a:endParaRPr>
          </a:p>
        </p:txBody>
      </p:sp>
      <p:sp>
        <p:nvSpPr>
          <p:cNvPr id="9" name="Flecha: pentágono 8">
            <a:extLst>
              <a:ext uri="{FF2B5EF4-FFF2-40B4-BE49-F238E27FC236}">
                <a16:creationId xmlns:a16="http://schemas.microsoft.com/office/drawing/2014/main" id="{8B1E364A-588D-481E-841B-32EE737B9F62}"/>
              </a:ext>
            </a:extLst>
          </p:cNvPr>
          <p:cNvSpPr/>
          <p:nvPr/>
        </p:nvSpPr>
        <p:spPr>
          <a:xfrm rot="16200000">
            <a:off x="8102110" y="1923825"/>
            <a:ext cx="926009" cy="246932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dirty="0">
                <a:solidFill>
                  <a:schemeClr val="tx1"/>
                </a:solidFill>
              </a:rPr>
              <a:t>Interns</a:t>
            </a:r>
          </a:p>
        </p:txBody>
      </p:sp>
      <p:sp>
        <p:nvSpPr>
          <p:cNvPr id="123" name="Flecha: pentágono 122">
            <a:extLst>
              <a:ext uri="{FF2B5EF4-FFF2-40B4-BE49-F238E27FC236}">
                <a16:creationId xmlns:a16="http://schemas.microsoft.com/office/drawing/2014/main" id="{795AC4BF-D784-4322-BFE5-17181352A2F3}"/>
              </a:ext>
            </a:extLst>
          </p:cNvPr>
          <p:cNvSpPr/>
          <p:nvPr/>
        </p:nvSpPr>
        <p:spPr>
          <a:xfrm rot="5400000">
            <a:off x="8101169" y="4805309"/>
            <a:ext cx="926009" cy="246932"/>
          </a:xfrm>
          <a:prstGeom prst="homePlate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a-ES" sz="1400" dirty="0">
                <a:solidFill>
                  <a:schemeClr val="tx1"/>
                </a:solidFill>
              </a:rPr>
              <a:t>Externs</a:t>
            </a:r>
          </a:p>
        </p:txBody>
      </p:sp>
    </p:spTree>
    <p:extLst>
      <p:ext uri="{BB962C8B-B14F-4D97-AF65-F5344CB8AC3E}">
        <p14:creationId xmlns:p14="http://schemas.microsoft.com/office/powerpoint/2010/main" val="210481703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5029</TotalTime>
  <Words>405</Words>
  <Application>Microsoft Office PowerPoint</Application>
  <PresentationFormat>Presentación en pantalla (4:3)</PresentationFormat>
  <Paragraphs>184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Arial Black</vt:lpstr>
      <vt:lpstr>Calibri</vt:lpstr>
      <vt:lpstr>Tema de l'Office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 del PowerPoint</dc:title>
  <dc:creator>a</dc:creator>
  <cp:lastModifiedBy>Delfi Cosialls Pueyo</cp:lastModifiedBy>
  <cp:revision>167</cp:revision>
  <cp:lastPrinted>2020-01-14T08:30:51Z</cp:lastPrinted>
  <dcterms:created xsi:type="dcterms:W3CDTF">2019-09-26T09:25:02Z</dcterms:created>
  <dcterms:modified xsi:type="dcterms:W3CDTF">2020-02-15T14:31:28Z</dcterms:modified>
</cp:coreProperties>
</file>