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48"/>
  </p:notesMasterIdLst>
  <p:sldIdLst>
    <p:sldId id="343" r:id="rId5"/>
    <p:sldId id="322" r:id="rId6"/>
    <p:sldId id="422" r:id="rId7"/>
    <p:sldId id="423" r:id="rId8"/>
    <p:sldId id="424" r:id="rId9"/>
    <p:sldId id="408" r:id="rId10"/>
    <p:sldId id="393" r:id="rId11"/>
    <p:sldId id="436" r:id="rId12"/>
    <p:sldId id="409" r:id="rId13"/>
    <p:sldId id="426" r:id="rId14"/>
    <p:sldId id="428" r:id="rId15"/>
    <p:sldId id="380" r:id="rId16"/>
    <p:sldId id="421" r:id="rId17"/>
    <p:sldId id="417" r:id="rId18"/>
    <p:sldId id="418" r:id="rId19"/>
    <p:sldId id="349" r:id="rId20"/>
    <p:sldId id="395" r:id="rId21"/>
    <p:sldId id="352" r:id="rId22"/>
    <p:sldId id="386" r:id="rId23"/>
    <p:sldId id="366" r:id="rId24"/>
    <p:sldId id="432" r:id="rId25"/>
    <p:sldId id="431" r:id="rId26"/>
    <p:sldId id="430" r:id="rId27"/>
    <p:sldId id="443" r:id="rId28"/>
    <p:sldId id="444" r:id="rId29"/>
    <p:sldId id="445" r:id="rId30"/>
    <p:sldId id="446" r:id="rId31"/>
    <p:sldId id="403" r:id="rId32"/>
    <p:sldId id="308" r:id="rId33"/>
    <p:sldId id="435" r:id="rId34"/>
    <p:sldId id="433" r:id="rId35"/>
    <p:sldId id="434" r:id="rId36"/>
    <p:sldId id="437" r:id="rId37"/>
    <p:sldId id="398" r:id="rId38"/>
    <p:sldId id="438" r:id="rId39"/>
    <p:sldId id="440" r:id="rId40"/>
    <p:sldId id="439" r:id="rId41"/>
    <p:sldId id="399" r:id="rId42"/>
    <p:sldId id="441" r:id="rId43"/>
    <p:sldId id="442" r:id="rId44"/>
    <p:sldId id="447" r:id="rId45"/>
    <p:sldId id="448" r:id="rId46"/>
    <p:sldId id="326" r:id="rId47"/>
  </p:sldIdLst>
  <p:sldSz cx="9144000" cy="5143500" type="screen16x9"/>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8002"/>
    <a:srgbClr val="FFFFFF"/>
    <a:srgbClr val="54585A"/>
    <a:srgbClr val="FA461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 mitjà 2 - èmfasi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Estil amb tema 1 - èmfasi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92" autoAdjust="0"/>
    <p:restoredTop sz="94679"/>
  </p:normalViewPr>
  <p:slideViewPr>
    <p:cSldViewPr snapToGrid="0">
      <p:cViewPr varScale="1">
        <p:scale>
          <a:sx n="132" d="100"/>
          <a:sy n="132" d="100"/>
        </p:scale>
        <p:origin x="852"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78427" cy="513508"/>
          </a:xfrm>
          <a:prstGeom prst="rect">
            <a:avLst/>
          </a:prstGeom>
        </p:spPr>
        <p:txBody>
          <a:bodyPr vert="horz" lIns="99071" tIns="49537" rIns="99071" bIns="49537" rtlCol="0"/>
          <a:lstStyle>
            <a:lvl1pPr algn="l">
              <a:defRPr sz="1300"/>
            </a:lvl1pPr>
          </a:lstStyle>
          <a:p>
            <a:endParaRPr lang="ca-ES"/>
          </a:p>
        </p:txBody>
      </p:sp>
      <p:sp>
        <p:nvSpPr>
          <p:cNvPr id="3" name="Marcador de fecha 2"/>
          <p:cNvSpPr>
            <a:spLocks noGrp="1"/>
          </p:cNvSpPr>
          <p:nvPr>
            <p:ph type="dt" idx="1"/>
          </p:nvPr>
        </p:nvSpPr>
        <p:spPr>
          <a:xfrm>
            <a:off x="4023993" y="0"/>
            <a:ext cx="3078427" cy="513508"/>
          </a:xfrm>
          <a:prstGeom prst="rect">
            <a:avLst/>
          </a:prstGeom>
        </p:spPr>
        <p:txBody>
          <a:bodyPr vert="horz" lIns="99071" tIns="49537" rIns="99071" bIns="49537" rtlCol="0"/>
          <a:lstStyle>
            <a:lvl1pPr algn="r">
              <a:defRPr sz="1300"/>
            </a:lvl1pPr>
          </a:lstStyle>
          <a:p>
            <a:fld id="{1BDB1E61-0433-4F9F-B6A4-769EB6D4E2F6}" type="datetimeFigureOut">
              <a:rPr lang="ca-ES" smtClean="0"/>
              <a:pPr/>
              <a:t>10/5/2022</a:t>
            </a:fld>
            <a:endParaRPr lang="ca-ES"/>
          </a:p>
        </p:txBody>
      </p:sp>
      <p:sp>
        <p:nvSpPr>
          <p:cNvPr id="4" name="Marcador de imagen de diapositiva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1" tIns="49537" rIns="99071" bIns="49537" rtlCol="0" anchor="ctr"/>
          <a:lstStyle/>
          <a:p>
            <a:endParaRPr lang="ca-ES"/>
          </a:p>
        </p:txBody>
      </p:sp>
      <p:sp>
        <p:nvSpPr>
          <p:cNvPr id="5" name="Marcador de notas 4"/>
          <p:cNvSpPr>
            <a:spLocks noGrp="1"/>
          </p:cNvSpPr>
          <p:nvPr>
            <p:ph type="body" sz="quarter" idx="3"/>
          </p:nvPr>
        </p:nvSpPr>
        <p:spPr>
          <a:xfrm>
            <a:off x="710407" y="4925407"/>
            <a:ext cx="5683250" cy="4029879"/>
          </a:xfrm>
          <a:prstGeom prst="rect">
            <a:avLst/>
          </a:prstGeom>
        </p:spPr>
        <p:txBody>
          <a:bodyPr vert="horz" lIns="99071" tIns="49537" rIns="99071" bIns="49537"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6" name="Marcador de pie de página 5"/>
          <p:cNvSpPr>
            <a:spLocks noGrp="1"/>
          </p:cNvSpPr>
          <p:nvPr>
            <p:ph type="ftr" sz="quarter" idx="4"/>
          </p:nvPr>
        </p:nvSpPr>
        <p:spPr>
          <a:xfrm>
            <a:off x="0" y="9721108"/>
            <a:ext cx="3078427" cy="513507"/>
          </a:xfrm>
          <a:prstGeom prst="rect">
            <a:avLst/>
          </a:prstGeom>
        </p:spPr>
        <p:txBody>
          <a:bodyPr vert="horz" lIns="99071" tIns="49537" rIns="99071" bIns="49537" rtlCol="0" anchor="b"/>
          <a:lstStyle>
            <a:lvl1pPr algn="l">
              <a:defRPr sz="1300"/>
            </a:lvl1pPr>
          </a:lstStyle>
          <a:p>
            <a:endParaRPr lang="ca-ES"/>
          </a:p>
        </p:txBody>
      </p:sp>
      <p:sp>
        <p:nvSpPr>
          <p:cNvPr id="7" name="Marcador de número de diapositiva 6"/>
          <p:cNvSpPr>
            <a:spLocks noGrp="1"/>
          </p:cNvSpPr>
          <p:nvPr>
            <p:ph type="sldNum" sz="quarter" idx="5"/>
          </p:nvPr>
        </p:nvSpPr>
        <p:spPr>
          <a:xfrm>
            <a:off x="4023993" y="9721108"/>
            <a:ext cx="3078427" cy="513507"/>
          </a:xfrm>
          <a:prstGeom prst="rect">
            <a:avLst/>
          </a:prstGeom>
        </p:spPr>
        <p:txBody>
          <a:bodyPr vert="horz" lIns="99071" tIns="49537" rIns="99071" bIns="49537" rtlCol="0" anchor="b"/>
          <a:lstStyle>
            <a:lvl1pPr algn="r">
              <a:defRPr sz="1300"/>
            </a:lvl1pPr>
          </a:lstStyle>
          <a:p>
            <a:fld id="{F1B02F50-9BD5-45FF-AA2C-0B375D50C4EB}" type="slidenum">
              <a:rPr lang="ca-ES" smtClean="0"/>
              <a:pPr/>
              <a:t>‹Nº›</a:t>
            </a:fld>
            <a:endParaRPr lang="ca-ES"/>
          </a:p>
        </p:txBody>
      </p:sp>
    </p:spTree>
    <p:extLst>
      <p:ext uri="{BB962C8B-B14F-4D97-AF65-F5344CB8AC3E}">
        <p14:creationId xmlns:p14="http://schemas.microsoft.com/office/powerpoint/2010/main" val="4127002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p:txBody>
      </p:sp>
      <p:sp>
        <p:nvSpPr>
          <p:cNvPr id="4" name="Marcador de número de diapositiva 3"/>
          <p:cNvSpPr>
            <a:spLocks noGrp="1"/>
          </p:cNvSpPr>
          <p:nvPr>
            <p:ph type="sldNum" sz="quarter" idx="5"/>
          </p:nvPr>
        </p:nvSpPr>
        <p:spPr/>
        <p:txBody>
          <a:bodyPr/>
          <a:lstStyle/>
          <a:p>
            <a:fld id="{F1B02F50-9BD5-45FF-AA2C-0B375D50C4EB}" type="slidenum">
              <a:rPr lang="ca-ES" smtClean="0"/>
              <a:pPr/>
              <a:t>1</a:t>
            </a:fld>
            <a:endParaRPr lang="ca-ES"/>
          </a:p>
        </p:txBody>
      </p:sp>
    </p:spTree>
    <p:extLst>
      <p:ext uri="{BB962C8B-B14F-4D97-AF65-F5344CB8AC3E}">
        <p14:creationId xmlns:p14="http://schemas.microsoft.com/office/powerpoint/2010/main" val="3374573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fld id="{F1B02F50-9BD5-45FF-AA2C-0B375D50C4EB}" type="slidenum">
              <a:rPr lang="ca-ES" smtClean="0"/>
              <a:pPr/>
              <a:t>14</a:t>
            </a:fld>
            <a:endParaRPr lang="ca-ES"/>
          </a:p>
        </p:txBody>
      </p:sp>
    </p:spTree>
    <p:extLst>
      <p:ext uri="{BB962C8B-B14F-4D97-AF65-F5344CB8AC3E}">
        <p14:creationId xmlns:p14="http://schemas.microsoft.com/office/powerpoint/2010/main" val="1556882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0:notes"/>
          <p:cNvSpPr txBox="1">
            <a:spLocks noGrp="1"/>
          </p:cNvSpPr>
          <p:nvPr>
            <p:ph type="body" idx="1"/>
          </p:nvPr>
        </p:nvSpPr>
        <p:spPr>
          <a:xfrm>
            <a:off x="709930" y="4861441"/>
            <a:ext cx="5679440" cy="4605576"/>
          </a:xfrm>
          <a:prstGeom prst="rect">
            <a:avLst/>
          </a:prstGeom>
        </p:spPr>
        <p:txBody>
          <a:bodyPr spcFirstLastPara="1" wrap="square" lIns="99032" tIns="49502" rIns="99032" bIns="49502" anchor="t" anchorCtr="0">
            <a:noAutofit/>
          </a:bodyPr>
          <a:lstStyle/>
          <a:p>
            <a:endParaRPr/>
          </a:p>
        </p:txBody>
      </p:sp>
      <p:sp>
        <p:nvSpPr>
          <p:cNvPr id="189" name="Google Shape;189;p10: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9558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a:p>
        </p:txBody>
      </p:sp>
    </p:spTree>
    <p:extLst>
      <p:ext uri="{BB962C8B-B14F-4D97-AF65-F5344CB8AC3E}">
        <p14:creationId xmlns:p14="http://schemas.microsoft.com/office/powerpoint/2010/main" val="2490413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0:notes"/>
          <p:cNvSpPr txBox="1">
            <a:spLocks noGrp="1"/>
          </p:cNvSpPr>
          <p:nvPr>
            <p:ph type="body" idx="1"/>
          </p:nvPr>
        </p:nvSpPr>
        <p:spPr>
          <a:xfrm>
            <a:off x="709930" y="4861441"/>
            <a:ext cx="5679440" cy="4605576"/>
          </a:xfrm>
          <a:prstGeom prst="rect">
            <a:avLst/>
          </a:prstGeom>
        </p:spPr>
        <p:txBody>
          <a:bodyPr spcFirstLastPara="1" wrap="square" lIns="99032" tIns="49502" rIns="99032" bIns="49502" anchor="t" anchorCtr="0">
            <a:noAutofit/>
          </a:bodyPr>
          <a:lstStyle/>
          <a:p>
            <a:endParaRPr/>
          </a:p>
        </p:txBody>
      </p:sp>
      <p:sp>
        <p:nvSpPr>
          <p:cNvPr id="189" name="Google Shape;189;p10: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5332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0:notes"/>
          <p:cNvSpPr txBox="1">
            <a:spLocks noGrp="1"/>
          </p:cNvSpPr>
          <p:nvPr>
            <p:ph type="body" idx="1"/>
          </p:nvPr>
        </p:nvSpPr>
        <p:spPr>
          <a:xfrm>
            <a:off x="709930" y="4861441"/>
            <a:ext cx="5679440" cy="4605576"/>
          </a:xfrm>
          <a:prstGeom prst="rect">
            <a:avLst/>
          </a:prstGeom>
        </p:spPr>
        <p:txBody>
          <a:bodyPr spcFirstLastPara="1" wrap="square" lIns="99032" tIns="49502" rIns="99032" bIns="49502" anchor="t" anchorCtr="0">
            <a:noAutofit/>
          </a:bodyPr>
          <a:lstStyle/>
          <a:p>
            <a:endParaRPr/>
          </a:p>
        </p:txBody>
      </p:sp>
      <p:sp>
        <p:nvSpPr>
          <p:cNvPr id="189" name="Google Shape;189;p10: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4537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0:notes"/>
          <p:cNvSpPr txBox="1">
            <a:spLocks noGrp="1"/>
          </p:cNvSpPr>
          <p:nvPr>
            <p:ph type="body" idx="1"/>
          </p:nvPr>
        </p:nvSpPr>
        <p:spPr>
          <a:xfrm>
            <a:off x="709930" y="4861441"/>
            <a:ext cx="5679440" cy="4605576"/>
          </a:xfrm>
          <a:prstGeom prst="rect">
            <a:avLst/>
          </a:prstGeom>
        </p:spPr>
        <p:txBody>
          <a:bodyPr spcFirstLastPara="1" wrap="square" lIns="99032" tIns="49502" rIns="99032" bIns="49502" anchor="t" anchorCtr="0">
            <a:noAutofit/>
          </a:bodyPr>
          <a:lstStyle/>
          <a:p>
            <a:endParaRPr/>
          </a:p>
        </p:txBody>
      </p:sp>
      <p:sp>
        <p:nvSpPr>
          <p:cNvPr id="189" name="Google Shape;189;p10: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9028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0:notes"/>
          <p:cNvSpPr txBox="1">
            <a:spLocks noGrp="1"/>
          </p:cNvSpPr>
          <p:nvPr>
            <p:ph type="body" idx="1"/>
          </p:nvPr>
        </p:nvSpPr>
        <p:spPr>
          <a:xfrm>
            <a:off x="709930" y="4861441"/>
            <a:ext cx="5679440" cy="4605576"/>
          </a:xfrm>
          <a:prstGeom prst="rect">
            <a:avLst/>
          </a:prstGeom>
        </p:spPr>
        <p:txBody>
          <a:bodyPr spcFirstLastPara="1" wrap="square" lIns="99032" tIns="49502" rIns="99032" bIns="49502" anchor="t" anchorCtr="0">
            <a:noAutofit/>
          </a:bodyPr>
          <a:lstStyle/>
          <a:p>
            <a:endParaRPr/>
          </a:p>
        </p:txBody>
      </p:sp>
      <p:sp>
        <p:nvSpPr>
          <p:cNvPr id="189" name="Google Shape;189;p10: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7929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s-ES_tradnl"/>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Click to edit Master subtitle style</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D86389E5-91AA-D842-AF80-1AD63E485921}" type="datetimeFigureOut">
              <a:rPr lang="en-US" smtClean="0"/>
              <a:pPr/>
              <a:t>5/10/2022</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1ECBA39C-632A-DA4E-8B7A-19AD60E40C7D}" type="slidenum">
              <a:rPr lang="en-US" smtClean="0"/>
              <a:pPr/>
              <a:t>‹Nº›</a:t>
            </a:fld>
            <a:endParaRPr lang="en-US"/>
          </a:p>
        </p:txBody>
      </p:sp>
    </p:spTree>
    <p:extLst>
      <p:ext uri="{BB962C8B-B14F-4D97-AF65-F5344CB8AC3E}">
        <p14:creationId xmlns:p14="http://schemas.microsoft.com/office/powerpoint/2010/main" val="2126767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s-ES_tradnl"/>
              <a:t>Click to edit Master title style</a:t>
            </a:r>
            <a:endParaRPr lang="en-US"/>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D86389E5-91AA-D842-AF80-1AD63E485921}" type="datetimeFigureOut">
              <a:rPr lang="en-US" smtClean="0"/>
              <a:pPr/>
              <a:t>5/10/2022</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1ECBA39C-632A-DA4E-8B7A-19AD60E40C7D}" type="slidenum">
              <a:rPr lang="en-US" smtClean="0"/>
              <a:pPr/>
              <a:t>‹Nº›</a:t>
            </a:fld>
            <a:endParaRPr lang="en-US"/>
          </a:p>
        </p:txBody>
      </p:sp>
    </p:spTree>
    <p:extLst>
      <p:ext uri="{BB962C8B-B14F-4D97-AF65-F5344CB8AC3E}">
        <p14:creationId xmlns:p14="http://schemas.microsoft.com/office/powerpoint/2010/main" val="2529091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a:prstGeom prst="rect">
            <a:avLst/>
          </a:prstGeom>
        </p:spPr>
        <p:txBody>
          <a:bodyPr vert="eaVert"/>
          <a:lstStyle/>
          <a:p>
            <a:r>
              <a:rPr lang="es-ES_tradnl"/>
              <a:t>Click to edit Master title style</a:t>
            </a:r>
            <a:endParaRPr lang="en-US"/>
          </a:p>
        </p:txBody>
      </p:sp>
      <p:sp>
        <p:nvSpPr>
          <p:cNvPr id="3" name="Vertical Text Placeholder 2"/>
          <p:cNvSpPr>
            <a:spLocks noGrp="1"/>
          </p:cNvSpPr>
          <p:nvPr>
            <p:ph type="body" orient="vert" idx="1"/>
          </p:nvPr>
        </p:nvSpPr>
        <p:spPr>
          <a:xfrm>
            <a:off x="457200" y="154781"/>
            <a:ext cx="6019800" cy="3290888"/>
          </a:xfrm>
          <a:prstGeom prst="rect">
            <a:avLst/>
          </a:prstGeom>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D86389E5-91AA-D842-AF80-1AD63E485921}" type="datetimeFigureOut">
              <a:rPr lang="en-US" smtClean="0"/>
              <a:pPr/>
              <a:t>5/10/2022</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1ECBA39C-632A-DA4E-8B7A-19AD60E40C7D}" type="slidenum">
              <a:rPr lang="en-US" smtClean="0"/>
              <a:pPr/>
              <a:t>‹Nº›</a:t>
            </a:fld>
            <a:endParaRPr lang="en-US"/>
          </a:p>
        </p:txBody>
      </p:sp>
    </p:spTree>
    <p:extLst>
      <p:ext uri="{BB962C8B-B14F-4D97-AF65-F5344CB8AC3E}">
        <p14:creationId xmlns:p14="http://schemas.microsoft.com/office/powerpoint/2010/main" val="191762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s-ES_tradnl"/>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D86389E5-91AA-D842-AF80-1AD63E485921}" type="datetimeFigureOut">
              <a:rPr lang="en-US" smtClean="0"/>
              <a:pPr/>
              <a:t>5/10/2022</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1ECBA39C-632A-DA4E-8B7A-19AD60E40C7D}" type="slidenum">
              <a:rPr lang="en-US" smtClean="0"/>
              <a:pPr/>
              <a:t>‹Nº›</a:t>
            </a:fld>
            <a:endParaRPr lang="en-US"/>
          </a:p>
        </p:txBody>
      </p:sp>
    </p:spTree>
    <p:extLst>
      <p:ext uri="{BB962C8B-B14F-4D97-AF65-F5344CB8AC3E}">
        <p14:creationId xmlns:p14="http://schemas.microsoft.com/office/powerpoint/2010/main" val="3318284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s-ES_tradnl"/>
              <a:t>Click to edit Master title style</a:t>
            </a:r>
            <a:endParaRPr lang="en-US"/>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D86389E5-91AA-D842-AF80-1AD63E485921}" type="datetimeFigureOut">
              <a:rPr lang="en-US" smtClean="0"/>
              <a:pPr/>
              <a:t>5/10/2022</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1ECBA39C-632A-DA4E-8B7A-19AD60E40C7D}" type="slidenum">
              <a:rPr lang="en-US" smtClean="0"/>
              <a:pPr/>
              <a:t>‹Nº›</a:t>
            </a:fld>
            <a:endParaRPr lang="en-US"/>
          </a:p>
        </p:txBody>
      </p:sp>
    </p:spTree>
    <p:extLst>
      <p:ext uri="{BB962C8B-B14F-4D97-AF65-F5344CB8AC3E}">
        <p14:creationId xmlns:p14="http://schemas.microsoft.com/office/powerpoint/2010/main" val="310471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s-ES_tradnl"/>
              <a:t>Click to edit Master title style</a:t>
            </a:r>
            <a:endParaRPr lang="en-US"/>
          </a:p>
        </p:txBody>
      </p:sp>
      <p:sp>
        <p:nvSpPr>
          <p:cNvPr id="3" name="Content Placeholder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Content Placeholder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D86389E5-91AA-D842-AF80-1AD63E485921}" type="datetimeFigureOut">
              <a:rPr lang="en-US" smtClean="0"/>
              <a:pPr/>
              <a:t>5/10/2022</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1ECBA39C-632A-DA4E-8B7A-19AD60E40C7D}" type="slidenum">
              <a:rPr lang="en-US" smtClean="0"/>
              <a:pPr/>
              <a:t>‹Nº›</a:t>
            </a:fld>
            <a:endParaRPr lang="en-US"/>
          </a:p>
        </p:txBody>
      </p:sp>
    </p:spTree>
    <p:extLst>
      <p:ext uri="{BB962C8B-B14F-4D97-AF65-F5344CB8AC3E}">
        <p14:creationId xmlns:p14="http://schemas.microsoft.com/office/powerpoint/2010/main" val="3292158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s-ES_tradnl"/>
              <a:t>Click to edit Master title style</a:t>
            </a:r>
            <a:endParaRPr lang="en-US"/>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D86389E5-91AA-D842-AF80-1AD63E485921}" type="datetimeFigureOut">
              <a:rPr lang="en-US" smtClean="0"/>
              <a:pPr/>
              <a:t>5/10/2022</a:t>
            </a:fld>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1ECBA39C-632A-DA4E-8B7A-19AD60E40C7D}" type="slidenum">
              <a:rPr lang="en-US" smtClean="0"/>
              <a:pPr/>
              <a:t>‹Nº›</a:t>
            </a:fld>
            <a:endParaRPr lang="en-US"/>
          </a:p>
        </p:txBody>
      </p:sp>
    </p:spTree>
    <p:extLst>
      <p:ext uri="{BB962C8B-B14F-4D97-AF65-F5344CB8AC3E}">
        <p14:creationId xmlns:p14="http://schemas.microsoft.com/office/powerpoint/2010/main" val="4151957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s-ES_tradnl"/>
              <a:t>Click to edit Master title style</a:t>
            </a:r>
            <a:endParaRPr lang="en-US"/>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D86389E5-91AA-D842-AF80-1AD63E485921}" type="datetimeFigureOut">
              <a:rPr lang="en-US" smtClean="0"/>
              <a:pPr/>
              <a:t>5/10/2022</a:t>
            </a:fld>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1ECBA39C-632A-DA4E-8B7A-19AD60E40C7D}" type="slidenum">
              <a:rPr lang="en-US" smtClean="0"/>
              <a:pPr/>
              <a:t>‹Nº›</a:t>
            </a:fld>
            <a:endParaRPr lang="en-US"/>
          </a:p>
        </p:txBody>
      </p:sp>
    </p:spTree>
    <p:extLst>
      <p:ext uri="{BB962C8B-B14F-4D97-AF65-F5344CB8AC3E}">
        <p14:creationId xmlns:p14="http://schemas.microsoft.com/office/powerpoint/2010/main" val="451394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D86389E5-91AA-D842-AF80-1AD63E485921}" type="datetimeFigureOut">
              <a:rPr lang="en-US" smtClean="0"/>
              <a:pPr/>
              <a:t>5/10/2022</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1ECBA39C-632A-DA4E-8B7A-19AD60E40C7D}" type="slidenum">
              <a:rPr lang="en-US" smtClean="0"/>
              <a:pPr/>
              <a:t>‹Nº›</a:t>
            </a:fld>
            <a:endParaRPr lang="en-US"/>
          </a:p>
        </p:txBody>
      </p:sp>
    </p:spTree>
    <p:extLst>
      <p:ext uri="{BB962C8B-B14F-4D97-AF65-F5344CB8AC3E}">
        <p14:creationId xmlns:p14="http://schemas.microsoft.com/office/powerpoint/2010/main" val="4054300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s-ES_tradnl"/>
              <a:t>Click to edit Master title style</a:t>
            </a:r>
            <a:endParaRPr lang="en-US"/>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D86389E5-91AA-D842-AF80-1AD63E485921}" type="datetimeFigureOut">
              <a:rPr lang="en-US" smtClean="0"/>
              <a:pPr/>
              <a:t>5/10/2022</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1ECBA39C-632A-DA4E-8B7A-19AD60E40C7D}" type="slidenum">
              <a:rPr lang="en-US" smtClean="0"/>
              <a:pPr/>
              <a:t>‹Nº›</a:t>
            </a:fld>
            <a:endParaRPr lang="en-US"/>
          </a:p>
        </p:txBody>
      </p:sp>
    </p:spTree>
    <p:extLst>
      <p:ext uri="{BB962C8B-B14F-4D97-AF65-F5344CB8AC3E}">
        <p14:creationId xmlns:p14="http://schemas.microsoft.com/office/powerpoint/2010/main" val="3570794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s-ES_tradnl"/>
              <a:t>Click to edit Master title style</a:t>
            </a:r>
            <a:endParaRPr lang="en-US"/>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D86389E5-91AA-D842-AF80-1AD63E485921}" type="datetimeFigureOut">
              <a:rPr lang="en-US" smtClean="0"/>
              <a:pPr/>
              <a:t>5/10/2022</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1ECBA39C-632A-DA4E-8B7A-19AD60E40C7D}" type="slidenum">
              <a:rPr lang="en-US" smtClean="0"/>
              <a:pPr/>
              <a:t>‹Nº›</a:t>
            </a:fld>
            <a:endParaRPr lang="en-US"/>
          </a:p>
        </p:txBody>
      </p:sp>
    </p:spTree>
    <p:extLst>
      <p:ext uri="{BB962C8B-B14F-4D97-AF65-F5344CB8AC3E}">
        <p14:creationId xmlns:p14="http://schemas.microsoft.com/office/powerpoint/2010/main" val="1047600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logo_ET_2019.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216123" y="239782"/>
            <a:ext cx="784877" cy="250146"/>
          </a:xfrm>
          <a:prstGeom prst="rect">
            <a:avLst/>
          </a:prstGeom>
        </p:spPr>
      </p:pic>
      <p:pic>
        <p:nvPicPr>
          <p:cNvPr id="8" name="Picture 7" descr="viselat_negre.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10800000">
            <a:off x="1" y="0"/>
            <a:ext cx="491066" cy="491066"/>
          </a:xfrm>
          <a:prstGeom prst="rect">
            <a:avLst/>
          </a:prstGeom>
        </p:spPr>
      </p:pic>
      <p:pic>
        <p:nvPicPr>
          <p:cNvPr id="9" name="Picture 8" descr="viselat_negre.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652934" y="4652434"/>
            <a:ext cx="491066" cy="491066"/>
          </a:xfrm>
          <a:prstGeom prst="rect">
            <a:avLst/>
          </a:prstGeom>
        </p:spPr>
      </p:pic>
      <p:pic>
        <p:nvPicPr>
          <p:cNvPr id="10" name="Picture 9" descr="ratlleta_ET_taronja.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077075" y="4958256"/>
            <a:ext cx="923925" cy="185244"/>
          </a:xfrm>
          <a:prstGeom prst="rect">
            <a:avLst/>
          </a:prstGeom>
        </p:spPr>
      </p:pic>
      <p:cxnSp>
        <p:nvCxnSpPr>
          <p:cNvPr id="11" name="Straight Connector 10"/>
          <p:cNvCxnSpPr/>
          <p:nvPr userDrawn="1"/>
        </p:nvCxnSpPr>
        <p:spPr>
          <a:xfrm>
            <a:off x="6968070" y="0"/>
            <a:ext cx="0" cy="574434"/>
          </a:xfrm>
          <a:prstGeom prst="line">
            <a:avLst/>
          </a:prstGeom>
          <a:ln w="6350">
            <a:solidFill>
              <a:srgbClr val="54585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1775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9" Type="http://schemas.openxmlformats.org/officeDocument/2006/relationships/image" Target="../media/image39.png"/><Relationship Id="rId21" Type="http://schemas.openxmlformats.org/officeDocument/2006/relationships/image" Target="../media/image21.png"/><Relationship Id="rId34" Type="http://schemas.openxmlformats.org/officeDocument/2006/relationships/image" Target="../media/image34.png"/><Relationship Id="rId7" Type="http://schemas.openxmlformats.org/officeDocument/2006/relationships/image" Target="../media/image7.png"/><Relationship Id="rId2" Type="http://schemas.openxmlformats.org/officeDocument/2006/relationships/notesSlide" Target="../notesSlides/notesSlide1.xml"/><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29.png"/><Relationship Id="rId41"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32" Type="http://schemas.openxmlformats.org/officeDocument/2006/relationships/image" Target="../media/image32.png"/><Relationship Id="rId37" Type="http://schemas.openxmlformats.org/officeDocument/2006/relationships/image" Target="../media/image37.png"/><Relationship Id="rId40" Type="http://schemas.openxmlformats.org/officeDocument/2006/relationships/image" Target="../media/image40.png"/><Relationship Id="rId5" Type="http://schemas.openxmlformats.org/officeDocument/2006/relationships/image" Target="../media/image2.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36" Type="http://schemas.openxmlformats.org/officeDocument/2006/relationships/image" Target="../media/image36.png"/><Relationship Id="rId10" Type="http://schemas.openxmlformats.org/officeDocument/2006/relationships/image" Target="../media/image10.png"/><Relationship Id="rId19" Type="http://schemas.openxmlformats.org/officeDocument/2006/relationships/image" Target="../media/image19.png"/><Relationship Id="rId31" Type="http://schemas.openxmlformats.org/officeDocument/2006/relationships/image" Target="../media/image31.png"/><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png"/><Relationship Id="rId35" Type="http://schemas.openxmlformats.org/officeDocument/2006/relationships/image" Target="../media/image35.png"/><Relationship Id="rId8" Type="http://schemas.openxmlformats.org/officeDocument/2006/relationships/image" Target="../media/image8.png"/><Relationship Id="rId3" Type="http://schemas.openxmlformats.org/officeDocument/2006/relationships/image" Target="../media/image4.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33" Type="http://schemas.openxmlformats.org/officeDocument/2006/relationships/image" Target="../media/image33.png"/><Relationship Id="rId38" Type="http://schemas.openxmlformats.org/officeDocument/2006/relationships/image" Target="../media/image38.jpeg"/></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hyperlink" Target="https://www.energetica21.com/noticia/los-precios-de-los-ppa-renovables-se-han-disparado-desde-la-invasion-rusa-en-ucrania" TargetMode="External"/><Relationship Id="rId7" Type="http://schemas.openxmlformats.org/officeDocument/2006/relationships/hyperlink" Target="https://elperiodicodelaenergia.com/marruecos-encuentra-un-tesoro-de-1-000-millones-de-barriles-de-petroleo-cerca-de-canarias/" TargetMode="External"/><Relationship Id="rId12" Type="http://schemas.openxmlformats.org/officeDocument/2006/relationships/image" Target="../media/image5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0.png"/><Relationship Id="rId11" Type="http://schemas.openxmlformats.org/officeDocument/2006/relationships/image" Target="../media/image42.png"/><Relationship Id="rId5" Type="http://schemas.openxmlformats.org/officeDocument/2006/relationships/hyperlink" Target="https://www.montelnews.com/es/news/1314024/europa-vera-exceso-de-gnl-ante-una-menor-demanda-analistas" TargetMode="External"/><Relationship Id="rId10" Type="http://schemas.openxmlformats.org/officeDocument/2006/relationships/image" Target="../media/image53.png"/><Relationship Id="rId4" Type="http://schemas.openxmlformats.org/officeDocument/2006/relationships/image" Target="../media/image49.png"/><Relationship Id="rId9"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1.pn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2.pn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3.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8.pn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8.png"/></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9.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0.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Imagen 46">
            <a:extLst>
              <a:ext uri="{FF2B5EF4-FFF2-40B4-BE49-F238E27FC236}">
                <a16:creationId xmlns:a16="http://schemas.microsoft.com/office/drawing/2014/main" id="{80362983-1DA7-40F0-85E7-A8464A310F94}"/>
              </a:ext>
            </a:extLst>
          </p:cNvPr>
          <p:cNvPicPr>
            <a:picLocks noChangeAspect="1"/>
          </p:cNvPicPr>
          <p:nvPr/>
        </p:nvPicPr>
        <p:blipFill>
          <a:blip r:embed="rId3"/>
          <a:srcRect/>
          <a:stretch/>
        </p:blipFill>
        <p:spPr>
          <a:xfrm>
            <a:off x="0" y="-63165"/>
            <a:ext cx="9144000" cy="5248709"/>
          </a:xfrm>
          <a:prstGeom prst="rect">
            <a:avLst/>
          </a:prstGeom>
        </p:spPr>
      </p:pic>
      <p:sp>
        <p:nvSpPr>
          <p:cNvPr id="3" name="Rectángulo 2">
            <a:extLst>
              <a:ext uri="{FF2B5EF4-FFF2-40B4-BE49-F238E27FC236}">
                <a16:creationId xmlns:a16="http://schemas.microsoft.com/office/drawing/2014/main" id="{47EE26EC-4035-4C64-80B1-3E62D60F0281}"/>
              </a:ext>
            </a:extLst>
          </p:cNvPr>
          <p:cNvSpPr/>
          <p:nvPr/>
        </p:nvSpPr>
        <p:spPr>
          <a:xfrm>
            <a:off x="0" y="-63165"/>
            <a:ext cx="4152267" cy="524870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ca-ES" dirty="0"/>
              <a:t>revisar </a:t>
            </a:r>
          </a:p>
        </p:txBody>
      </p:sp>
      <p:pic>
        <p:nvPicPr>
          <p:cNvPr id="10" name="Picture 9" descr="logo_ET_2019_Blan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4324" y="752179"/>
            <a:ext cx="1769537" cy="563963"/>
          </a:xfrm>
          <a:prstGeom prst="rect">
            <a:avLst/>
          </a:prstGeom>
        </p:spPr>
      </p:pic>
      <p:pic>
        <p:nvPicPr>
          <p:cNvPr id="14" name="Picture 13" descr="viselat_negr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0" y="-67704"/>
            <a:ext cx="491066" cy="491066"/>
          </a:xfrm>
          <a:prstGeom prst="rect">
            <a:avLst/>
          </a:prstGeom>
        </p:spPr>
      </p:pic>
      <p:pic>
        <p:nvPicPr>
          <p:cNvPr id="15" name="Picture 14" descr="viselat_negr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2934" y="4652434"/>
            <a:ext cx="491066" cy="491066"/>
          </a:xfrm>
          <a:prstGeom prst="rect">
            <a:avLst/>
          </a:prstGeom>
        </p:spPr>
      </p:pic>
      <p:sp>
        <p:nvSpPr>
          <p:cNvPr id="9" name="TextBox 8"/>
          <p:cNvSpPr txBox="1"/>
          <p:nvPr/>
        </p:nvSpPr>
        <p:spPr>
          <a:xfrm>
            <a:off x="4107480" y="2091481"/>
            <a:ext cx="5081307" cy="2338012"/>
          </a:xfrm>
          <a:prstGeom prst="rect">
            <a:avLst/>
          </a:prstGeom>
          <a:noFill/>
        </p:spPr>
        <p:txBody>
          <a:bodyPr wrap="square" lIns="91440" tIns="45720" rIns="91440" bIns="45720" rtlCol="0" anchor="t">
            <a:spAutoFit/>
          </a:bodyPr>
          <a:lstStyle/>
          <a:p>
            <a:pPr algn="ctr"/>
            <a:r>
              <a:rPr lang="ca-ES" sz="2000" dirty="0">
                <a:solidFill>
                  <a:schemeClr val="bg1"/>
                </a:solidFill>
                <a:latin typeface="Montserrat" pitchFamily="2" charset="0"/>
                <a:cs typeface="Montserrat Light"/>
              </a:rPr>
              <a:t>Plataforma Barcelona Hospitals</a:t>
            </a:r>
          </a:p>
          <a:p>
            <a:pPr algn="ctr"/>
            <a:endParaRPr lang="ca-ES" sz="2000" dirty="0">
              <a:solidFill>
                <a:schemeClr val="bg1"/>
              </a:solidFill>
              <a:latin typeface="Montserrat" pitchFamily="2" charset="0"/>
              <a:cs typeface="Montserrat Light"/>
            </a:endParaRPr>
          </a:p>
          <a:p>
            <a:pPr algn="ctr"/>
            <a:endParaRPr lang="ca-ES" sz="1200" dirty="0">
              <a:solidFill>
                <a:schemeClr val="bg1"/>
              </a:solidFill>
              <a:latin typeface="Montserrat" pitchFamily="2" charset="0"/>
              <a:cs typeface="Montserrat Light"/>
            </a:endParaRPr>
          </a:p>
          <a:p>
            <a:pPr algn="ctr">
              <a:lnSpc>
                <a:spcPts val="4000"/>
              </a:lnSpc>
            </a:pPr>
            <a:r>
              <a:rPr lang="ca-ES" sz="1200" dirty="0">
                <a:solidFill>
                  <a:schemeClr val="bg1"/>
                </a:solidFill>
                <a:latin typeface="Montserrat"/>
                <a:cs typeface="Montserrat Light"/>
              </a:rPr>
              <a:t>Projecte nou concurs energia 2022 - 2023</a:t>
            </a:r>
          </a:p>
          <a:p>
            <a:pPr algn="r">
              <a:lnSpc>
                <a:spcPts val="4000"/>
              </a:lnSpc>
            </a:pPr>
            <a:endParaRPr lang="ca-ES" sz="1200" dirty="0">
              <a:solidFill>
                <a:schemeClr val="bg1"/>
              </a:solidFill>
              <a:latin typeface="Montserrat"/>
              <a:cs typeface="Montserrat Light"/>
            </a:endParaRPr>
          </a:p>
          <a:p>
            <a:pPr algn="ctr">
              <a:lnSpc>
                <a:spcPts val="4000"/>
              </a:lnSpc>
            </a:pPr>
            <a:r>
              <a:rPr lang="ca-ES" sz="1100" dirty="0">
                <a:solidFill>
                  <a:schemeClr val="bg1"/>
                </a:solidFill>
                <a:latin typeface="Montserrat"/>
                <a:cs typeface="Montserrat Light"/>
              </a:rPr>
              <a:t>Dimecres, 11 de maig de 2022</a:t>
            </a:r>
          </a:p>
        </p:txBody>
      </p:sp>
      <p:sp>
        <p:nvSpPr>
          <p:cNvPr id="2" name="1 Rectángulo"/>
          <p:cNvSpPr/>
          <p:nvPr/>
        </p:nvSpPr>
        <p:spPr>
          <a:xfrm>
            <a:off x="4453217" y="2387084"/>
            <a:ext cx="237566" cy="369332"/>
          </a:xfrm>
          <a:prstGeom prst="rect">
            <a:avLst/>
          </a:prstGeom>
        </p:spPr>
        <p:txBody>
          <a:bodyPr wrap="none">
            <a:spAutoFit/>
          </a:bodyPr>
          <a:lstStyle/>
          <a:p>
            <a:r>
              <a:rPr lang="ca-ES"/>
              <a:t> </a:t>
            </a:r>
          </a:p>
        </p:txBody>
      </p:sp>
      <p:pic>
        <p:nvPicPr>
          <p:cNvPr id="4" name="Imagen 3">
            <a:extLst>
              <a:ext uri="{FF2B5EF4-FFF2-40B4-BE49-F238E27FC236}">
                <a16:creationId xmlns:a16="http://schemas.microsoft.com/office/drawing/2014/main" id="{657995BF-BD2E-415E-B74F-95F80F32B894}"/>
              </a:ext>
            </a:extLst>
          </p:cNvPr>
          <p:cNvPicPr>
            <a:picLocks noChangeAspect="1"/>
          </p:cNvPicPr>
          <p:nvPr/>
        </p:nvPicPr>
        <p:blipFill rotWithShape="1">
          <a:blip r:embed="rId6"/>
          <a:srcRect l="10692" t="9696" r="6198" b="7279"/>
          <a:stretch/>
        </p:blipFill>
        <p:spPr>
          <a:xfrm>
            <a:off x="5084618" y="436418"/>
            <a:ext cx="1101436" cy="1198418"/>
          </a:xfrm>
          <a:prstGeom prst="rect">
            <a:avLst/>
          </a:prstGeom>
        </p:spPr>
      </p:pic>
      <p:pic>
        <p:nvPicPr>
          <p:cNvPr id="11" name="Imagen 10">
            <a:extLst>
              <a:ext uri="{FF2B5EF4-FFF2-40B4-BE49-F238E27FC236}">
                <a16:creationId xmlns:a16="http://schemas.microsoft.com/office/drawing/2014/main" id="{61036472-591C-4C2C-9BAE-D094F069703A}"/>
              </a:ext>
            </a:extLst>
          </p:cNvPr>
          <p:cNvPicPr>
            <a:picLocks noChangeAspect="1"/>
          </p:cNvPicPr>
          <p:nvPr/>
        </p:nvPicPr>
        <p:blipFill>
          <a:blip r:embed="rId7" cstate="print"/>
          <a:stretch>
            <a:fillRect/>
          </a:stretch>
        </p:blipFill>
        <p:spPr>
          <a:xfrm>
            <a:off x="294480" y="334187"/>
            <a:ext cx="612388" cy="220460"/>
          </a:xfrm>
          <a:prstGeom prst="rect">
            <a:avLst/>
          </a:prstGeom>
        </p:spPr>
      </p:pic>
      <p:pic>
        <p:nvPicPr>
          <p:cNvPr id="12" name="Imagen 11">
            <a:extLst>
              <a:ext uri="{FF2B5EF4-FFF2-40B4-BE49-F238E27FC236}">
                <a16:creationId xmlns:a16="http://schemas.microsoft.com/office/drawing/2014/main" id="{71592601-35D5-442A-91FC-492D51C7ACDD}"/>
              </a:ext>
            </a:extLst>
          </p:cNvPr>
          <p:cNvPicPr>
            <a:picLocks noChangeAspect="1"/>
          </p:cNvPicPr>
          <p:nvPr/>
        </p:nvPicPr>
        <p:blipFill>
          <a:blip r:embed="rId8" cstate="print"/>
          <a:stretch>
            <a:fillRect/>
          </a:stretch>
        </p:blipFill>
        <p:spPr>
          <a:xfrm>
            <a:off x="2410956" y="901131"/>
            <a:ext cx="666280" cy="171469"/>
          </a:xfrm>
          <a:prstGeom prst="rect">
            <a:avLst/>
          </a:prstGeom>
        </p:spPr>
      </p:pic>
      <p:pic>
        <p:nvPicPr>
          <p:cNvPr id="13" name="Imagen 12">
            <a:extLst>
              <a:ext uri="{FF2B5EF4-FFF2-40B4-BE49-F238E27FC236}">
                <a16:creationId xmlns:a16="http://schemas.microsoft.com/office/drawing/2014/main" id="{8FD822BC-4D24-4DCE-A21B-64889FC86448}"/>
              </a:ext>
            </a:extLst>
          </p:cNvPr>
          <p:cNvPicPr>
            <a:picLocks noChangeAspect="1"/>
          </p:cNvPicPr>
          <p:nvPr/>
        </p:nvPicPr>
        <p:blipFill>
          <a:blip r:embed="rId9" cstate="print"/>
          <a:stretch>
            <a:fillRect/>
          </a:stretch>
        </p:blipFill>
        <p:spPr>
          <a:xfrm>
            <a:off x="2174932" y="311457"/>
            <a:ext cx="519305" cy="264552"/>
          </a:xfrm>
          <a:prstGeom prst="rect">
            <a:avLst/>
          </a:prstGeom>
        </p:spPr>
      </p:pic>
      <p:pic>
        <p:nvPicPr>
          <p:cNvPr id="16" name="Imagen 15">
            <a:extLst>
              <a:ext uri="{FF2B5EF4-FFF2-40B4-BE49-F238E27FC236}">
                <a16:creationId xmlns:a16="http://schemas.microsoft.com/office/drawing/2014/main" id="{1C1F734B-8E14-49EE-B06C-2E4E1C127B44}"/>
              </a:ext>
            </a:extLst>
          </p:cNvPr>
          <p:cNvPicPr>
            <a:picLocks noChangeAspect="1"/>
          </p:cNvPicPr>
          <p:nvPr/>
        </p:nvPicPr>
        <p:blipFill>
          <a:blip r:embed="rId10" cstate="print"/>
          <a:stretch>
            <a:fillRect/>
          </a:stretch>
        </p:blipFill>
        <p:spPr>
          <a:xfrm>
            <a:off x="727295" y="683685"/>
            <a:ext cx="1263975" cy="151873"/>
          </a:xfrm>
          <a:prstGeom prst="rect">
            <a:avLst/>
          </a:prstGeom>
        </p:spPr>
      </p:pic>
      <p:pic>
        <p:nvPicPr>
          <p:cNvPr id="17" name="Imagen 16">
            <a:extLst>
              <a:ext uri="{FF2B5EF4-FFF2-40B4-BE49-F238E27FC236}">
                <a16:creationId xmlns:a16="http://schemas.microsoft.com/office/drawing/2014/main" id="{80291C89-2986-4266-8877-BE62C93EA1C3}"/>
              </a:ext>
            </a:extLst>
          </p:cNvPr>
          <p:cNvPicPr>
            <a:picLocks noChangeAspect="1"/>
          </p:cNvPicPr>
          <p:nvPr/>
        </p:nvPicPr>
        <p:blipFill>
          <a:blip r:embed="rId11" cstate="print"/>
          <a:stretch>
            <a:fillRect/>
          </a:stretch>
        </p:blipFill>
        <p:spPr>
          <a:xfrm>
            <a:off x="259948" y="959125"/>
            <a:ext cx="945530" cy="220460"/>
          </a:xfrm>
          <a:prstGeom prst="rect">
            <a:avLst/>
          </a:prstGeom>
        </p:spPr>
      </p:pic>
      <p:pic>
        <p:nvPicPr>
          <p:cNvPr id="18" name="Imagen 17">
            <a:extLst>
              <a:ext uri="{FF2B5EF4-FFF2-40B4-BE49-F238E27FC236}">
                <a16:creationId xmlns:a16="http://schemas.microsoft.com/office/drawing/2014/main" id="{925CC1BF-1B90-4483-84E3-EEBF48183537}"/>
              </a:ext>
            </a:extLst>
          </p:cNvPr>
          <p:cNvPicPr>
            <a:picLocks noChangeAspect="1"/>
          </p:cNvPicPr>
          <p:nvPr/>
        </p:nvPicPr>
        <p:blipFill>
          <a:blip r:embed="rId12" cstate="print"/>
          <a:stretch>
            <a:fillRect/>
          </a:stretch>
        </p:blipFill>
        <p:spPr>
          <a:xfrm>
            <a:off x="1523733" y="971407"/>
            <a:ext cx="631985" cy="230258"/>
          </a:xfrm>
          <a:prstGeom prst="rect">
            <a:avLst/>
          </a:prstGeom>
        </p:spPr>
      </p:pic>
      <p:pic>
        <p:nvPicPr>
          <p:cNvPr id="19" name="Imagen 18">
            <a:extLst>
              <a:ext uri="{FF2B5EF4-FFF2-40B4-BE49-F238E27FC236}">
                <a16:creationId xmlns:a16="http://schemas.microsoft.com/office/drawing/2014/main" id="{C6F1D7FE-3413-4C2C-AE9A-73F775D78E31}"/>
              </a:ext>
            </a:extLst>
          </p:cNvPr>
          <p:cNvPicPr>
            <a:picLocks noChangeAspect="1"/>
          </p:cNvPicPr>
          <p:nvPr/>
        </p:nvPicPr>
        <p:blipFill>
          <a:blip r:embed="rId13" cstate="print"/>
          <a:stretch>
            <a:fillRect/>
          </a:stretch>
        </p:blipFill>
        <p:spPr>
          <a:xfrm>
            <a:off x="2040757" y="1372356"/>
            <a:ext cx="906335" cy="166570"/>
          </a:xfrm>
          <a:prstGeom prst="rect">
            <a:avLst/>
          </a:prstGeom>
        </p:spPr>
      </p:pic>
      <p:pic>
        <p:nvPicPr>
          <p:cNvPr id="20" name="Imagen 19">
            <a:extLst>
              <a:ext uri="{FF2B5EF4-FFF2-40B4-BE49-F238E27FC236}">
                <a16:creationId xmlns:a16="http://schemas.microsoft.com/office/drawing/2014/main" id="{DD5F2650-1FBE-4447-94D2-EBD91D428384}"/>
              </a:ext>
            </a:extLst>
          </p:cNvPr>
          <p:cNvPicPr>
            <a:picLocks noChangeAspect="1"/>
          </p:cNvPicPr>
          <p:nvPr/>
        </p:nvPicPr>
        <p:blipFill>
          <a:blip r:embed="rId14" cstate="print"/>
          <a:stretch>
            <a:fillRect/>
          </a:stretch>
        </p:blipFill>
        <p:spPr>
          <a:xfrm>
            <a:off x="1043290" y="193964"/>
            <a:ext cx="631986" cy="308644"/>
          </a:xfrm>
          <a:prstGeom prst="rect">
            <a:avLst/>
          </a:prstGeom>
        </p:spPr>
      </p:pic>
      <p:pic>
        <p:nvPicPr>
          <p:cNvPr id="21" name="Imagen 20">
            <a:extLst>
              <a:ext uri="{FF2B5EF4-FFF2-40B4-BE49-F238E27FC236}">
                <a16:creationId xmlns:a16="http://schemas.microsoft.com/office/drawing/2014/main" id="{FD76D6A6-C8E9-495D-B3EC-556D1AC50EC7}"/>
              </a:ext>
            </a:extLst>
          </p:cNvPr>
          <p:cNvPicPr>
            <a:picLocks noChangeAspect="1"/>
          </p:cNvPicPr>
          <p:nvPr/>
        </p:nvPicPr>
        <p:blipFill>
          <a:blip r:embed="rId15" cstate="print"/>
          <a:stretch>
            <a:fillRect/>
          </a:stretch>
        </p:blipFill>
        <p:spPr>
          <a:xfrm>
            <a:off x="303806" y="1833751"/>
            <a:ext cx="582993" cy="293946"/>
          </a:xfrm>
          <a:prstGeom prst="rect">
            <a:avLst/>
          </a:prstGeom>
        </p:spPr>
      </p:pic>
      <p:pic>
        <p:nvPicPr>
          <p:cNvPr id="22" name="Imagen 21">
            <a:extLst>
              <a:ext uri="{FF2B5EF4-FFF2-40B4-BE49-F238E27FC236}">
                <a16:creationId xmlns:a16="http://schemas.microsoft.com/office/drawing/2014/main" id="{CF9DF991-C13F-43FC-AC85-16F78F2E3A78}"/>
              </a:ext>
            </a:extLst>
          </p:cNvPr>
          <p:cNvPicPr>
            <a:picLocks noChangeAspect="1"/>
          </p:cNvPicPr>
          <p:nvPr/>
        </p:nvPicPr>
        <p:blipFill>
          <a:blip r:embed="rId16" cstate="print"/>
          <a:stretch>
            <a:fillRect/>
          </a:stretch>
        </p:blipFill>
        <p:spPr>
          <a:xfrm>
            <a:off x="1421770" y="1864975"/>
            <a:ext cx="627087" cy="342938"/>
          </a:xfrm>
          <a:prstGeom prst="rect">
            <a:avLst/>
          </a:prstGeom>
        </p:spPr>
      </p:pic>
      <p:pic>
        <p:nvPicPr>
          <p:cNvPr id="23" name="Imagen 22">
            <a:extLst>
              <a:ext uri="{FF2B5EF4-FFF2-40B4-BE49-F238E27FC236}">
                <a16:creationId xmlns:a16="http://schemas.microsoft.com/office/drawing/2014/main" id="{28E40E05-741D-416F-8AE6-3C9AA16E2E89}"/>
              </a:ext>
            </a:extLst>
          </p:cNvPr>
          <p:cNvPicPr>
            <a:picLocks noChangeAspect="1"/>
          </p:cNvPicPr>
          <p:nvPr/>
        </p:nvPicPr>
        <p:blipFill>
          <a:blip r:embed="rId17" cstate="print"/>
          <a:stretch>
            <a:fillRect/>
          </a:stretch>
        </p:blipFill>
        <p:spPr>
          <a:xfrm>
            <a:off x="2285359" y="1997405"/>
            <a:ext cx="499710" cy="313543"/>
          </a:xfrm>
          <a:prstGeom prst="rect">
            <a:avLst/>
          </a:prstGeom>
        </p:spPr>
      </p:pic>
      <p:pic>
        <p:nvPicPr>
          <p:cNvPr id="24" name="Imagen 23">
            <a:extLst>
              <a:ext uri="{FF2B5EF4-FFF2-40B4-BE49-F238E27FC236}">
                <a16:creationId xmlns:a16="http://schemas.microsoft.com/office/drawing/2014/main" id="{F2385EAB-886B-4351-9911-47641D40638F}"/>
              </a:ext>
            </a:extLst>
          </p:cNvPr>
          <p:cNvPicPr>
            <a:picLocks noChangeAspect="1"/>
          </p:cNvPicPr>
          <p:nvPr/>
        </p:nvPicPr>
        <p:blipFill>
          <a:blip r:embed="rId18" cstate="print"/>
          <a:stretch>
            <a:fillRect/>
          </a:stretch>
        </p:blipFill>
        <p:spPr>
          <a:xfrm>
            <a:off x="458712" y="3063580"/>
            <a:ext cx="734868" cy="323342"/>
          </a:xfrm>
          <a:prstGeom prst="rect">
            <a:avLst/>
          </a:prstGeom>
        </p:spPr>
      </p:pic>
      <p:pic>
        <p:nvPicPr>
          <p:cNvPr id="25" name="Imagen 24">
            <a:extLst>
              <a:ext uri="{FF2B5EF4-FFF2-40B4-BE49-F238E27FC236}">
                <a16:creationId xmlns:a16="http://schemas.microsoft.com/office/drawing/2014/main" id="{42C13F4C-1F31-4A56-B5E6-50AF22782212}"/>
              </a:ext>
            </a:extLst>
          </p:cNvPr>
          <p:cNvPicPr>
            <a:picLocks noChangeAspect="1"/>
          </p:cNvPicPr>
          <p:nvPr/>
        </p:nvPicPr>
        <p:blipFill>
          <a:blip r:embed="rId19" cstate="print"/>
          <a:stretch>
            <a:fillRect/>
          </a:stretch>
        </p:blipFill>
        <p:spPr>
          <a:xfrm>
            <a:off x="3124229" y="1045018"/>
            <a:ext cx="823051" cy="347837"/>
          </a:xfrm>
          <a:prstGeom prst="rect">
            <a:avLst/>
          </a:prstGeom>
        </p:spPr>
      </p:pic>
      <p:pic>
        <p:nvPicPr>
          <p:cNvPr id="26" name="Imagen 25">
            <a:extLst>
              <a:ext uri="{FF2B5EF4-FFF2-40B4-BE49-F238E27FC236}">
                <a16:creationId xmlns:a16="http://schemas.microsoft.com/office/drawing/2014/main" id="{549DA987-0C41-4BB0-A19F-ED6864D642B3}"/>
              </a:ext>
            </a:extLst>
          </p:cNvPr>
          <p:cNvPicPr>
            <a:picLocks noChangeAspect="1"/>
          </p:cNvPicPr>
          <p:nvPr/>
        </p:nvPicPr>
        <p:blipFill>
          <a:blip r:embed="rId20" cstate="print"/>
          <a:stretch>
            <a:fillRect/>
          </a:stretch>
        </p:blipFill>
        <p:spPr>
          <a:xfrm>
            <a:off x="259948" y="2640642"/>
            <a:ext cx="754464" cy="210662"/>
          </a:xfrm>
          <a:prstGeom prst="rect">
            <a:avLst/>
          </a:prstGeom>
        </p:spPr>
      </p:pic>
      <p:pic>
        <p:nvPicPr>
          <p:cNvPr id="27" name="Imagen 26">
            <a:extLst>
              <a:ext uri="{FF2B5EF4-FFF2-40B4-BE49-F238E27FC236}">
                <a16:creationId xmlns:a16="http://schemas.microsoft.com/office/drawing/2014/main" id="{69BEF53D-15F4-4925-9E9F-060201820E05}"/>
              </a:ext>
            </a:extLst>
          </p:cNvPr>
          <p:cNvPicPr>
            <a:picLocks noChangeAspect="1"/>
          </p:cNvPicPr>
          <p:nvPr/>
        </p:nvPicPr>
        <p:blipFill>
          <a:blip r:embed="rId21" cstate="print"/>
          <a:stretch>
            <a:fillRect/>
          </a:stretch>
        </p:blipFill>
        <p:spPr>
          <a:xfrm>
            <a:off x="2763498" y="2668883"/>
            <a:ext cx="465415" cy="298845"/>
          </a:xfrm>
          <a:prstGeom prst="rect">
            <a:avLst/>
          </a:prstGeom>
        </p:spPr>
      </p:pic>
      <p:pic>
        <p:nvPicPr>
          <p:cNvPr id="28" name="Imagen 27">
            <a:extLst>
              <a:ext uri="{FF2B5EF4-FFF2-40B4-BE49-F238E27FC236}">
                <a16:creationId xmlns:a16="http://schemas.microsoft.com/office/drawing/2014/main" id="{DDAE3CA8-6AA4-4095-83C1-69547644A4A1}"/>
              </a:ext>
            </a:extLst>
          </p:cNvPr>
          <p:cNvPicPr>
            <a:picLocks noChangeAspect="1"/>
          </p:cNvPicPr>
          <p:nvPr/>
        </p:nvPicPr>
        <p:blipFill>
          <a:blip r:embed="rId22" cstate="print"/>
          <a:stretch>
            <a:fillRect/>
          </a:stretch>
        </p:blipFill>
        <p:spPr>
          <a:xfrm>
            <a:off x="806230" y="1366455"/>
            <a:ext cx="612388" cy="328240"/>
          </a:xfrm>
          <a:prstGeom prst="rect">
            <a:avLst/>
          </a:prstGeom>
        </p:spPr>
      </p:pic>
      <p:pic>
        <p:nvPicPr>
          <p:cNvPr id="29" name="Imagen 28">
            <a:extLst>
              <a:ext uri="{FF2B5EF4-FFF2-40B4-BE49-F238E27FC236}">
                <a16:creationId xmlns:a16="http://schemas.microsoft.com/office/drawing/2014/main" id="{444A811C-8357-4688-8BD8-4F813CE768D5}"/>
              </a:ext>
            </a:extLst>
          </p:cNvPr>
          <p:cNvPicPr>
            <a:picLocks noChangeAspect="1"/>
          </p:cNvPicPr>
          <p:nvPr/>
        </p:nvPicPr>
        <p:blipFill>
          <a:blip r:embed="rId23" cstate="print"/>
          <a:stretch>
            <a:fillRect/>
          </a:stretch>
        </p:blipFill>
        <p:spPr>
          <a:xfrm>
            <a:off x="2954694" y="3558018"/>
            <a:ext cx="891638" cy="328240"/>
          </a:xfrm>
          <a:prstGeom prst="rect">
            <a:avLst/>
          </a:prstGeom>
        </p:spPr>
      </p:pic>
      <p:pic>
        <p:nvPicPr>
          <p:cNvPr id="30" name="Imagen 29">
            <a:extLst>
              <a:ext uri="{FF2B5EF4-FFF2-40B4-BE49-F238E27FC236}">
                <a16:creationId xmlns:a16="http://schemas.microsoft.com/office/drawing/2014/main" id="{9C22E0EA-F324-4C3E-A543-5045BAECAE8F}"/>
              </a:ext>
            </a:extLst>
          </p:cNvPr>
          <p:cNvPicPr>
            <a:picLocks noChangeAspect="1"/>
          </p:cNvPicPr>
          <p:nvPr/>
        </p:nvPicPr>
        <p:blipFill>
          <a:blip r:embed="rId24" cstate="print"/>
          <a:stretch>
            <a:fillRect/>
          </a:stretch>
        </p:blipFill>
        <p:spPr>
          <a:xfrm>
            <a:off x="643544" y="2166238"/>
            <a:ext cx="651582" cy="269451"/>
          </a:xfrm>
          <a:prstGeom prst="rect">
            <a:avLst/>
          </a:prstGeom>
        </p:spPr>
      </p:pic>
      <p:pic>
        <p:nvPicPr>
          <p:cNvPr id="31" name="Imagen 30">
            <a:extLst>
              <a:ext uri="{FF2B5EF4-FFF2-40B4-BE49-F238E27FC236}">
                <a16:creationId xmlns:a16="http://schemas.microsoft.com/office/drawing/2014/main" id="{E3C507A4-4856-46E9-9393-3F20AC09AFD7}"/>
              </a:ext>
            </a:extLst>
          </p:cNvPr>
          <p:cNvPicPr>
            <a:picLocks noChangeAspect="1"/>
          </p:cNvPicPr>
          <p:nvPr/>
        </p:nvPicPr>
        <p:blipFill>
          <a:blip r:embed="rId25" cstate="print"/>
          <a:stretch>
            <a:fillRect/>
          </a:stretch>
        </p:blipFill>
        <p:spPr>
          <a:xfrm>
            <a:off x="1952101" y="3592761"/>
            <a:ext cx="803455" cy="352736"/>
          </a:xfrm>
          <a:prstGeom prst="rect">
            <a:avLst/>
          </a:prstGeom>
        </p:spPr>
      </p:pic>
      <p:pic>
        <p:nvPicPr>
          <p:cNvPr id="32" name="Imagen 31">
            <a:extLst>
              <a:ext uri="{FF2B5EF4-FFF2-40B4-BE49-F238E27FC236}">
                <a16:creationId xmlns:a16="http://schemas.microsoft.com/office/drawing/2014/main" id="{3089162E-9779-44F0-ACB1-D043570BD9F9}"/>
              </a:ext>
            </a:extLst>
          </p:cNvPr>
          <p:cNvPicPr>
            <a:picLocks noChangeAspect="1"/>
          </p:cNvPicPr>
          <p:nvPr/>
        </p:nvPicPr>
        <p:blipFill>
          <a:blip r:embed="rId26" cstate="print"/>
          <a:stretch>
            <a:fillRect/>
          </a:stretch>
        </p:blipFill>
        <p:spPr>
          <a:xfrm>
            <a:off x="1187305" y="3497577"/>
            <a:ext cx="602591" cy="426223"/>
          </a:xfrm>
          <a:prstGeom prst="rect">
            <a:avLst/>
          </a:prstGeom>
        </p:spPr>
      </p:pic>
      <p:pic>
        <p:nvPicPr>
          <p:cNvPr id="33" name="Imagen 32">
            <a:extLst>
              <a:ext uri="{FF2B5EF4-FFF2-40B4-BE49-F238E27FC236}">
                <a16:creationId xmlns:a16="http://schemas.microsoft.com/office/drawing/2014/main" id="{51ED02E6-BAC8-4B24-9C1D-26AFBE38CA4D}"/>
              </a:ext>
            </a:extLst>
          </p:cNvPr>
          <p:cNvPicPr>
            <a:picLocks noChangeAspect="1"/>
          </p:cNvPicPr>
          <p:nvPr/>
        </p:nvPicPr>
        <p:blipFill>
          <a:blip r:embed="rId27" cstate="print"/>
          <a:stretch>
            <a:fillRect/>
          </a:stretch>
        </p:blipFill>
        <p:spPr>
          <a:xfrm>
            <a:off x="294480" y="3535827"/>
            <a:ext cx="470316" cy="387031"/>
          </a:xfrm>
          <a:prstGeom prst="rect">
            <a:avLst/>
          </a:prstGeom>
        </p:spPr>
      </p:pic>
      <p:pic>
        <p:nvPicPr>
          <p:cNvPr id="34" name="Imagen 33">
            <a:extLst>
              <a:ext uri="{FF2B5EF4-FFF2-40B4-BE49-F238E27FC236}">
                <a16:creationId xmlns:a16="http://schemas.microsoft.com/office/drawing/2014/main" id="{61B812F1-AC8A-4128-81F9-0AEA64397EE8}"/>
              </a:ext>
            </a:extLst>
          </p:cNvPr>
          <p:cNvPicPr>
            <a:picLocks noChangeAspect="1"/>
          </p:cNvPicPr>
          <p:nvPr/>
        </p:nvPicPr>
        <p:blipFill>
          <a:blip r:embed="rId28" cstate="print"/>
          <a:stretch>
            <a:fillRect/>
          </a:stretch>
        </p:blipFill>
        <p:spPr>
          <a:xfrm>
            <a:off x="1800607" y="4050443"/>
            <a:ext cx="656481" cy="347837"/>
          </a:xfrm>
          <a:prstGeom prst="rect">
            <a:avLst/>
          </a:prstGeom>
        </p:spPr>
      </p:pic>
      <p:pic>
        <p:nvPicPr>
          <p:cNvPr id="35" name="Imagen 34">
            <a:extLst>
              <a:ext uri="{FF2B5EF4-FFF2-40B4-BE49-F238E27FC236}">
                <a16:creationId xmlns:a16="http://schemas.microsoft.com/office/drawing/2014/main" id="{045931AF-CBF4-4AEB-89A4-F8CC6B3BA6A7}"/>
              </a:ext>
            </a:extLst>
          </p:cNvPr>
          <p:cNvPicPr>
            <a:picLocks noChangeAspect="1"/>
          </p:cNvPicPr>
          <p:nvPr/>
        </p:nvPicPr>
        <p:blipFill>
          <a:blip r:embed="rId29" cstate="print"/>
          <a:stretch>
            <a:fillRect/>
          </a:stretch>
        </p:blipFill>
        <p:spPr>
          <a:xfrm>
            <a:off x="2050832" y="4486741"/>
            <a:ext cx="896539" cy="284149"/>
          </a:xfrm>
          <a:prstGeom prst="rect">
            <a:avLst/>
          </a:prstGeom>
        </p:spPr>
      </p:pic>
      <p:pic>
        <p:nvPicPr>
          <p:cNvPr id="36" name="Imagen 35" descr="Recorte de pantalla">
            <a:extLst>
              <a:ext uri="{FF2B5EF4-FFF2-40B4-BE49-F238E27FC236}">
                <a16:creationId xmlns:a16="http://schemas.microsoft.com/office/drawing/2014/main" id="{FB2F6C70-D442-46D8-BA66-56603F0DC6F8}"/>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1290409" y="4746174"/>
            <a:ext cx="730329" cy="229123"/>
          </a:xfrm>
          <a:prstGeom prst="rect">
            <a:avLst/>
          </a:prstGeom>
        </p:spPr>
      </p:pic>
      <p:pic>
        <p:nvPicPr>
          <p:cNvPr id="37" name="Imagen 36" descr="Recorte de pantalla">
            <a:extLst>
              <a:ext uri="{FF2B5EF4-FFF2-40B4-BE49-F238E27FC236}">
                <a16:creationId xmlns:a16="http://schemas.microsoft.com/office/drawing/2014/main" id="{DFA84763-0066-4414-B707-5B890A68620C}"/>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3194241" y="360653"/>
            <a:ext cx="652091" cy="283909"/>
          </a:xfrm>
          <a:prstGeom prst="rect">
            <a:avLst/>
          </a:prstGeom>
        </p:spPr>
      </p:pic>
      <p:pic>
        <p:nvPicPr>
          <p:cNvPr id="38" name="Imagen 37" descr="Recorte de pantalla">
            <a:extLst>
              <a:ext uri="{FF2B5EF4-FFF2-40B4-BE49-F238E27FC236}">
                <a16:creationId xmlns:a16="http://schemas.microsoft.com/office/drawing/2014/main" id="{39681329-7C67-4B47-B559-9D4E310AEE94}"/>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784900" y="4139890"/>
            <a:ext cx="510226" cy="313093"/>
          </a:xfrm>
          <a:prstGeom prst="rect">
            <a:avLst/>
          </a:prstGeom>
        </p:spPr>
      </p:pic>
      <p:pic>
        <p:nvPicPr>
          <p:cNvPr id="39" name="Picture 2" descr="C:\Documents and Settings\vpalau\Escritorio\images.png">
            <a:extLst>
              <a:ext uri="{FF2B5EF4-FFF2-40B4-BE49-F238E27FC236}">
                <a16:creationId xmlns:a16="http://schemas.microsoft.com/office/drawing/2014/main" id="{FA99F2EA-E32A-4AB6-B3A1-3021B2E0A24C}"/>
              </a:ext>
            </a:extLst>
          </p:cNvPr>
          <p:cNvPicPr>
            <a:picLocks noChangeAspect="1" noChangeArrowheads="1"/>
          </p:cNvPicPr>
          <p:nvPr/>
        </p:nvPicPr>
        <p:blipFill>
          <a:blip r:embed="rId33" cstate="print"/>
          <a:srcRect/>
          <a:stretch>
            <a:fillRect/>
          </a:stretch>
        </p:blipFill>
        <p:spPr bwMode="auto">
          <a:xfrm>
            <a:off x="2947092" y="3054284"/>
            <a:ext cx="482589" cy="313852"/>
          </a:xfrm>
          <a:prstGeom prst="rect">
            <a:avLst/>
          </a:prstGeom>
          <a:noFill/>
        </p:spPr>
      </p:pic>
      <p:pic>
        <p:nvPicPr>
          <p:cNvPr id="40" name="42 Imagen" descr="CAPSBE General_PNG_sense marge.png">
            <a:extLst>
              <a:ext uri="{FF2B5EF4-FFF2-40B4-BE49-F238E27FC236}">
                <a16:creationId xmlns:a16="http://schemas.microsoft.com/office/drawing/2014/main" id="{4FF70C59-193B-43E5-85CA-434234BE6E5B}"/>
              </a:ext>
            </a:extLst>
          </p:cNvPr>
          <p:cNvPicPr>
            <a:picLocks noChangeAspect="1" noChangeArrowheads="1"/>
          </p:cNvPicPr>
          <p:nvPr/>
        </p:nvPicPr>
        <p:blipFill>
          <a:blip r:embed="rId34" cstate="print"/>
          <a:srcRect/>
          <a:stretch>
            <a:fillRect/>
          </a:stretch>
        </p:blipFill>
        <p:spPr bwMode="auto">
          <a:xfrm>
            <a:off x="245181" y="4570494"/>
            <a:ext cx="867243" cy="210663"/>
          </a:xfrm>
          <a:prstGeom prst="rect">
            <a:avLst/>
          </a:prstGeom>
          <a:noFill/>
          <a:ln w="9525">
            <a:noFill/>
            <a:miter lim="800000"/>
            <a:headEnd/>
            <a:tailEnd/>
          </a:ln>
        </p:spPr>
      </p:pic>
      <p:pic>
        <p:nvPicPr>
          <p:cNvPr id="41" name="Picture 1">
            <a:extLst>
              <a:ext uri="{FF2B5EF4-FFF2-40B4-BE49-F238E27FC236}">
                <a16:creationId xmlns:a16="http://schemas.microsoft.com/office/drawing/2014/main" id="{A1685022-6F25-4AF6-B16F-71B5E4BF35AD}"/>
              </a:ext>
            </a:extLst>
          </p:cNvPr>
          <p:cNvPicPr>
            <a:picLocks noChangeAspect="1" noChangeArrowheads="1"/>
          </p:cNvPicPr>
          <p:nvPr/>
        </p:nvPicPr>
        <p:blipFill>
          <a:blip r:embed="rId35" cstate="print"/>
          <a:srcRect/>
          <a:stretch>
            <a:fillRect/>
          </a:stretch>
        </p:blipFill>
        <p:spPr bwMode="auto">
          <a:xfrm>
            <a:off x="3100100" y="4119810"/>
            <a:ext cx="763676" cy="176404"/>
          </a:xfrm>
          <a:prstGeom prst="rect">
            <a:avLst/>
          </a:prstGeom>
          <a:noFill/>
          <a:ln w="9525">
            <a:noFill/>
            <a:miter lim="800000"/>
            <a:headEnd/>
            <a:tailEnd/>
          </a:ln>
        </p:spPr>
      </p:pic>
      <p:pic>
        <p:nvPicPr>
          <p:cNvPr id="42" name="Picture 2">
            <a:extLst>
              <a:ext uri="{FF2B5EF4-FFF2-40B4-BE49-F238E27FC236}">
                <a16:creationId xmlns:a16="http://schemas.microsoft.com/office/drawing/2014/main" id="{A893B208-C651-48C6-9A47-84B01292EC50}"/>
              </a:ext>
            </a:extLst>
          </p:cNvPr>
          <p:cNvPicPr>
            <a:picLocks noChangeAspect="1" noChangeArrowheads="1"/>
          </p:cNvPicPr>
          <p:nvPr/>
        </p:nvPicPr>
        <p:blipFill>
          <a:blip r:embed="rId36" cstate="print"/>
          <a:srcRect/>
          <a:stretch>
            <a:fillRect/>
          </a:stretch>
        </p:blipFill>
        <p:spPr bwMode="auto">
          <a:xfrm>
            <a:off x="3194241" y="4687776"/>
            <a:ext cx="658242" cy="232973"/>
          </a:xfrm>
          <a:prstGeom prst="rect">
            <a:avLst/>
          </a:prstGeom>
          <a:noFill/>
          <a:ln w="9525">
            <a:noFill/>
            <a:miter lim="800000"/>
            <a:headEnd/>
            <a:tailEnd/>
          </a:ln>
        </p:spPr>
      </p:pic>
      <p:pic>
        <p:nvPicPr>
          <p:cNvPr id="43" name="Picture 4">
            <a:extLst>
              <a:ext uri="{FF2B5EF4-FFF2-40B4-BE49-F238E27FC236}">
                <a16:creationId xmlns:a16="http://schemas.microsoft.com/office/drawing/2014/main" id="{971B708B-1A50-4CC3-926F-B8612BB958A2}"/>
              </a:ext>
            </a:extLst>
          </p:cNvPr>
          <p:cNvPicPr>
            <a:picLocks noChangeAspect="1" noChangeArrowheads="1"/>
          </p:cNvPicPr>
          <p:nvPr/>
        </p:nvPicPr>
        <p:blipFill>
          <a:blip r:embed="rId37" cstate="print"/>
          <a:srcRect/>
          <a:stretch>
            <a:fillRect/>
          </a:stretch>
        </p:blipFill>
        <p:spPr bwMode="auto">
          <a:xfrm>
            <a:off x="3194241" y="1626947"/>
            <a:ext cx="655500" cy="293946"/>
          </a:xfrm>
          <a:prstGeom prst="rect">
            <a:avLst/>
          </a:prstGeom>
          <a:noFill/>
          <a:ln w="9525">
            <a:noFill/>
            <a:miter lim="800000"/>
            <a:headEnd/>
            <a:tailEnd/>
          </a:ln>
        </p:spPr>
      </p:pic>
      <p:pic>
        <p:nvPicPr>
          <p:cNvPr id="44" name="Imagen 43">
            <a:extLst>
              <a:ext uri="{FF2B5EF4-FFF2-40B4-BE49-F238E27FC236}">
                <a16:creationId xmlns:a16="http://schemas.microsoft.com/office/drawing/2014/main" id="{F01F4594-F49F-4BCD-AACB-988F23F15922}"/>
              </a:ext>
            </a:extLst>
          </p:cNvPr>
          <p:cNvPicPr>
            <a:picLocks noChangeAspect="1"/>
          </p:cNvPicPr>
          <p:nvPr/>
        </p:nvPicPr>
        <p:blipFill>
          <a:blip r:embed="rId38"/>
          <a:stretch>
            <a:fillRect/>
          </a:stretch>
        </p:blipFill>
        <p:spPr>
          <a:xfrm>
            <a:off x="2973331" y="2336393"/>
            <a:ext cx="890445" cy="187134"/>
          </a:xfrm>
          <a:prstGeom prst="rect">
            <a:avLst/>
          </a:prstGeom>
        </p:spPr>
      </p:pic>
      <p:pic>
        <p:nvPicPr>
          <p:cNvPr id="45" name="Imagen 44">
            <a:extLst>
              <a:ext uri="{FF2B5EF4-FFF2-40B4-BE49-F238E27FC236}">
                <a16:creationId xmlns:a16="http://schemas.microsoft.com/office/drawing/2014/main" id="{E0191691-8290-4697-AEA6-DECFE0771B17}"/>
              </a:ext>
            </a:extLst>
          </p:cNvPr>
          <p:cNvPicPr>
            <a:picLocks noChangeAspect="1"/>
          </p:cNvPicPr>
          <p:nvPr/>
        </p:nvPicPr>
        <p:blipFill>
          <a:blip r:embed="rId39" cstate="print"/>
          <a:stretch>
            <a:fillRect/>
          </a:stretch>
        </p:blipFill>
        <p:spPr>
          <a:xfrm>
            <a:off x="1480549" y="2508586"/>
            <a:ext cx="916133" cy="230258"/>
          </a:xfrm>
          <a:prstGeom prst="rect">
            <a:avLst/>
          </a:prstGeom>
        </p:spPr>
      </p:pic>
      <p:pic>
        <p:nvPicPr>
          <p:cNvPr id="46" name="Imagen 45">
            <a:extLst>
              <a:ext uri="{FF2B5EF4-FFF2-40B4-BE49-F238E27FC236}">
                <a16:creationId xmlns:a16="http://schemas.microsoft.com/office/drawing/2014/main" id="{B09BBB8A-D869-4FEA-AF62-F18060FB940E}"/>
              </a:ext>
            </a:extLst>
          </p:cNvPr>
          <p:cNvPicPr>
            <a:picLocks noChangeAspect="1"/>
          </p:cNvPicPr>
          <p:nvPr/>
        </p:nvPicPr>
        <p:blipFill rotWithShape="1">
          <a:blip r:embed="rId40"/>
          <a:srcRect l="6777" t="22871" r="16581" b="32829"/>
          <a:stretch/>
        </p:blipFill>
        <p:spPr>
          <a:xfrm>
            <a:off x="1952101" y="3186871"/>
            <a:ext cx="603048" cy="228075"/>
          </a:xfrm>
          <a:prstGeom prst="rect">
            <a:avLst/>
          </a:prstGeom>
        </p:spPr>
      </p:pic>
      <p:pic>
        <p:nvPicPr>
          <p:cNvPr id="7" name="Imagen 6">
            <a:extLst>
              <a:ext uri="{FF2B5EF4-FFF2-40B4-BE49-F238E27FC236}">
                <a16:creationId xmlns:a16="http://schemas.microsoft.com/office/drawing/2014/main" id="{B6DAC206-2249-4A4A-8799-1FFCA9CB19A4}"/>
              </a:ext>
            </a:extLst>
          </p:cNvPr>
          <p:cNvPicPr>
            <a:picLocks noChangeAspect="1"/>
          </p:cNvPicPr>
          <p:nvPr/>
        </p:nvPicPr>
        <p:blipFill>
          <a:blip r:embed="rId41"/>
          <a:stretch>
            <a:fillRect/>
          </a:stretch>
        </p:blipFill>
        <p:spPr>
          <a:xfrm>
            <a:off x="1248023" y="2877230"/>
            <a:ext cx="763676" cy="198556"/>
          </a:xfrm>
          <a:prstGeom prst="rect">
            <a:avLst/>
          </a:prstGeom>
        </p:spPr>
      </p:pic>
    </p:spTree>
    <p:extLst>
      <p:ext uri="{BB962C8B-B14F-4D97-AF65-F5344CB8AC3E}">
        <p14:creationId xmlns:p14="http://schemas.microsoft.com/office/powerpoint/2010/main" val="4292241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53533" y="8467"/>
            <a:ext cx="6095999" cy="1040670"/>
          </a:xfrm>
          <a:prstGeom prst="rect">
            <a:avLst/>
          </a:prstGeom>
          <a:noFill/>
        </p:spPr>
        <p:txBody>
          <a:bodyPr wrap="square" rtlCol="0">
            <a:spAutoFit/>
          </a:bodyPr>
          <a:lstStyle/>
          <a:p>
            <a:pPr algn="r">
              <a:lnSpc>
                <a:spcPts val="4000"/>
              </a:lnSpc>
            </a:pPr>
            <a:r>
              <a:rPr lang="ca-ES" sz="1600" dirty="0">
                <a:solidFill>
                  <a:srgbClr val="54585A"/>
                </a:solidFill>
                <a:latin typeface="Montserrat SemiBold"/>
                <a:cs typeface="Montserrat SemiBold"/>
              </a:rPr>
              <a:t>1.1 </a:t>
            </a:r>
            <a:r>
              <a:rPr lang="ca-ES" sz="1600" dirty="0">
                <a:solidFill>
                  <a:srgbClr val="54585A"/>
                </a:solidFill>
                <a:latin typeface="Montserrat SemiBold"/>
              </a:rPr>
              <a:t>Pròrroga </a:t>
            </a:r>
            <a:r>
              <a:rPr lang="ca-ES" sz="1600" dirty="0" err="1">
                <a:solidFill>
                  <a:srgbClr val="54585A"/>
                </a:solidFill>
                <a:latin typeface="Montserrat SemiBold"/>
              </a:rPr>
              <a:t>clawback</a:t>
            </a:r>
            <a:r>
              <a:rPr lang="ca-ES" sz="1600" dirty="0">
                <a:solidFill>
                  <a:srgbClr val="54585A"/>
                </a:solidFill>
                <a:latin typeface="Montserrat SemiBold"/>
              </a:rPr>
              <a:t> del gas</a:t>
            </a:r>
          </a:p>
          <a:p>
            <a:pPr algn="r">
              <a:lnSpc>
                <a:spcPts val="4000"/>
              </a:lnSpc>
            </a:pPr>
            <a:endParaRPr lang="ca-ES" sz="1600" dirty="0">
              <a:solidFill>
                <a:srgbClr val="54585A"/>
              </a:solidFill>
              <a:latin typeface="Montserrat SemiBold"/>
              <a:cs typeface="Montserrat SemiBold"/>
            </a:endParaRPr>
          </a:p>
        </p:txBody>
      </p:sp>
      <p:sp>
        <p:nvSpPr>
          <p:cNvPr id="9" name="Google Shape;191;p22">
            <a:extLst>
              <a:ext uri="{FF2B5EF4-FFF2-40B4-BE49-F238E27FC236}">
                <a16:creationId xmlns:a16="http://schemas.microsoft.com/office/drawing/2014/main" id="{D191E335-FEC9-4FEF-B831-EE2986FF39AD}"/>
              </a:ext>
            </a:extLst>
          </p:cNvPr>
          <p:cNvSpPr txBox="1"/>
          <p:nvPr/>
        </p:nvSpPr>
        <p:spPr>
          <a:xfrm>
            <a:off x="607438" y="560524"/>
            <a:ext cx="7929123" cy="4022452"/>
          </a:xfrm>
          <a:prstGeom prst="rect">
            <a:avLst/>
          </a:prstGeom>
          <a:noFill/>
          <a:ln>
            <a:noFill/>
          </a:ln>
        </p:spPr>
        <p:txBody>
          <a:bodyPr spcFirstLastPara="1" wrap="square" lIns="91425" tIns="45700" rIns="91425" bIns="45700" anchor="t" anchorCtr="0">
            <a:noAutofit/>
          </a:bodyPr>
          <a:lstStyle/>
          <a:p>
            <a:pPr marR="0" lvl="0" algn="just" rtl="0">
              <a:spcBef>
                <a:spcPts val="0"/>
              </a:spcBef>
              <a:spcAft>
                <a:spcPts val="0"/>
              </a:spcAft>
              <a:buClr>
                <a:srgbClr val="54585A"/>
              </a:buClr>
              <a:buSzPts val="1400"/>
            </a:pPr>
            <a:endParaRPr lang="ca-ES" sz="1400">
              <a:solidFill>
                <a:srgbClr val="54585A"/>
              </a:solidFill>
              <a:latin typeface="Montserrat Light"/>
              <a:sym typeface="Montserrat Light"/>
            </a:endParaRPr>
          </a:p>
        </p:txBody>
      </p:sp>
      <p:sp>
        <p:nvSpPr>
          <p:cNvPr id="7" name="Google Shape;191;p22">
            <a:extLst>
              <a:ext uri="{FF2B5EF4-FFF2-40B4-BE49-F238E27FC236}">
                <a16:creationId xmlns:a16="http://schemas.microsoft.com/office/drawing/2014/main" id="{A2590578-BF25-49F8-B135-B4722B86F491}"/>
              </a:ext>
            </a:extLst>
          </p:cNvPr>
          <p:cNvSpPr txBox="1"/>
          <p:nvPr/>
        </p:nvSpPr>
        <p:spPr>
          <a:xfrm>
            <a:off x="607438" y="745950"/>
            <a:ext cx="7929123" cy="1927977"/>
          </a:xfrm>
          <a:prstGeom prst="rect">
            <a:avLst/>
          </a:prstGeom>
          <a:noFill/>
          <a:ln>
            <a:noFill/>
          </a:ln>
        </p:spPr>
        <p:txBody>
          <a:bodyPr spcFirstLastPara="1" wrap="square" lIns="91425" tIns="45700" rIns="91425" bIns="45700" anchor="t" anchorCtr="0">
            <a:noAutofit/>
          </a:bodyPr>
          <a:lstStyle/>
          <a:p>
            <a:pPr algn="just">
              <a:spcBef>
                <a:spcPts val="600"/>
              </a:spcBef>
              <a:spcAft>
                <a:spcPts val="600"/>
              </a:spcAft>
            </a:pPr>
            <a:r>
              <a:rPr lang="ca-ES" sz="1150" dirty="0">
                <a:solidFill>
                  <a:srgbClr val="54585A"/>
                </a:solidFill>
                <a:latin typeface="Montserrat Light"/>
                <a:sym typeface="Montserrat Light"/>
              </a:rPr>
              <a:t>Es </a:t>
            </a:r>
            <a:r>
              <a:rPr lang="ca-ES" sz="1150" b="1" dirty="0">
                <a:solidFill>
                  <a:srgbClr val="F93D16"/>
                </a:solidFill>
                <a:latin typeface="Montserrat Light"/>
                <a:sym typeface="Montserrat Light"/>
              </a:rPr>
              <a:t>prorroga fins el 30 de juny de 2022 </a:t>
            </a:r>
            <a:r>
              <a:rPr lang="ca-ES" sz="1150" dirty="0">
                <a:solidFill>
                  <a:srgbClr val="54585A"/>
                </a:solidFill>
                <a:latin typeface="Montserrat Light"/>
                <a:sym typeface="Montserrat Light"/>
              </a:rPr>
              <a:t>el mecanisme de minoració aprovat pel Reial Decret 17/2021, també modificat posteriorment pel Reial Decret 23/2021. El mecanisme també inclou novetats:</a:t>
            </a:r>
          </a:p>
          <a:p>
            <a:pPr marL="742950" lvl="1" indent="-285750" algn="just">
              <a:spcBef>
                <a:spcPts val="600"/>
              </a:spcBef>
              <a:spcAft>
                <a:spcPts val="600"/>
              </a:spcAft>
              <a:buFont typeface="Arial" panose="020B0604020202020204" pitchFamily="34" charset="0"/>
              <a:buChar char="•"/>
            </a:pPr>
            <a:r>
              <a:rPr lang="ca-ES" sz="1150" dirty="0">
                <a:solidFill>
                  <a:srgbClr val="54585A"/>
                </a:solidFill>
                <a:latin typeface="Montserrat Light"/>
                <a:sym typeface="Montserrat Light"/>
              </a:rPr>
              <a:t>Quedarà </a:t>
            </a:r>
            <a:r>
              <a:rPr lang="ca-ES" sz="1150" b="1" dirty="0">
                <a:solidFill>
                  <a:srgbClr val="F93D16"/>
                </a:solidFill>
                <a:latin typeface="Montserrat Light"/>
                <a:sym typeface="Montserrat Light"/>
              </a:rPr>
              <a:t>exempta aquella energia a termini i preu fix </a:t>
            </a:r>
            <a:r>
              <a:rPr lang="ca-ES" sz="1150" dirty="0">
                <a:solidFill>
                  <a:srgbClr val="54585A"/>
                </a:solidFill>
                <a:latin typeface="Montserrat Light"/>
                <a:sym typeface="Montserrat Light"/>
              </a:rPr>
              <a:t>que tingui un preu de cobertura </a:t>
            </a:r>
            <a:r>
              <a:rPr lang="ca-ES" sz="1150" b="1" dirty="0">
                <a:solidFill>
                  <a:srgbClr val="F93D16"/>
                </a:solidFill>
                <a:latin typeface="Montserrat Light"/>
                <a:sym typeface="Montserrat Light"/>
              </a:rPr>
              <a:t>inferior als 67€/MWh</a:t>
            </a:r>
            <a:r>
              <a:rPr lang="ca-ES" sz="1150" dirty="0">
                <a:solidFill>
                  <a:srgbClr val="54585A"/>
                </a:solidFill>
                <a:latin typeface="Montserrat Light"/>
                <a:sym typeface="Montserrat Light"/>
              </a:rPr>
              <a:t>. En cas que el preu de les cobertures sigui superior, la minoració s’efectuarà sobre la diferència amb els 67€/MWh. S’exclou també tota energia coberta per algun instrument de contractació a termini anterior a 31 de març de 2022.</a:t>
            </a:r>
          </a:p>
          <a:p>
            <a:pPr marL="742950" lvl="1" indent="-285750" algn="just">
              <a:spcBef>
                <a:spcPts val="600"/>
              </a:spcBef>
              <a:spcAft>
                <a:spcPts val="600"/>
              </a:spcAft>
              <a:buFont typeface="Arial" panose="020B0604020202020204" pitchFamily="34" charset="0"/>
              <a:buChar char="•"/>
            </a:pPr>
            <a:endParaRPr lang="ca-ES" sz="1300" dirty="0">
              <a:solidFill>
                <a:srgbClr val="54585A"/>
              </a:solidFill>
              <a:latin typeface="Montserrat Light"/>
              <a:sym typeface="Montserrat Light"/>
            </a:endParaRPr>
          </a:p>
        </p:txBody>
      </p:sp>
      <p:pic>
        <p:nvPicPr>
          <p:cNvPr id="8" name="Imagen 7">
            <a:extLst>
              <a:ext uri="{FF2B5EF4-FFF2-40B4-BE49-F238E27FC236}">
                <a16:creationId xmlns:a16="http://schemas.microsoft.com/office/drawing/2014/main" id="{A5170A28-DDE1-47C3-849F-FCC23CE2AAB5}"/>
              </a:ext>
            </a:extLst>
          </p:cNvPr>
          <p:cNvPicPr>
            <a:picLocks noChangeAspect="1"/>
          </p:cNvPicPr>
          <p:nvPr/>
        </p:nvPicPr>
        <p:blipFill>
          <a:blip r:embed="rId2"/>
          <a:stretch>
            <a:fillRect/>
          </a:stretch>
        </p:blipFill>
        <p:spPr>
          <a:xfrm>
            <a:off x="4279826" y="2251855"/>
            <a:ext cx="4256736" cy="2331121"/>
          </a:xfrm>
          <a:prstGeom prst="rect">
            <a:avLst/>
          </a:prstGeom>
        </p:spPr>
      </p:pic>
      <p:sp>
        <p:nvSpPr>
          <p:cNvPr id="5" name="CuadroTexto 4">
            <a:extLst>
              <a:ext uri="{FF2B5EF4-FFF2-40B4-BE49-F238E27FC236}">
                <a16:creationId xmlns:a16="http://schemas.microsoft.com/office/drawing/2014/main" id="{530A8F0E-83F6-4136-AC3F-D2C8577C9D6B}"/>
              </a:ext>
            </a:extLst>
          </p:cNvPr>
          <p:cNvSpPr txBox="1"/>
          <p:nvPr/>
        </p:nvSpPr>
        <p:spPr>
          <a:xfrm>
            <a:off x="607439" y="1838379"/>
            <a:ext cx="3465798" cy="2854628"/>
          </a:xfrm>
          <a:prstGeom prst="rect">
            <a:avLst/>
          </a:prstGeom>
          <a:noFill/>
        </p:spPr>
        <p:txBody>
          <a:bodyPr wrap="square" rtlCol="0">
            <a:spAutoFit/>
          </a:bodyPr>
          <a:lstStyle/>
          <a:p>
            <a:pPr marL="742950" lvl="1" indent="-285750" algn="just">
              <a:spcBef>
                <a:spcPts val="600"/>
              </a:spcBef>
              <a:spcAft>
                <a:spcPts val="600"/>
              </a:spcAft>
              <a:buFont typeface="Arial" panose="020B0604020202020204" pitchFamily="34" charset="0"/>
              <a:buChar char="•"/>
            </a:pPr>
            <a:endParaRPr lang="ca-ES" sz="1150">
              <a:solidFill>
                <a:srgbClr val="54585A"/>
              </a:solidFill>
              <a:latin typeface="Montserrat Light"/>
              <a:sym typeface="Montserrat Light"/>
            </a:endParaRPr>
          </a:p>
          <a:p>
            <a:pPr marL="742950" lvl="1" indent="-285750" algn="just">
              <a:spcBef>
                <a:spcPts val="600"/>
              </a:spcBef>
              <a:spcAft>
                <a:spcPts val="600"/>
              </a:spcAft>
              <a:buFont typeface="Arial" panose="020B0604020202020204" pitchFamily="34" charset="0"/>
              <a:buChar char="•"/>
            </a:pPr>
            <a:r>
              <a:rPr lang="ca-ES" sz="1150">
                <a:solidFill>
                  <a:srgbClr val="54585A"/>
                </a:solidFill>
                <a:latin typeface="Montserrat Light"/>
                <a:sym typeface="Montserrat Light"/>
              </a:rPr>
              <a:t>Per tota </a:t>
            </a:r>
            <a:r>
              <a:rPr lang="ca-ES" sz="1150" b="1">
                <a:solidFill>
                  <a:srgbClr val="F93D16"/>
                </a:solidFill>
                <a:latin typeface="Montserrat Light"/>
                <a:sym typeface="Montserrat Light"/>
              </a:rPr>
              <a:t>energia </a:t>
            </a:r>
            <a:r>
              <a:rPr lang="ca-ES" sz="1150" b="1" err="1">
                <a:solidFill>
                  <a:srgbClr val="F93D16"/>
                </a:solidFill>
                <a:latin typeface="Montserrat Light"/>
                <a:sym typeface="Montserrat Light"/>
              </a:rPr>
              <a:t>bilateralitzada</a:t>
            </a:r>
            <a:r>
              <a:rPr lang="ca-ES" sz="1150" b="1">
                <a:solidFill>
                  <a:srgbClr val="F93D16"/>
                </a:solidFill>
                <a:latin typeface="Montserrat Light"/>
                <a:sym typeface="Montserrat Light"/>
              </a:rPr>
              <a:t> </a:t>
            </a:r>
            <a:r>
              <a:rPr lang="ca-ES" sz="1150">
                <a:solidFill>
                  <a:srgbClr val="54585A"/>
                </a:solidFill>
                <a:latin typeface="Montserrat Light"/>
                <a:sym typeface="Montserrat Light"/>
              </a:rPr>
              <a:t>que pertanyi a un </a:t>
            </a:r>
            <a:r>
              <a:rPr lang="ca-ES" sz="1150" b="1">
                <a:solidFill>
                  <a:srgbClr val="F93D16"/>
                </a:solidFill>
                <a:latin typeface="Montserrat Light"/>
                <a:sym typeface="Montserrat Light"/>
              </a:rPr>
              <a:t>grup verticalment integrat</a:t>
            </a:r>
            <a:r>
              <a:rPr lang="ca-ES" sz="1150">
                <a:solidFill>
                  <a:srgbClr val="54585A"/>
                </a:solidFill>
                <a:latin typeface="Montserrat Light"/>
                <a:sym typeface="Montserrat Light"/>
              </a:rPr>
              <a:t>, el preu de cobertura pel càlcul de la minoració serà el repercutit als consumidors finals. </a:t>
            </a:r>
          </a:p>
          <a:p>
            <a:pPr marL="742950" lvl="1" indent="-285750" algn="just">
              <a:spcBef>
                <a:spcPts val="600"/>
              </a:spcBef>
              <a:spcAft>
                <a:spcPts val="600"/>
              </a:spcAft>
              <a:buFont typeface="Arial" panose="020B0604020202020204" pitchFamily="34" charset="0"/>
              <a:buChar char="•"/>
            </a:pPr>
            <a:r>
              <a:rPr lang="ca-ES" sz="1150">
                <a:solidFill>
                  <a:srgbClr val="54585A"/>
                </a:solidFill>
                <a:latin typeface="Montserrat Light"/>
                <a:sym typeface="Montserrat Light"/>
              </a:rPr>
              <a:t>Un cop definida la minoració a aplicar, aquesta serà repercutida sobre les comercialitzadores. </a:t>
            </a:r>
          </a:p>
          <a:p>
            <a:pPr marL="742950" lvl="1" indent="-285750" algn="just">
              <a:spcBef>
                <a:spcPts val="600"/>
              </a:spcBef>
              <a:spcAft>
                <a:spcPts val="600"/>
              </a:spcAft>
              <a:buFont typeface="Arial" panose="020B0604020202020204" pitchFamily="34" charset="0"/>
              <a:buChar char="•"/>
            </a:pPr>
            <a:r>
              <a:rPr lang="ca-ES" sz="1150">
                <a:solidFill>
                  <a:srgbClr val="54585A"/>
                </a:solidFill>
                <a:latin typeface="Montserrat Light"/>
                <a:sym typeface="Montserrat Light"/>
              </a:rPr>
              <a:t>L’objectiu del </a:t>
            </a:r>
            <a:r>
              <a:rPr lang="ca-ES" sz="1150" err="1">
                <a:solidFill>
                  <a:srgbClr val="54585A"/>
                </a:solidFill>
                <a:latin typeface="Montserrat Light"/>
                <a:sym typeface="Montserrat Light"/>
              </a:rPr>
              <a:t>clawback</a:t>
            </a:r>
            <a:r>
              <a:rPr lang="ca-ES" sz="1150">
                <a:solidFill>
                  <a:srgbClr val="54585A"/>
                </a:solidFill>
                <a:latin typeface="Montserrat Light"/>
                <a:sym typeface="Montserrat Light"/>
              </a:rPr>
              <a:t> del gas és </a:t>
            </a:r>
            <a:r>
              <a:rPr lang="ca-ES" sz="1150" b="1">
                <a:solidFill>
                  <a:srgbClr val="F93D16"/>
                </a:solidFill>
                <a:latin typeface="Montserrat Light"/>
                <a:sym typeface="Montserrat Light"/>
              </a:rPr>
              <a:t>incrementar la liquiditat al mercat elèctric </a:t>
            </a:r>
            <a:r>
              <a:rPr lang="ca-ES" sz="1150">
                <a:solidFill>
                  <a:srgbClr val="54585A"/>
                </a:solidFill>
                <a:latin typeface="Montserrat Light"/>
                <a:sym typeface="Montserrat Light"/>
              </a:rPr>
              <a:t>per garantir un major grau de competència entre els actors. </a:t>
            </a:r>
          </a:p>
        </p:txBody>
      </p:sp>
      <p:pic>
        <p:nvPicPr>
          <p:cNvPr id="10" name="Imagen 9">
            <a:extLst>
              <a:ext uri="{FF2B5EF4-FFF2-40B4-BE49-F238E27FC236}">
                <a16:creationId xmlns:a16="http://schemas.microsoft.com/office/drawing/2014/main" id="{037618C7-582C-EFFF-1DE5-D48A57569904}"/>
              </a:ext>
            </a:extLst>
          </p:cNvPr>
          <p:cNvPicPr>
            <a:picLocks noChangeAspect="1"/>
          </p:cNvPicPr>
          <p:nvPr/>
        </p:nvPicPr>
        <p:blipFill>
          <a:blip r:embed="rId3"/>
          <a:stretch>
            <a:fillRect/>
          </a:stretch>
        </p:blipFill>
        <p:spPr>
          <a:xfrm>
            <a:off x="8240868" y="129348"/>
            <a:ext cx="452755" cy="490276"/>
          </a:xfrm>
          <a:prstGeom prst="rect">
            <a:avLst/>
          </a:prstGeom>
        </p:spPr>
      </p:pic>
    </p:spTree>
    <p:extLst>
      <p:ext uri="{BB962C8B-B14F-4D97-AF65-F5344CB8AC3E}">
        <p14:creationId xmlns:p14="http://schemas.microsoft.com/office/powerpoint/2010/main" val="1796197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91;p22">
            <a:extLst>
              <a:ext uri="{FF2B5EF4-FFF2-40B4-BE49-F238E27FC236}">
                <a16:creationId xmlns:a16="http://schemas.microsoft.com/office/drawing/2014/main" id="{9BD13565-DCD5-4B1B-8CEE-7D6CB44B8208}"/>
              </a:ext>
            </a:extLst>
          </p:cNvPr>
          <p:cNvSpPr txBox="1"/>
          <p:nvPr/>
        </p:nvSpPr>
        <p:spPr>
          <a:xfrm>
            <a:off x="587737" y="602089"/>
            <a:ext cx="7968525" cy="3939322"/>
          </a:xfrm>
          <a:prstGeom prst="rect">
            <a:avLst/>
          </a:prstGeom>
          <a:noFill/>
          <a:ln>
            <a:noFill/>
          </a:ln>
        </p:spPr>
        <p:txBody>
          <a:bodyPr spcFirstLastPara="1" wrap="square" lIns="91425" tIns="45700" rIns="91425" bIns="45700" anchor="t" anchorCtr="0">
            <a:noAutofit/>
          </a:bodyPr>
          <a:lstStyle/>
          <a:p>
            <a:pPr marL="0" lvl="1">
              <a:spcBef>
                <a:spcPts val="600"/>
              </a:spcBef>
              <a:spcAft>
                <a:spcPts val="600"/>
              </a:spcAft>
            </a:pPr>
            <a:r>
              <a:rPr lang="ca-ES" sz="1400">
                <a:solidFill>
                  <a:srgbClr val="54585A"/>
                </a:solidFill>
                <a:latin typeface="Montserrat Light"/>
                <a:sym typeface="Montserrat Light"/>
              </a:rPr>
              <a:t>S’implementen vàries </a:t>
            </a:r>
            <a:r>
              <a:rPr lang="ca-ES" sz="1400" b="1">
                <a:solidFill>
                  <a:srgbClr val="F93D16"/>
                </a:solidFill>
                <a:latin typeface="Montserrat Light"/>
                <a:sym typeface="Montserrat Light"/>
              </a:rPr>
              <a:t>mesures d’agilització </a:t>
            </a:r>
            <a:r>
              <a:rPr lang="ca-ES" sz="1400">
                <a:solidFill>
                  <a:srgbClr val="54585A"/>
                </a:solidFill>
                <a:latin typeface="Montserrat Light"/>
                <a:sym typeface="Montserrat Light"/>
              </a:rPr>
              <a:t>per la implantació de projectes de generació renovable:</a:t>
            </a:r>
          </a:p>
          <a:p>
            <a:pPr marL="742950" lvl="1" indent="-285750" algn="just">
              <a:spcBef>
                <a:spcPts val="600"/>
              </a:spcBef>
              <a:spcAft>
                <a:spcPts val="600"/>
              </a:spcAft>
              <a:buFont typeface="Arial" panose="020B0604020202020204" pitchFamily="34" charset="0"/>
              <a:buChar char="•"/>
            </a:pPr>
            <a:r>
              <a:rPr lang="ca-ES" sz="1300" b="1">
                <a:solidFill>
                  <a:srgbClr val="F93D16"/>
                </a:solidFill>
                <a:latin typeface="Montserrat Light"/>
                <a:sym typeface="Montserrat Light"/>
              </a:rPr>
              <a:t>No s’efectuarà avaluació ambiental d’impacte </a:t>
            </a:r>
            <a:r>
              <a:rPr lang="ca-ES" sz="1300">
                <a:solidFill>
                  <a:srgbClr val="54585A"/>
                </a:solidFill>
                <a:latin typeface="Montserrat Light"/>
                <a:sym typeface="Montserrat Light"/>
              </a:rPr>
              <a:t>(segons Llei 21/2013) sempre i quan no es tracti de projectes instal·lats en el medi marí i compleixin els següents requisits:</a:t>
            </a:r>
          </a:p>
          <a:p>
            <a:pPr marL="1200150" lvl="2" indent="-285750" algn="just">
              <a:spcBef>
                <a:spcPts val="600"/>
              </a:spcBef>
              <a:spcAft>
                <a:spcPts val="600"/>
              </a:spcAft>
              <a:buFont typeface="Arial" panose="020B0604020202020204" pitchFamily="34" charset="0"/>
              <a:buChar char="•"/>
            </a:pPr>
            <a:r>
              <a:rPr lang="ca-ES" sz="1300">
                <a:solidFill>
                  <a:srgbClr val="54585A"/>
                </a:solidFill>
                <a:latin typeface="Montserrat Light"/>
                <a:sym typeface="Montserrat Light"/>
              </a:rPr>
              <a:t>Amb línies aèries d’evacuació de </a:t>
            </a:r>
            <a:r>
              <a:rPr lang="ca-ES" sz="1300" b="1">
                <a:solidFill>
                  <a:srgbClr val="F93D16"/>
                </a:solidFill>
                <a:latin typeface="Montserrat Light"/>
                <a:sym typeface="Montserrat Light"/>
              </a:rPr>
              <a:t>voltatge menor a 220KV </a:t>
            </a:r>
            <a:r>
              <a:rPr lang="ca-ES" sz="1300">
                <a:solidFill>
                  <a:srgbClr val="54585A"/>
                </a:solidFill>
                <a:latin typeface="Montserrat Light"/>
                <a:sym typeface="Montserrat Light"/>
              </a:rPr>
              <a:t>i de </a:t>
            </a:r>
            <a:r>
              <a:rPr lang="ca-ES" sz="1300" b="1">
                <a:solidFill>
                  <a:srgbClr val="F93D16"/>
                </a:solidFill>
                <a:latin typeface="Montserrat Light"/>
                <a:sym typeface="Montserrat Light"/>
              </a:rPr>
              <a:t>menys de 15Km </a:t>
            </a:r>
            <a:r>
              <a:rPr lang="ca-ES" sz="1300">
                <a:solidFill>
                  <a:srgbClr val="54585A"/>
                </a:solidFill>
                <a:latin typeface="Montserrat Light"/>
                <a:sym typeface="Montserrat Light"/>
              </a:rPr>
              <a:t>de longitud.</a:t>
            </a:r>
          </a:p>
          <a:p>
            <a:pPr marL="1200150" lvl="2" indent="-285750" algn="just">
              <a:spcBef>
                <a:spcPts val="600"/>
              </a:spcBef>
              <a:spcAft>
                <a:spcPts val="600"/>
              </a:spcAft>
              <a:buFont typeface="Arial" panose="020B0604020202020204" pitchFamily="34" charset="0"/>
              <a:buChar char="•"/>
            </a:pPr>
            <a:r>
              <a:rPr lang="ca-ES" sz="1300">
                <a:solidFill>
                  <a:srgbClr val="54585A"/>
                </a:solidFill>
                <a:latin typeface="Montserrat Light"/>
                <a:sym typeface="Montserrat Light"/>
              </a:rPr>
              <a:t>Projectes </a:t>
            </a:r>
            <a:r>
              <a:rPr lang="ca-ES" sz="1300" b="1">
                <a:solidFill>
                  <a:srgbClr val="F93D16"/>
                </a:solidFill>
                <a:latin typeface="Montserrat Light"/>
                <a:sym typeface="Montserrat Light"/>
              </a:rPr>
              <a:t>eòlics de 75MW o menys </a:t>
            </a:r>
            <a:r>
              <a:rPr lang="ca-ES" sz="1300">
                <a:solidFill>
                  <a:srgbClr val="54585A"/>
                </a:solidFill>
                <a:latin typeface="Montserrat Light"/>
                <a:sym typeface="Montserrat Light"/>
              </a:rPr>
              <a:t>de potència instal·lada i </a:t>
            </a:r>
            <a:r>
              <a:rPr lang="ca-ES" sz="1300" b="1">
                <a:solidFill>
                  <a:srgbClr val="F93D16"/>
                </a:solidFill>
                <a:latin typeface="Montserrat Light"/>
                <a:sym typeface="Montserrat Light"/>
              </a:rPr>
              <a:t>fotovoltaics amb 150MW o menys</a:t>
            </a:r>
            <a:r>
              <a:rPr lang="ca-ES" sz="1300">
                <a:solidFill>
                  <a:srgbClr val="54585A"/>
                </a:solidFill>
                <a:latin typeface="Montserrat Light"/>
                <a:sym typeface="Montserrat Light"/>
              </a:rPr>
              <a:t>.</a:t>
            </a:r>
          </a:p>
          <a:p>
            <a:pPr marL="1200150" lvl="2" indent="-285750" algn="just">
              <a:spcBef>
                <a:spcPts val="600"/>
              </a:spcBef>
              <a:spcAft>
                <a:spcPts val="600"/>
              </a:spcAft>
              <a:buFont typeface="Arial" panose="020B0604020202020204" pitchFamily="34" charset="0"/>
              <a:buChar char="•"/>
            </a:pPr>
            <a:r>
              <a:rPr lang="ca-ES" sz="1300">
                <a:solidFill>
                  <a:srgbClr val="54585A"/>
                </a:solidFill>
                <a:latin typeface="Montserrat Light"/>
                <a:sym typeface="Montserrat Light"/>
              </a:rPr>
              <a:t>Ubicats en </a:t>
            </a:r>
            <a:r>
              <a:rPr lang="ca-ES" sz="1300" b="1">
                <a:solidFill>
                  <a:srgbClr val="F93D16"/>
                </a:solidFill>
                <a:latin typeface="Montserrat Light"/>
                <a:sym typeface="Montserrat Light"/>
              </a:rPr>
              <a:t>zones de sensibilitat baixa i moderada </a:t>
            </a:r>
            <a:r>
              <a:rPr lang="ca-ES" sz="1300">
                <a:solidFill>
                  <a:srgbClr val="54585A"/>
                </a:solidFill>
                <a:latin typeface="Montserrat Light"/>
                <a:sym typeface="Montserrat Light"/>
              </a:rPr>
              <a:t>des del punt de vista ambiental.</a:t>
            </a:r>
          </a:p>
          <a:p>
            <a:pPr marL="742950" lvl="1" indent="-285750" algn="just">
              <a:spcBef>
                <a:spcPts val="600"/>
              </a:spcBef>
              <a:spcAft>
                <a:spcPts val="600"/>
              </a:spcAft>
              <a:buFont typeface="Arial" panose="020B0604020202020204" pitchFamily="34" charset="0"/>
              <a:buChar char="•"/>
            </a:pPr>
            <a:r>
              <a:rPr lang="ca-ES" sz="1300" b="1">
                <a:solidFill>
                  <a:srgbClr val="F93D16"/>
                </a:solidFill>
                <a:latin typeface="Montserrat Light"/>
                <a:sym typeface="Montserrat Light"/>
              </a:rPr>
              <a:t>Declaració d’urgència dels procediments d’autorització </a:t>
            </a:r>
            <a:r>
              <a:rPr lang="ca-ES" sz="1300">
                <a:solidFill>
                  <a:srgbClr val="54585A"/>
                </a:solidFill>
                <a:latin typeface="Montserrat Light"/>
                <a:sym typeface="Montserrat Light"/>
              </a:rPr>
              <a:t>de projectes de generació mitjançant energies renovables competència de l’Administració General de l’Estat. Aquests hauran d’haver obtingut l’</a:t>
            </a:r>
            <a:r>
              <a:rPr lang="ca-ES" sz="1300" b="1">
                <a:solidFill>
                  <a:srgbClr val="F93D16"/>
                </a:solidFill>
                <a:latin typeface="Montserrat Light"/>
                <a:sym typeface="Montserrat Light"/>
              </a:rPr>
              <a:t>informe</a:t>
            </a:r>
            <a:r>
              <a:rPr lang="ca-ES" sz="1300">
                <a:solidFill>
                  <a:srgbClr val="54585A"/>
                </a:solidFill>
                <a:latin typeface="Montserrat Light"/>
                <a:sym typeface="Montserrat Light"/>
              </a:rPr>
              <a:t> </a:t>
            </a:r>
            <a:r>
              <a:rPr lang="ca-ES" sz="1300" b="1">
                <a:solidFill>
                  <a:srgbClr val="F93D16"/>
                </a:solidFill>
                <a:latin typeface="Montserrat Light"/>
                <a:sym typeface="Montserrat Light"/>
              </a:rPr>
              <a:t>de determinació d’afecció ambiental favorable </a:t>
            </a:r>
            <a:r>
              <a:rPr lang="ca-ES" sz="1300">
                <a:solidFill>
                  <a:srgbClr val="54585A"/>
                </a:solidFill>
                <a:latin typeface="Montserrat Light"/>
                <a:sym typeface="Montserrat Light"/>
              </a:rPr>
              <a:t>i els seus promotors han de sol·licitar acollir-se a aquest procediment simplificat abans del 31 de desembre de 2024.</a:t>
            </a:r>
          </a:p>
        </p:txBody>
      </p:sp>
      <p:sp>
        <p:nvSpPr>
          <p:cNvPr id="5" name="TextBox 15">
            <a:extLst>
              <a:ext uri="{FF2B5EF4-FFF2-40B4-BE49-F238E27FC236}">
                <a16:creationId xmlns:a16="http://schemas.microsoft.com/office/drawing/2014/main" id="{B3A1B34F-61A8-4A1E-962F-34019C85D3C9}"/>
              </a:ext>
            </a:extLst>
          </p:cNvPr>
          <p:cNvSpPr txBox="1"/>
          <p:nvPr/>
        </p:nvSpPr>
        <p:spPr>
          <a:xfrm>
            <a:off x="866998" y="0"/>
            <a:ext cx="6095999" cy="1040670"/>
          </a:xfrm>
          <a:prstGeom prst="rect">
            <a:avLst/>
          </a:prstGeom>
          <a:noFill/>
        </p:spPr>
        <p:txBody>
          <a:bodyPr wrap="square" rtlCol="0">
            <a:spAutoFit/>
          </a:bodyPr>
          <a:lstStyle/>
          <a:p>
            <a:pPr algn="r">
              <a:lnSpc>
                <a:spcPts val="4000"/>
              </a:lnSpc>
            </a:pPr>
            <a:r>
              <a:rPr lang="ca-ES" sz="1600" dirty="0">
                <a:solidFill>
                  <a:srgbClr val="54585A"/>
                </a:solidFill>
                <a:latin typeface="Montserrat SemiBold"/>
                <a:cs typeface="Montserrat SemiBold"/>
              </a:rPr>
              <a:t>1.1 </a:t>
            </a:r>
            <a:r>
              <a:rPr lang="ca-ES" sz="1600" dirty="0">
                <a:solidFill>
                  <a:srgbClr val="54585A"/>
                </a:solidFill>
                <a:latin typeface="Montserrat SemiBold"/>
              </a:rPr>
              <a:t>Agilització de projectes renovables</a:t>
            </a:r>
          </a:p>
          <a:p>
            <a:pPr algn="r">
              <a:lnSpc>
                <a:spcPts val="4000"/>
              </a:lnSpc>
            </a:pPr>
            <a:endParaRPr lang="ca-ES" sz="1400" b="1" dirty="0">
              <a:solidFill>
                <a:srgbClr val="F93D16"/>
              </a:solidFill>
              <a:latin typeface="Montserrat Light"/>
            </a:endParaRPr>
          </a:p>
        </p:txBody>
      </p:sp>
      <p:pic>
        <p:nvPicPr>
          <p:cNvPr id="6" name="Imagen 5">
            <a:extLst>
              <a:ext uri="{FF2B5EF4-FFF2-40B4-BE49-F238E27FC236}">
                <a16:creationId xmlns:a16="http://schemas.microsoft.com/office/drawing/2014/main" id="{7E02DFB0-34FA-BAF5-6BB5-7547C608F743}"/>
              </a:ext>
            </a:extLst>
          </p:cNvPr>
          <p:cNvPicPr>
            <a:picLocks noChangeAspect="1"/>
          </p:cNvPicPr>
          <p:nvPr/>
        </p:nvPicPr>
        <p:blipFill>
          <a:blip r:embed="rId2"/>
          <a:stretch>
            <a:fillRect/>
          </a:stretch>
        </p:blipFill>
        <p:spPr>
          <a:xfrm>
            <a:off x="8240868" y="129348"/>
            <a:ext cx="452755" cy="490276"/>
          </a:xfrm>
          <a:prstGeom prst="rect">
            <a:avLst/>
          </a:prstGeom>
        </p:spPr>
      </p:pic>
    </p:spTree>
    <p:extLst>
      <p:ext uri="{BB962C8B-B14F-4D97-AF65-F5344CB8AC3E}">
        <p14:creationId xmlns:p14="http://schemas.microsoft.com/office/powerpoint/2010/main" val="810578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viselat_neg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 y="0"/>
            <a:ext cx="978194" cy="978194"/>
          </a:xfrm>
          <a:prstGeom prst="rect">
            <a:avLst/>
          </a:prstGeom>
        </p:spPr>
      </p:pic>
      <p:sp>
        <p:nvSpPr>
          <p:cNvPr id="2" name="1 Rectángulo"/>
          <p:cNvSpPr/>
          <p:nvPr/>
        </p:nvSpPr>
        <p:spPr>
          <a:xfrm>
            <a:off x="4453217" y="2589105"/>
            <a:ext cx="237566" cy="369332"/>
          </a:xfrm>
          <a:prstGeom prst="rect">
            <a:avLst/>
          </a:prstGeom>
        </p:spPr>
        <p:txBody>
          <a:bodyPr wrap="none">
            <a:spAutoFit/>
          </a:bodyPr>
          <a:lstStyle/>
          <a:p>
            <a:r>
              <a:rPr lang="ca-ES"/>
              <a:t> </a:t>
            </a:r>
          </a:p>
        </p:txBody>
      </p:sp>
      <p:pic>
        <p:nvPicPr>
          <p:cNvPr id="12" name="Imagen 11">
            <a:extLst>
              <a:ext uri="{FF2B5EF4-FFF2-40B4-BE49-F238E27FC236}">
                <a16:creationId xmlns:a16="http://schemas.microsoft.com/office/drawing/2014/main" id="{B59103A1-421B-43BD-9E97-349AE224D988}"/>
              </a:ext>
            </a:extLst>
          </p:cNvPr>
          <p:cNvPicPr>
            <a:picLocks noChangeAspect="1"/>
          </p:cNvPicPr>
          <p:nvPr/>
        </p:nvPicPr>
        <p:blipFill>
          <a:blip r:embed="rId3"/>
          <a:srcRect/>
          <a:stretch/>
        </p:blipFill>
        <p:spPr>
          <a:xfrm>
            <a:off x="1" y="-1"/>
            <a:ext cx="9144000" cy="5143501"/>
          </a:xfrm>
          <a:prstGeom prst="rect">
            <a:avLst/>
          </a:prstGeom>
        </p:spPr>
      </p:pic>
      <p:pic>
        <p:nvPicPr>
          <p:cNvPr id="18" name="Picture 13" descr="viselat_negre.png">
            <a:extLst>
              <a:ext uri="{FF2B5EF4-FFF2-40B4-BE49-F238E27FC236}">
                <a16:creationId xmlns:a16="http://schemas.microsoft.com/office/drawing/2014/main" id="{6EB26F08-BB43-4543-A7DE-F762B2F622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806" y="4165306"/>
            <a:ext cx="978194" cy="978194"/>
          </a:xfrm>
          <a:prstGeom prst="rect">
            <a:avLst/>
          </a:prstGeom>
        </p:spPr>
      </p:pic>
      <p:sp>
        <p:nvSpPr>
          <p:cNvPr id="19" name="TextBox 11">
            <a:extLst>
              <a:ext uri="{FF2B5EF4-FFF2-40B4-BE49-F238E27FC236}">
                <a16:creationId xmlns:a16="http://schemas.microsoft.com/office/drawing/2014/main" id="{D18BBDF6-C91C-4870-A6CA-FA80C7E7A5EA}"/>
              </a:ext>
            </a:extLst>
          </p:cNvPr>
          <p:cNvSpPr txBox="1"/>
          <p:nvPr/>
        </p:nvSpPr>
        <p:spPr>
          <a:xfrm>
            <a:off x="1570179" y="2233367"/>
            <a:ext cx="6375403" cy="540404"/>
          </a:xfrm>
          <a:prstGeom prst="rect">
            <a:avLst/>
          </a:prstGeom>
          <a:noFill/>
        </p:spPr>
        <p:txBody>
          <a:bodyPr wrap="square" rtlCol="0">
            <a:spAutoFit/>
          </a:bodyPr>
          <a:lstStyle/>
          <a:p>
            <a:pPr algn="r">
              <a:lnSpc>
                <a:spcPts val="4000"/>
              </a:lnSpc>
            </a:pPr>
            <a:r>
              <a:rPr lang="es-ES" sz="2000" b="1">
                <a:solidFill>
                  <a:schemeClr val="bg1"/>
                </a:solidFill>
                <a:latin typeface="Montserrat" panose="00000500000000000000" pitchFamily="2" charset="0"/>
                <a:cs typeface="Montserrat Light"/>
              </a:rPr>
              <a:t>GAS</a:t>
            </a:r>
          </a:p>
        </p:txBody>
      </p:sp>
      <p:pic>
        <p:nvPicPr>
          <p:cNvPr id="20" name="Picture 12" descr="ratlleta_ET_taronja.png">
            <a:extLst>
              <a:ext uri="{FF2B5EF4-FFF2-40B4-BE49-F238E27FC236}">
                <a16:creationId xmlns:a16="http://schemas.microsoft.com/office/drawing/2014/main" id="{635289E5-AEB8-4659-B42D-5394F54335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7075" y="3426306"/>
            <a:ext cx="923925" cy="185244"/>
          </a:xfrm>
          <a:prstGeom prst="rect">
            <a:avLst/>
          </a:prstGeom>
        </p:spPr>
      </p:pic>
    </p:spTree>
    <p:extLst>
      <p:ext uri="{BB962C8B-B14F-4D97-AF65-F5344CB8AC3E}">
        <p14:creationId xmlns:p14="http://schemas.microsoft.com/office/powerpoint/2010/main" val="3987727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viselat_neg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 y="0"/>
            <a:ext cx="978194" cy="978194"/>
          </a:xfrm>
          <a:prstGeom prst="rect">
            <a:avLst/>
          </a:prstGeom>
        </p:spPr>
      </p:pic>
      <p:sp>
        <p:nvSpPr>
          <p:cNvPr id="2" name="1 Rectángulo"/>
          <p:cNvSpPr/>
          <p:nvPr/>
        </p:nvSpPr>
        <p:spPr>
          <a:xfrm>
            <a:off x="4453217" y="2589105"/>
            <a:ext cx="237566" cy="369332"/>
          </a:xfrm>
          <a:prstGeom prst="rect">
            <a:avLst/>
          </a:prstGeom>
        </p:spPr>
        <p:txBody>
          <a:bodyPr wrap="none">
            <a:spAutoFit/>
          </a:bodyPr>
          <a:lstStyle/>
          <a:p>
            <a:r>
              <a:rPr lang="ca-ES"/>
              <a:t> </a:t>
            </a:r>
          </a:p>
        </p:txBody>
      </p:sp>
      <p:pic>
        <p:nvPicPr>
          <p:cNvPr id="12" name="Imagen 11">
            <a:extLst>
              <a:ext uri="{FF2B5EF4-FFF2-40B4-BE49-F238E27FC236}">
                <a16:creationId xmlns:a16="http://schemas.microsoft.com/office/drawing/2014/main" id="{B59103A1-421B-43BD-9E97-349AE224D988}"/>
              </a:ext>
            </a:extLst>
          </p:cNvPr>
          <p:cNvPicPr>
            <a:picLocks noChangeAspect="1"/>
          </p:cNvPicPr>
          <p:nvPr/>
        </p:nvPicPr>
        <p:blipFill>
          <a:blip r:embed="rId3"/>
          <a:srcRect/>
          <a:stretch/>
        </p:blipFill>
        <p:spPr>
          <a:xfrm>
            <a:off x="1" y="-1"/>
            <a:ext cx="9144000" cy="5143501"/>
          </a:xfrm>
          <a:prstGeom prst="rect">
            <a:avLst/>
          </a:prstGeom>
        </p:spPr>
      </p:pic>
      <p:pic>
        <p:nvPicPr>
          <p:cNvPr id="18" name="Picture 13" descr="viselat_negre.png">
            <a:extLst>
              <a:ext uri="{FF2B5EF4-FFF2-40B4-BE49-F238E27FC236}">
                <a16:creationId xmlns:a16="http://schemas.microsoft.com/office/drawing/2014/main" id="{6EB26F08-BB43-4543-A7DE-F762B2F622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806" y="4165306"/>
            <a:ext cx="978194" cy="978194"/>
          </a:xfrm>
          <a:prstGeom prst="rect">
            <a:avLst/>
          </a:prstGeom>
        </p:spPr>
      </p:pic>
      <p:sp>
        <p:nvSpPr>
          <p:cNvPr id="19" name="TextBox 11">
            <a:extLst>
              <a:ext uri="{FF2B5EF4-FFF2-40B4-BE49-F238E27FC236}">
                <a16:creationId xmlns:a16="http://schemas.microsoft.com/office/drawing/2014/main" id="{D18BBDF6-C91C-4870-A6CA-FA80C7E7A5EA}"/>
              </a:ext>
            </a:extLst>
          </p:cNvPr>
          <p:cNvSpPr txBox="1"/>
          <p:nvPr/>
        </p:nvSpPr>
        <p:spPr>
          <a:xfrm>
            <a:off x="1687596" y="1255129"/>
            <a:ext cx="6375403" cy="2079287"/>
          </a:xfrm>
          <a:prstGeom prst="rect">
            <a:avLst/>
          </a:prstGeom>
          <a:noFill/>
        </p:spPr>
        <p:txBody>
          <a:bodyPr wrap="square" rtlCol="0">
            <a:spAutoFit/>
          </a:bodyPr>
          <a:lstStyle/>
          <a:p>
            <a:pPr algn="r">
              <a:lnSpc>
                <a:spcPts val="4000"/>
              </a:lnSpc>
            </a:pPr>
            <a:endParaRPr lang="ca-ES" sz="2000" b="1">
              <a:solidFill>
                <a:schemeClr val="bg1"/>
              </a:solidFill>
              <a:latin typeface="Montserrat" panose="00000500000000000000" pitchFamily="2" charset="0"/>
              <a:cs typeface="Montserrat Light"/>
              <a:sym typeface="Montserrat Light"/>
            </a:endParaRPr>
          </a:p>
          <a:p>
            <a:pPr algn="r">
              <a:lnSpc>
                <a:spcPts val="4000"/>
              </a:lnSpc>
            </a:pPr>
            <a:endParaRPr lang="ca-ES" sz="2000" b="1">
              <a:solidFill>
                <a:schemeClr val="bg1"/>
              </a:solidFill>
              <a:latin typeface="Montserrat" panose="00000500000000000000" pitchFamily="2" charset="0"/>
              <a:cs typeface="Montserrat Light"/>
              <a:sym typeface="Montserrat Light"/>
            </a:endParaRPr>
          </a:p>
          <a:p>
            <a:pPr algn="r">
              <a:lnSpc>
                <a:spcPts val="4000"/>
              </a:lnSpc>
            </a:pPr>
            <a:endParaRPr lang="ca-ES" sz="2000" b="1">
              <a:solidFill>
                <a:schemeClr val="bg1"/>
              </a:solidFill>
              <a:latin typeface="Montserrat" panose="00000500000000000000" pitchFamily="2" charset="0"/>
              <a:cs typeface="Montserrat Light"/>
              <a:sym typeface="Montserrat Light"/>
            </a:endParaRPr>
          </a:p>
          <a:p>
            <a:pPr algn="r">
              <a:lnSpc>
                <a:spcPts val="4000"/>
              </a:lnSpc>
            </a:pPr>
            <a:r>
              <a:rPr lang="ca-ES" sz="2000" b="1">
                <a:solidFill>
                  <a:schemeClr val="bg1"/>
                </a:solidFill>
                <a:latin typeface="Montserrat" panose="00000500000000000000" pitchFamily="2" charset="0"/>
                <a:cs typeface="Montserrat Light"/>
              </a:rPr>
              <a:t>Flexibilització dels contractes de gas natural</a:t>
            </a:r>
          </a:p>
        </p:txBody>
      </p:sp>
      <p:pic>
        <p:nvPicPr>
          <p:cNvPr id="20" name="Picture 12" descr="ratlleta_ET_taronja.png">
            <a:extLst>
              <a:ext uri="{FF2B5EF4-FFF2-40B4-BE49-F238E27FC236}">
                <a16:creationId xmlns:a16="http://schemas.microsoft.com/office/drawing/2014/main" id="{635289E5-AEB8-4659-B42D-5394F54335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7075" y="3426306"/>
            <a:ext cx="923925" cy="185244"/>
          </a:xfrm>
          <a:prstGeom prst="rect">
            <a:avLst/>
          </a:prstGeom>
        </p:spPr>
      </p:pic>
    </p:spTree>
    <p:extLst>
      <p:ext uri="{BB962C8B-B14F-4D97-AF65-F5344CB8AC3E}">
        <p14:creationId xmlns:p14="http://schemas.microsoft.com/office/powerpoint/2010/main" val="2230704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886883" y="21167"/>
            <a:ext cx="6095999" cy="527709"/>
          </a:xfrm>
          <a:prstGeom prst="rect">
            <a:avLst/>
          </a:prstGeom>
          <a:noFill/>
        </p:spPr>
        <p:txBody>
          <a:bodyPr wrap="square" lIns="91440" tIns="45720" rIns="91440" bIns="45720" rtlCol="0" anchor="t">
            <a:spAutoFit/>
          </a:bodyPr>
          <a:lstStyle/>
          <a:p>
            <a:pPr algn="r">
              <a:lnSpc>
                <a:spcPts val="4000"/>
              </a:lnSpc>
            </a:pPr>
            <a:r>
              <a:rPr lang="ca-ES" sz="1600">
                <a:solidFill>
                  <a:srgbClr val="54585A"/>
                </a:solidFill>
                <a:latin typeface="Montserrat SemiBold"/>
              </a:rPr>
              <a:t>1.2 Flexibilització dels contractes de gas natural</a:t>
            </a:r>
          </a:p>
        </p:txBody>
      </p:sp>
      <p:sp>
        <p:nvSpPr>
          <p:cNvPr id="2" name="CuadroTexto 1">
            <a:extLst>
              <a:ext uri="{FF2B5EF4-FFF2-40B4-BE49-F238E27FC236}">
                <a16:creationId xmlns:a16="http://schemas.microsoft.com/office/drawing/2014/main" id="{72B9F8DD-A7BC-4809-B927-768D4E8B4A34}"/>
              </a:ext>
            </a:extLst>
          </p:cNvPr>
          <p:cNvSpPr txBox="1"/>
          <p:nvPr/>
        </p:nvSpPr>
        <p:spPr>
          <a:xfrm>
            <a:off x="398761" y="852524"/>
            <a:ext cx="8357889"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ca-ES" sz="1400" b="1">
                <a:solidFill>
                  <a:schemeClr val="tx1">
                    <a:lumMod val="50000"/>
                    <a:lumOff val="50000"/>
                  </a:schemeClr>
                </a:solidFill>
                <a:latin typeface="Montserrat Light"/>
              </a:rPr>
              <a:t>Es </a:t>
            </a:r>
            <a:r>
              <a:rPr lang="ca-ES" sz="1400" b="1">
                <a:solidFill>
                  <a:srgbClr val="F93D16"/>
                </a:solidFill>
                <a:latin typeface="Montserrat Light"/>
              </a:rPr>
              <a:t>prorroga l’efecte del RD Llei 29/2021</a:t>
            </a:r>
            <a:r>
              <a:rPr lang="ca-ES" sz="1400" b="1">
                <a:solidFill>
                  <a:schemeClr val="tx1">
                    <a:lumMod val="50000"/>
                    <a:lumOff val="50000"/>
                  </a:schemeClr>
                </a:solidFill>
                <a:latin typeface="Montserrat Light"/>
              </a:rPr>
              <a:t>, de 21 de desembre, disposició addicional cinquena:</a:t>
            </a:r>
          </a:p>
          <a:p>
            <a:pPr algn="just"/>
            <a:endParaRPr lang="ca-ES" sz="1400" b="1">
              <a:solidFill>
                <a:schemeClr val="tx1">
                  <a:lumMod val="50000"/>
                  <a:lumOff val="50000"/>
                </a:schemeClr>
              </a:solidFill>
              <a:latin typeface="Montserrat Light"/>
              <a:cs typeface="Calibri"/>
            </a:endParaRPr>
          </a:p>
          <a:p>
            <a:pPr algn="just"/>
            <a:r>
              <a:rPr lang="ca-ES" sz="1400" i="1">
                <a:solidFill>
                  <a:schemeClr val="tx1">
                    <a:lumMod val="50000"/>
                    <a:lumOff val="50000"/>
                  </a:schemeClr>
                </a:solidFill>
                <a:latin typeface="Montserrat Light"/>
              </a:rPr>
              <a:t>Amb caràcter excepcional, fins a cinc dies després que es compleixi la condició que la </a:t>
            </a:r>
            <a:r>
              <a:rPr lang="ca-ES" sz="1400" b="1" i="1">
                <a:solidFill>
                  <a:schemeClr val="tx1">
                    <a:lumMod val="50000"/>
                    <a:lumOff val="50000"/>
                  </a:schemeClr>
                </a:solidFill>
                <a:latin typeface="Montserrat Light"/>
              </a:rPr>
              <a:t>cotització del producte diari </a:t>
            </a:r>
            <a:r>
              <a:rPr lang="ca-ES" sz="1400" i="1">
                <a:solidFill>
                  <a:schemeClr val="tx1">
                    <a:lumMod val="50000"/>
                    <a:lumOff val="50000"/>
                  </a:schemeClr>
                </a:solidFill>
                <a:latin typeface="Montserrat Light"/>
              </a:rPr>
              <a:t>amb lliurament a l'endemà al Punt Virtual de Balanç (PVB) publicada pel Mercat Ibèric del Gas (</a:t>
            </a:r>
            <a:r>
              <a:rPr lang="ca-ES" sz="1400" b="1" i="1">
                <a:solidFill>
                  <a:srgbClr val="F93D16"/>
                </a:solidFill>
                <a:latin typeface="Montserrat Light"/>
              </a:rPr>
              <a:t>MIBGAS</a:t>
            </a:r>
            <a:r>
              <a:rPr lang="ca-ES" sz="1400" b="1" i="1">
                <a:solidFill>
                  <a:schemeClr val="tx1">
                    <a:lumMod val="50000"/>
                    <a:lumOff val="50000"/>
                  </a:schemeClr>
                </a:solidFill>
                <a:latin typeface="Montserrat Light"/>
              </a:rPr>
              <a:t>) </a:t>
            </a:r>
            <a:r>
              <a:rPr lang="ca-ES" sz="1400" i="1">
                <a:solidFill>
                  <a:schemeClr val="tx1">
                    <a:lumMod val="50000"/>
                    <a:lumOff val="50000"/>
                  </a:schemeClr>
                </a:solidFill>
                <a:latin typeface="Montserrat Light"/>
              </a:rPr>
              <a:t>es </a:t>
            </a:r>
            <a:r>
              <a:rPr lang="ca-ES" sz="1400" b="1" i="1">
                <a:solidFill>
                  <a:schemeClr val="tx1">
                    <a:lumMod val="50000"/>
                    <a:lumOff val="50000"/>
                  </a:schemeClr>
                </a:solidFill>
                <a:latin typeface="Montserrat Light"/>
              </a:rPr>
              <a:t>mantingui durant deu sessions diàries </a:t>
            </a:r>
            <a:r>
              <a:rPr lang="ca-ES" sz="1400" i="1">
                <a:solidFill>
                  <a:schemeClr val="tx1">
                    <a:lumMod val="50000"/>
                    <a:lumOff val="50000"/>
                  </a:schemeClr>
                </a:solidFill>
                <a:latin typeface="Montserrat Light"/>
              </a:rPr>
              <a:t>de negociació </a:t>
            </a:r>
            <a:r>
              <a:rPr lang="ca-ES" sz="1400" b="1" i="1">
                <a:solidFill>
                  <a:schemeClr val="tx1">
                    <a:lumMod val="50000"/>
                    <a:lumOff val="50000"/>
                  </a:schemeClr>
                </a:solidFill>
                <a:latin typeface="Montserrat Light"/>
              </a:rPr>
              <a:t>consecutives </a:t>
            </a:r>
            <a:r>
              <a:rPr lang="ca-ES" sz="1400" b="1" i="1">
                <a:solidFill>
                  <a:srgbClr val="F93D16"/>
                </a:solidFill>
                <a:latin typeface="Montserrat Light"/>
              </a:rPr>
              <a:t>per sota de 60 €/MWh </a:t>
            </a:r>
            <a:r>
              <a:rPr lang="ca-ES" sz="1400" i="1">
                <a:solidFill>
                  <a:schemeClr val="tx1">
                    <a:lumMod val="50000"/>
                    <a:lumOff val="50000"/>
                  </a:schemeClr>
                </a:solidFill>
                <a:latin typeface="Montserrat Light"/>
              </a:rPr>
              <a:t>i com a </a:t>
            </a:r>
            <a:r>
              <a:rPr lang="ca-ES" sz="1400" b="1" i="1">
                <a:solidFill>
                  <a:srgbClr val="F93D16"/>
                </a:solidFill>
                <a:latin typeface="Montserrat Light"/>
              </a:rPr>
              <a:t>màxim fins a 30 de juny de 2022</a:t>
            </a:r>
            <a:r>
              <a:rPr lang="ca-ES" sz="1400" i="1">
                <a:solidFill>
                  <a:schemeClr val="tx1">
                    <a:lumMod val="50000"/>
                    <a:lumOff val="50000"/>
                  </a:schemeClr>
                </a:solidFill>
                <a:latin typeface="Montserrat Light"/>
              </a:rPr>
              <a:t>,</a:t>
            </a:r>
            <a:r>
              <a:rPr lang="ca-ES" sz="1400" i="1">
                <a:solidFill>
                  <a:schemeClr val="tx1">
                    <a:lumMod val="50000"/>
                    <a:lumOff val="50000"/>
                  </a:schemeClr>
                </a:solidFill>
                <a:latin typeface="Montserrat Light"/>
                <a:cs typeface="Calibri"/>
              </a:rPr>
              <a:t> </a:t>
            </a:r>
            <a:r>
              <a:rPr lang="ca-ES" sz="1400" i="1">
                <a:solidFill>
                  <a:schemeClr val="tx1">
                    <a:lumMod val="50000"/>
                    <a:lumOff val="50000"/>
                  </a:schemeClr>
                </a:solidFill>
                <a:latin typeface="Montserrat Light"/>
              </a:rPr>
              <a:t>els </a:t>
            </a:r>
            <a:r>
              <a:rPr lang="ca-ES" sz="1400" b="1" i="1">
                <a:solidFill>
                  <a:schemeClr val="tx1">
                    <a:lumMod val="50000"/>
                    <a:lumOff val="50000"/>
                  </a:schemeClr>
                </a:solidFill>
                <a:latin typeface="Montserrat Light"/>
              </a:rPr>
              <a:t>titulars de punts </a:t>
            </a:r>
            <a:r>
              <a:rPr lang="ca-ES" sz="1400" i="1">
                <a:solidFill>
                  <a:schemeClr val="tx1">
                    <a:lumMod val="50000"/>
                    <a:lumOff val="50000"/>
                  </a:schemeClr>
                </a:solidFill>
                <a:latin typeface="Montserrat Light"/>
              </a:rPr>
              <a:t>de subministrament de gas acollits a esglaons de peatge de xarxa local RL4 i superiors o que disposin de plantes satèl·lits uniclient </a:t>
            </a:r>
            <a:r>
              <a:rPr lang="ca-ES" sz="1400" b="1" i="1">
                <a:solidFill>
                  <a:schemeClr val="tx1">
                    <a:lumMod val="50000"/>
                    <a:lumOff val="50000"/>
                  </a:schemeClr>
                </a:solidFill>
                <a:latin typeface="Montserrat Light"/>
              </a:rPr>
              <a:t>podran sol·licitar </a:t>
            </a:r>
            <a:r>
              <a:rPr lang="ca-ES" sz="1400" i="1">
                <a:solidFill>
                  <a:schemeClr val="tx1">
                    <a:lumMod val="50000"/>
                    <a:lumOff val="50000"/>
                  </a:schemeClr>
                </a:solidFill>
                <a:latin typeface="Montserrat Light"/>
              </a:rPr>
              <a:t>al seu comercialitzador una o diverses de les </a:t>
            </a:r>
            <a:r>
              <a:rPr lang="ca-ES" sz="1400" b="1" i="1">
                <a:solidFill>
                  <a:schemeClr val="tx1">
                    <a:lumMod val="50000"/>
                    <a:lumOff val="50000"/>
                  </a:schemeClr>
                </a:solidFill>
                <a:latin typeface="Montserrat Light"/>
              </a:rPr>
              <a:t>mesures següents:</a:t>
            </a:r>
            <a:endParaRPr lang="ca-ES" sz="1400" b="1" i="1">
              <a:solidFill>
                <a:schemeClr val="tx1">
                  <a:lumMod val="50000"/>
                  <a:lumOff val="50000"/>
                </a:schemeClr>
              </a:solidFill>
              <a:latin typeface="Montserrat Light"/>
              <a:cs typeface="Calibri"/>
            </a:endParaRPr>
          </a:p>
          <a:p>
            <a:pPr algn="just"/>
            <a:endParaRPr lang="ca-ES" sz="1400">
              <a:latin typeface="Montserrat Light"/>
            </a:endParaRPr>
          </a:p>
        </p:txBody>
      </p:sp>
      <p:pic>
        <p:nvPicPr>
          <p:cNvPr id="4" name="Imagen 3">
            <a:extLst>
              <a:ext uri="{FF2B5EF4-FFF2-40B4-BE49-F238E27FC236}">
                <a16:creationId xmlns:a16="http://schemas.microsoft.com/office/drawing/2014/main" id="{AFAE4057-DC90-4F0A-A6EF-E2CC9F8C37B3}"/>
              </a:ext>
            </a:extLst>
          </p:cNvPr>
          <p:cNvPicPr>
            <a:picLocks noChangeAspect="1"/>
          </p:cNvPicPr>
          <p:nvPr/>
        </p:nvPicPr>
        <p:blipFill>
          <a:blip r:embed="rId3"/>
          <a:stretch>
            <a:fillRect/>
          </a:stretch>
        </p:blipFill>
        <p:spPr>
          <a:xfrm>
            <a:off x="6582676" y="2859005"/>
            <a:ext cx="2162563" cy="1909833"/>
          </a:xfrm>
          <a:prstGeom prst="rect">
            <a:avLst/>
          </a:prstGeom>
        </p:spPr>
      </p:pic>
      <p:sp>
        <p:nvSpPr>
          <p:cNvPr id="9" name="Rectángulo 8">
            <a:extLst>
              <a:ext uri="{FF2B5EF4-FFF2-40B4-BE49-F238E27FC236}">
                <a16:creationId xmlns:a16="http://schemas.microsoft.com/office/drawing/2014/main" id="{1F3838F5-AE03-412D-A0DD-E13759A0CD1F}"/>
              </a:ext>
            </a:extLst>
          </p:cNvPr>
          <p:cNvSpPr/>
          <p:nvPr/>
        </p:nvSpPr>
        <p:spPr>
          <a:xfrm>
            <a:off x="6539345" y="3754582"/>
            <a:ext cx="2224232" cy="1014256"/>
          </a:xfrm>
          <a:prstGeom prst="rect">
            <a:avLst/>
          </a:prstGeom>
          <a:noFill/>
          <a:ln w="19050">
            <a:solidFill>
              <a:srgbClr val="FA4616"/>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pic>
        <p:nvPicPr>
          <p:cNvPr id="11" name="Imagen 10">
            <a:extLst>
              <a:ext uri="{FF2B5EF4-FFF2-40B4-BE49-F238E27FC236}">
                <a16:creationId xmlns:a16="http://schemas.microsoft.com/office/drawing/2014/main" id="{6A8857FF-DE8D-4ECE-B8D7-81C494A39D90}"/>
              </a:ext>
            </a:extLst>
          </p:cNvPr>
          <p:cNvPicPr>
            <a:picLocks noChangeAspect="1"/>
          </p:cNvPicPr>
          <p:nvPr/>
        </p:nvPicPr>
        <p:blipFill>
          <a:blip r:embed="rId4"/>
          <a:stretch>
            <a:fillRect/>
          </a:stretch>
        </p:blipFill>
        <p:spPr>
          <a:xfrm>
            <a:off x="380423" y="2975178"/>
            <a:ext cx="5814847" cy="1774463"/>
          </a:xfrm>
          <a:prstGeom prst="rect">
            <a:avLst/>
          </a:prstGeom>
        </p:spPr>
      </p:pic>
      <p:pic>
        <p:nvPicPr>
          <p:cNvPr id="7" name="Imagen 6">
            <a:extLst>
              <a:ext uri="{FF2B5EF4-FFF2-40B4-BE49-F238E27FC236}">
                <a16:creationId xmlns:a16="http://schemas.microsoft.com/office/drawing/2014/main" id="{AE9B847F-27C8-A4D6-FBD6-6D363D767F42}"/>
              </a:ext>
            </a:extLst>
          </p:cNvPr>
          <p:cNvPicPr>
            <a:picLocks noChangeAspect="1"/>
          </p:cNvPicPr>
          <p:nvPr/>
        </p:nvPicPr>
        <p:blipFill>
          <a:blip r:embed="rId5"/>
          <a:stretch>
            <a:fillRect/>
          </a:stretch>
        </p:blipFill>
        <p:spPr>
          <a:xfrm>
            <a:off x="8240868" y="129348"/>
            <a:ext cx="452755" cy="490276"/>
          </a:xfrm>
          <a:prstGeom prst="rect">
            <a:avLst/>
          </a:prstGeom>
        </p:spPr>
      </p:pic>
    </p:spTree>
    <p:extLst>
      <p:ext uri="{BB962C8B-B14F-4D97-AF65-F5344CB8AC3E}">
        <p14:creationId xmlns:p14="http://schemas.microsoft.com/office/powerpoint/2010/main" val="4114569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2B9F8DD-A7BC-4809-B927-768D4E8B4A34}"/>
              </a:ext>
            </a:extLst>
          </p:cNvPr>
          <p:cNvSpPr txBox="1"/>
          <p:nvPr/>
        </p:nvSpPr>
        <p:spPr>
          <a:xfrm>
            <a:off x="425450" y="889000"/>
            <a:ext cx="837565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ca-ES" sz="1400" b="1" i="1">
                <a:solidFill>
                  <a:srgbClr val="FA4616"/>
                </a:solidFill>
                <a:latin typeface="Montserrat Light"/>
                <a:ea typeface="+mn-lt"/>
                <a:cs typeface="+mn-lt"/>
              </a:rPr>
              <a:t>Mesures que es podran sol·licitar</a:t>
            </a:r>
          </a:p>
          <a:p>
            <a:pPr algn="just"/>
            <a:endParaRPr lang="ca-ES" sz="1400">
              <a:solidFill>
                <a:schemeClr val="tx1">
                  <a:lumMod val="50000"/>
                  <a:lumOff val="50000"/>
                </a:schemeClr>
              </a:solidFill>
              <a:latin typeface="Montserrat Light"/>
            </a:endParaRPr>
          </a:p>
          <a:p>
            <a:pPr algn="just"/>
            <a:r>
              <a:rPr lang="ca-ES" sz="1400">
                <a:solidFill>
                  <a:schemeClr val="tx1">
                    <a:lumMod val="50000"/>
                    <a:lumOff val="50000"/>
                  </a:schemeClr>
                </a:solidFill>
                <a:latin typeface="Montserrat Light"/>
              </a:rPr>
              <a:t>La</a:t>
            </a:r>
            <a:r>
              <a:rPr lang="ca-ES" sz="1400" b="1">
                <a:solidFill>
                  <a:schemeClr val="tx1">
                    <a:lumMod val="50000"/>
                    <a:lumOff val="50000"/>
                  </a:schemeClr>
                </a:solidFill>
                <a:latin typeface="Montserrat Light"/>
              </a:rPr>
              <a:t> </a:t>
            </a:r>
            <a:r>
              <a:rPr lang="ca-ES" sz="1400">
                <a:solidFill>
                  <a:schemeClr val="tx1">
                    <a:lumMod val="50000"/>
                    <a:lumOff val="50000"/>
                  </a:schemeClr>
                </a:solidFill>
                <a:latin typeface="Montserrat Light"/>
              </a:rPr>
              <a:t>modificació del cabal diari contractat amb un màxim de </a:t>
            </a:r>
            <a:r>
              <a:rPr lang="ca-ES" sz="1400" b="1">
                <a:solidFill>
                  <a:srgbClr val="F93D16"/>
                </a:solidFill>
                <a:latin typeface="Montserrat Light"/>
              </a:rPr>
              <a:t>3 modificacions </a:t>
            </a:r>
            <a:r>
              <a:rPr lang="ca-ES" sz="1400">
                <a:solidFill>
                  <a:schemeClr val="tx1">
                    <a:lumMod val="50000"/>
                    <a:lumOff val="50000"/>
                  </a:schemeClr>
                </a:solidFill>
                <a:latin typeface="Montserrat Light"/>
              </a:rPr>
              <a:t>durant el període considerat (30/06/2022).</a:t>
            </a:r>
          </a:p>
          <a:p>
            <a:pPr marL="342900" indent="-342900" algn="just">
              <a:buAutoNum type="alphaLcPeriod"/>
            </a:pPr>
            <a:endParaRPr lang="ca-ES" sz="1400">
              <a:solidFill>
                <a:schemeClr val="tx1">
                  <a:lumMod val="50000"/>
                  <a:lumOff val="50000"/>
                </a:schemeClr>
              </a:solidFill>
              <a:latin typeface="Montserrat Light"/>
              <a:cs typeface="Calibri"/>
            </a:endParaRPr>
          </a:p>
          <a:p>
            <a:pPr algn="just"/>
            <a:r>
              <a:rPr lang="ca-ES" sz="1400">
                <a:solidFill>
                  <a:schemeClr val="tx1">
                    <a:lumMod val="50000"/>
                    <a:lumOff val="50000"/>
                  </a:schemeClr>
                </a:solidFill>
                <a:latin typeface="Montserrat Light"/>
              </a:rPr>
              <a:t>La</a:t>
            </a:r>
            <a:r>
              <a:rPr lang="ca-ES" sz="1400" b="1">
                <a:solidFill>
                  <a:schemeClr val="tx1">
                    <a:lumMod val="50000"/>
                    <a:lumOff val="50000"/>
                  </a:schemeClr>
                </a:solidFill>
                <a:latin typeface="Montserrat Light"/>
              </a:rPr>
              <a:t> </a:t>
            </a:r>
            <a:r>
              <a:rPr lang="ca-ES" sz="1400" b="1">
                <a:solidFill>
                  <a:srgbClr val="F93D16"/>
                </a:solidFill>
                <a:latin typeface="Montserrat Light"/>
              </a:rPr>
              <a:t>inclusió en una escala de peatge inferior </a:t>
            </a:r>
            <a:r>
              <a:rPr lang="ca-ES" sz="1400">
                <a:solidFill>
                  <a:schemeClr val="tx1">
                    <a:lumMod val="50000"/>
                    <a:lumOff val="50000"/>
                  </a:schemeClr>
                </a:solidFill>
                <a:latin typeface="Montserrat Light"/>
              </a:rPr>
              <a:t>al que correspongui segons el consum anual del punt de sortida.</a:t>
            </a:r>
          </a:p>
          <a:p>
            <a:pPr algn="just"/>
            <a:endParaRPr lang="ca-ES" sz="1400">
              <a:solidFill>
                <a:schemeClr val="tx1">
                  <a:lumMod val="50000"/>
                  <a:lumOff val="50000"/>
                </a:schemeClr>
              </a:solidFill>
              <a:latin typeface="Montserrat Light"/>
              <a:cs typeface="Calibri"/>
            </a:endParaRPr>
          </a:p>
          <a:p>
            <a:pPr algn="just"/>
            <a:r>
              <a:rPr lang="ca-ES" sz="1400">
                <a:solidFill>
                  <a:schemeClr val="tx1">
                    <a:lumMod val="50000"/>
                    <a:lumOff val="50000"/>
                  </a:schemeClr>
                </a:solidFill>
                <a:latin typeface="Montserrat Light"/>
              </a:rPr>
              <a:t>La</a:t>
            </a:r>
            <a:r>
              <a:rPr lang="ca-ES" sz="1400" b="1">
                <a:solidFill>
                  <a:schemeClr val="tx1">
                    <a:lumMod val="50000"/>
                    <a:lumOff val="50000"/>
                  </a:schemeClr>
                </a:solidFill>
                <a:latin typeface="Montserrat Light"/>
              </a:rPr>
              <a:t> </a:t>
            </a:r>
            <a:r>
              <a:rPr lang="ca-ES" sz="1400" b="1">
                <a:solidFill>
                  <a:srgbClr val="F93D16"/>
                </a:solidFill>
                <a:latin typeface="Montserrat Light"/>
              </a:rPr>
              <a:t>suspensió temporal del contracte </a:t>
            </a:r>
            <a:r>
              <a:rPr lang="ca-ES" sz="1400">
                <a:solidFill>
                  <a:schemeClr val="tx1">
                    <a:lumMod val="50000"/>
                    <a:lumOff val="50000"/>
                  </a:schemeClr>
                </a:solidFill>
                <a:latin typeface="Montserrat Light"/>
              </a:rPr>
              <a:t>de subministrament.</a:t>
            </a:r>
          </a:p>
        </p:txBody>
      </p:sp>
      <p:sp>
        <p:nvSpPr>
          <p:cNvPr id="6" name="CuadroTexto 5">
            <a:extLst>
              <a:ext uri="{FF2B5EF4-FFF2-40B4-BE49-F238E27FC236}">
                <a16:creationId xmlns:a16="http://schemas.microsoft.com/office/drawing/2014/main" id="{5E7183DE-8869-4F53-85D2-5A09713B38D7}"/>
              </a:ext>
            </a:extLst>
          </p:cNvPr>
          <p:cNvSpPr txBox="1"/>
          <p:nvPr/>
        </p:nvSpPr>
        <p:spPr>
          <a:xfrm>
            <a:off x="886883" y="3114976"/>
            <a:ext cx="737235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Wingdings"/>
              <a:buChar char="q"/>
            </a:pPr>
            <a:r>
              <a:rPr lang="ca" sz="1200">
                <a:solidFill>
                  <a:schemeClr val="tx1">
                    <a:lumMod val="50000"/>
                    <a:lumOff val="50000"/>
                  </a:schemeClr>
                </a:solidFill>
                <a:latin typeface="Montserrat Light"/>
                <a:ea typeface="+mn-lt"/>
                <a:cs typeface="+mn-lt"/>
              </a:rPr>
              <a:t>Tindran </a:t>
            </a:r>
            <a:r>
              <a:rPr lang="ca" sz="1200" i="1">
                <a:solidFill>
                  <a:schemeClr val="tx1">
                    <a:lumMod val="50000"/>
                    <a:lumOff val="50000"/>
                  </a:schemeClr>
                </a:solidFill>
                <a:latin typeface="Montserrat Light"/>
                <a:ea typeface="+mn-lt"/>
                <a:cs typeface="+mn-lt"/>
              </a:rPr>
              <a:t>efecte el dia</a:t>
            </a:r>
            <a:r>
              <a:rPr lang="ca" sz="1200">
                <a:solidFill>
                  <a:schemeClr val="tx1">
                    <a:lumMod val="50000"/>
                    <a:lumOff val="50000"/>
                  </a:schemeClr>
                </a:solidFill>
                <a:latin typeface="Montserrat Light"/>
                <a:ea typeface="+mn-lt"/>
                <a:cs typeface="+mn-lt"/>
              </a:rPr>
              <a:t> </a:t>
            </a:r>
            <a:r>
              <a:rPr lang="ca" sz="1200" i="1">
                <a:solidFill>
                  <a:schemeClr val="tx1">
                    <a:lumMod val="50000"/>
                    <a:lumOff val="50000"/>
                  </a:schemeClr>
                </a:solidFill>
                <a:latin typeface="Montserrat Light"/>
                <a:ea typeface="+mn-lt"/>
                <a:cs typeface="+mn-lt"/>
              </a:rPr>
              <a:t>següent</a:t>
            </a:r>
            <a:r>
              <a:rPr lang="ca" sz="1200">
                <a:solidFill>
                  <a:schemeClr val="tx1">
                    <a:lumMod val="50000"/>
                    <a:lumOff val="50000"/>
                  </a:schemeClr>
                </a:solidFill>
                <a:latin typeface="Montserrat Light"/>
                <a:ea typeface="+mn-lt"/>
                <a:cs typeface="+mn-lt"/>
              </a:rPr>
              <a:t> a la sol·licitud</a:t>
            </a:r>
            <a:endParaRPr lang="es-ES" sz="1600">
              <a:solidFill>
                <a:schemeClr val="tx1">
                  <a:lumMod val="50000"/>
                  <a:lumOff val="50000"/>
                </a:schemeClr>
              </a:solidFill>
              <a:latin typeface="Montserrat Light"/>
              <a:ea typeface="+mn-lt"/>
              <a:cs typeface="+mn-lt"/>
            </a:endParaRPr>
          </a:p>
          <a:p>
            <a:pPr marL="285750" indent="-285750" algn="just">
              <a:buFont typeface="Wingdings"/>
              <a:buChar char="q"/>
            </a:pPr>
            <a:r>
              <a:rPr lang="ca" sz="1200" i="1">
                <a:solidFill>
                  <a:schemeClr val="tx1">
                    <a:lumMod val="50000"/>
                    <a:lumOff val="50000"/>
                  </a:schemeClr>
                </a:solidFill>
                <a:latin typeface="Montserrat Light"/>
                <a:ea typeface="+mn-lt"/>
                <a:cs typeface="+mn-lt"/>
              </a:rPr>
              <a:t>No tindran cost</a:t>
            </a:r>
            <a:r>
              <a:rPr lang="ca" sz="1200">
                <a:solidFill>
                  <a:schemeClr val="tx1">
                    <a:lumMod val="50000"/>
                    <a:lumOff val="50000"/>
                  </a:schemeClr>
                </a:solidFill>
                <a:latin typeface="Montserrat Light"/>
                <a:ea typeface="+mn-lt"/>
                <a:cs typeface="+mn-lt"/>
              </a:rPr>
              <a:t> pel titular del punt de subministrament</a:t>
            </a:r>
            <a:endParaRPr lang="ca-ES" sz="1200">
              <a:solidFill>
                <a:schemeClr val="tx1">
                  <a:lumMod val="50000"/>
                  <a:lumOff val="50000"/>
                </a:schemeClr>
              </a:solidFill>
              <a:latin typeface="Montserrat Light"/>
              <a:cs typeface="Calibri"/>
            </a:endParaRPr>
          </a:p>
          <a:p>
            <a:pPr marL="285750" indent="-285750" algn="just">
              <a:buFont typeface="Wingdings"/>
              <a:buChar char="q"/>
            </a:pPr>
            <a:r>
              <a:rPr lang="ca" sz="1200">
                <a:solidFill>
                  <a:schemeClr val="tx1">
                    <a:lumMod val="50000"/>
                    <a:lumOff val="50000"/>
                  </a:schemeClr>
                </a:solidFill>
                <a:latin typeface="Montserrat Light"/>
                <a:ea typeface="+mn-lt"/>
                <a:cs typeface="+mn-lt"/>
              </a:rPr>
              <a:t>La reactivació del subministrament, aplicant l'última modificació de cabal realitzada, es realitzarà automàticament al dia següent de finalitzar el període excepcional o abans per sol·licitud del titular del punt.</a:t>
            </a:r>
            <a:r>
              <a:rPr lang="ca-ES" sz="1200">
                <a:solidFill>
                  <a:schemeClr val="tx1">
                    <a:lumMod val="50000"/>
                    <a:lumOff val="50000"/>
                  </a:schemeClr>
                </a:solidFill>
                <a:latin typeface="Montserrat Light"/>
                <a:ea typeface="+mn-lt"/>
                <a:cs typeface="+mn-lt"/>
              </a:rPr>
              <a:t> </a:t>
            </a:r>
            <a:endParaRPr lang="ca-ES" sz="1600">
              <a:solidFill>
                <a:schemeClr val="tx1">
                  <a:lumMod val="50000"/>
                  <a:lumOff val="50000"/>
                </a:schemeClr>
              </a:solidFill>
              <a:latin typeface="Montserrat Light"/>
              <a:cs typeface="Calibri"/>
            </a:endParaRPr>
          </a:p>
          <a:p>
            <a:pPr marL="285750" indent="-285750" algn="just">
              <a:buFont typeface="Wingdings"/>
              <a:buChar char="q"/>
            </a:pPr>
            <a:r>
              <a:rPr lang="ca" sz="1200">
                <a:solidFill>
                  <a:schemeClr val="tx1">
                    <a:lumMod val="50000"/>
                    <a:lumOff val="50000"/>
                  </a:schemeClr>
                </a:solidFill>
                <a:latin typeface="Montserrat Light"/>
                <a:ea typeface="+mn-lt"/>
                <a:cs typeface="+mn-lt"/>
              </a:rPr>
              <a:t>Tots els estalvis derivats dels menors pagaments de peatges conseqüència de la aplicació de les mesures anteriors hauran de ser repercutits íntegrament pel comercialitzador al titular del punt.</a:t>
            </a:r>
            <a:r>
              <a:rPr lang="ca-ES" sz="1200">
                <a:solidFill>
                  <a:schemeClr val="tx1">
                    <a:lumMod val="50000"/>
                    <a:lumOff val="50000"/>
                  </a:schemeClr>
                </a:solidFill>
                <a:latin typeface="Montserrat Light"/>
                <a:ea typeface="+mn-lt"/>
                <a:cs typeface="+mn-lt"/>
              </a:rPr>
              <a:t> </a:t>
            </a:r>
            <a:endParaRPr lang="ca-ES" sz="1600">
              <a:solidFill>
                <a:schemeClr val="tx1">
                  <a:lumMod val="50000"/>
                  <a:lumOff val="50000"/>
                </a:schemeClr>
              </a:solidFill>
              <a:latin typeface="Montserrat Light"/>
              <a:cs typeface="Calibri"/>
            </a:endParaRPr>
          </a:p>
        </p:txBody>
      </p:sp>
      <p:sp>
        <p:nvSpPr>
          <p:cNvPr id="5" name="TextBox 15">
            <a:extLst>
              <a:ext uri="{FF2B5EF4-FFF2-40B4-BE49-F238E27FC236}">
                <a16:creationId xmlns:a16="http://schemas.microsoft.com/office/drawing/2014/main" id="{2F5B2DC3-CD99-4EC1-BC43-44CF66949F11}"/>
              </a:ext>
            </a:extLst>
          </p:cNvPr>
          <p:cNvSpPr txBox="1"/>
          <p:nvPr/>
        </p:nvSpPr>
        <p:spPr>
          <a:xfrm>
            <a:off x="886883" y="21167"/>
            <a:ext cx="6095999" cy="527709"/>
          </a:xfrm>
          <a:prstGeom prst="rect">
            <a:avLst/>
          </a:prstGeom>
          <a:noFill/>
        </p:spPr>
        <p:txBody>
          <a:bodyPr wrap="square" lIns="91440" tIns="45720" rIns="91440" bIns="45720" rtlCol="0" anchor="t">
            <a:spAutoFit/>
          </a:bodyPr>
          <a:lstStyle/>
          <a:p>
            <a:pPr algn="r">
              <a:lnSpc>
                <a:spcPts val="4000"/>
              </a:lnSpc>
            </a:pPr>
            <a:r>
              <a:rPr lang="ca-ES" sz="1600">
                <a:solidFill>
                  <a:srgbClr val="54585A"/>
                </a:solidFill>
                <a:latin typeface="Montserrat SemiBold"/>
              </a:rPr>
              <a:t>1.2 Flexibilització dels contractes de gas natural</a:t>
            </a:r>
          </a:p>
        </p:txBody>
      </p:sp>
      <p:pic>
        <p:nvPicPr>
          <p:cNvPr id="7" name="Imagen 6">
            <a:extLst>
              <a:ext uri="{FF2B5EF4-FFF2-40B4-BE49-F238E27FC236}">
                <a16:creationId xmlns:a16="http://schemas.microsoft.com/office/drawing/2014/main" id="{7C35B95F-46BB-D6FE-B84B-07A589F13733}"/>
              </a:ext>
            </a:extLst>
          </p:cNvPr>
          <p:cNvPicPr>
            <a:picLocks noChangeAspect="1"/>
          </p:cNvPicPr>
          <p:nvPr/>
        </p:nvPicPr>
        <p:blipFill>
          <a:blip r:embed="rId2"/>
          <a:stretch>
            <a:fillRect/>
          </a:stretch>
        </p:blipFill>
        <p:spPr>
          <a:xfrm>
            <a:off x="8240868" y="129348"/>
            <a:ext cx="452755" cy="490276"/>
          </a:xfrm>
          <a:prstGeom prst="rect">
            <a:avLst/>
          </a:prstGeom>
        </p:spPr>
      </p:pic>
    </p:spTree>
    <p:extLst>
      <p:ext uri="{BB962C8B-B14F-4D97-AF65-F5344CB8AC3E}">
        <p14:creationId xmlns:p14="http://schemas.microsoft.com/office/powerpoint/2010/main" val="339252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viselat_neg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 y="0"/>
            <a:ext cx="978194" cy="978194"/>
          </a:xfrm>
          <a:prstGeom prst="rect">
            <a:avLst/>
          </a:prstGeom>
        </p:spPr>
      </p:pic>
      <p:sp>
        <p:nvSpPr>
          <p:cNvPr id="2" name="1 Rectángulo"/>
          <p:cNvSpPr/>
          <p:nvPr/>
        </p:nvSpPr>
        <p:spPr>
          <a:xfrm>
            <a:off x="4453217" y="2589105"/>
            <a:ext cx="237566" cy="369332"/>
          </a:xfrm>
          <a:prstGeom prst="rect">
            <a:avLst/>
          </a:prstGeom>
        </p:spPr>
        <p:txBody>
          <a:bodyPr wrap="none">
            <a:spAutoFit/>
          </a:bodyPr>
          <a:lstStyle/>
          <a:p>
            <a:r>
              <a:rPr lang="ca-ES"/>
              <a:t> </a:t>
            </a:r>
          </a:p>
        </p:txBody>
      </p:sp>
      <p:pic>
        <p:nvPicPr>
          <p:cNvPr id="12" name="Imagen 11">
            <a:extLst>
              <a:ext uri="{FF2B5EF4-FFF2-40B4-BE49-F238E27FC236}">
                <a16:creationId xmlns:a16="http://schemas.microsoft.com/office/drawing/2014/main" id="{B59103A1-421B-43BD-9E97-349AE224D988}"/>
              </a:ext>
            </a:extLst>
          </p:cNvPr>
          <p:cNvPicPr>
            <a:picLocks noChangeAspect="1"/>
          </p:cNvPicPr>
          <p:nvPr/>
        </p:nvPicPr>
        <p:blipFill>
          <a:blip r:embed="rId3"/>
          <a:srcRect/>
          <a:stretch/>
        </p:blipFill>
        <p:spPr>
          <a:xfrm>
            <a:off x="1" y="-1"/>
            <a:ext cx="9144000" cy="5143501"/>
          </a:xfrm>
          <a:prstGeom prst="rect">
            <a:avLst/>
          </a:prstGeom>
        </p:spPr>
      </p:pic>
      <p:pic>
        <p:nvPicPr>
          <p:cNvPr id="18" name="Picture 13" descr="viselat_negre.png">
            <a:extLst>
              <a:ext uri="{FF2B5EF4-FFF2-40B4-BE49-F238E27FC236}">
                <a16:creationId xmlns:a16="http://schemas.microsoft.com/office/drawing/2014/main" id="{6EB26F08-BB43-4543-A7DE-F762B2F622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806" y="4165306"/>
            <a:ext cx="978194" cy="978194"/>
          </a:xfrm>
          <a:prstGeom prst="rect">
            <a:avLst/>
          </a:prstGeom>
        </p:spPr>
      </p:pic>
      <p:sp>
        <p:nvSpPr>
          <p:cNvPr id="19" name="TextBox 11">
            <a:extLst>
              <a:ext uri="{FF2B5EF4-FFF2-40B4-BE49-F238E27FC236}">
                <a16:creationId xmlns:a16="http://schemas.microsoft.com/office/drawing/2014/main" id="{D18BBDF6-C91C-4870-A6CA-FA80C7E7A5EA}"/>
              </a:ext>
            </a:extLst>
          </p:cNvPr>
          <p:cNvSpPr txBox="1"/>
          <p:nvPr/>
        </p:nvSpPr>
        <p:spPr>
          <a:xfrm>
            <a:off x="1710267" y="2208621"/>
            <a:ext cx="6375403" cy="540404"/>
          </a:xfrm>
          <a:prstGeom prst="rect">
            <a:avLst/>
          </a:prstGeom>
          <a:noFill/>
        </p:spPr>
        <p:txBody>
          <a:bodyPr wrap="square" rtlCol="0">
            <a:spAutoFit/>
          </a:bodyPr>
          <a:lstStyle/>
          <a:p>
            <a:pPr algn="r">
              <a:lnSpc>
                <a:spcPts val="4000"/>
              </a:lnSpc>
            </a:pPr>
            <a:r>
              <a:rPr lang="es-ES" sz="2000" b="1">
                <a:solidFill>
                  <a:schemeClr val="bg1"/>
                </a:solidFill>
                <a:latin typeface="Montserrat" panose="00000500000000000000" pitchFamily="2" charset="0"/>
                <a:cs typeface="Montserrat Light"/>
              </a:rPr>
              <a:t>SITUACIÓ DELS MERCATS ENERGÈTICS</a:t>
            </a:r>
            <a:endParaRPr lang="ca-ES" sz="2000" b="1">
              <a:solidFill>
                <a:schemeClr val="bg1"/>
              </a:solidFill>
              <a:latin typeface="Montserrat" panose="00000500000000000000" pitchFamily="2" charset="0"/>
              <a:cs typeface="Montserrat Light"/>
            </a:endParaRPr>
          </a:p>
        </p:txBody>
      </p:sp>
      <p:pic>
        <p:nvPicPr>
          <p:cNvPr id="20" name="Picture 12" descr="ratlleta_ET_taronja.png">
            <a:extLst>
              <a:ext uri="{FF2B5EF4-FFF2-40B4-BE49-F238E27FC236}">
                <a16:creationId xmlns:a16="http://schemas.microsoft.com/office/drawing/2014/main" id="{635289E5-AEB8-4659-B42D-5394F54335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7075" y="3426306"/>
            <a:ext cx="923925" cy="185244"/>
          </a:xfrm>
          <a:prstGeom prst="rect">
            <a:avLst/>
          </a:prstGeom>
        </p:spPr>
      </p:pic>
    </p:spTree>
    <p:extLst>
      <p:ext uri="{BB962C8B-B14F-4D97-AF65-F5344CB8AC3E}">
        <p14:creationId xmlns:p14="http://schemas.microsoft.com/office/powerpoint/2010/main" val="2758114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viselat_neg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 y="0"/>
            <a:ext cx="978194" cy="978194"/>
          </a:xfrm>
          <a:prstGeom prst="rect">
            <a:avLst/>
          </a:prstGeom>
        </p:spPr>
      </p:pic>
      <p:sp>
        <p:nvSpPr>
          <p:cNvPr id="2" name="1 Rectángulo"/>
          <p:cNvSpPr/>
          <p:nvPr/>
        </p:nvSpPr>
        <p:spPr>
          <a:xfrm>
            <a:off x="4453217" y="2589105"/>
            <a:ext cx="237566" cy="369332"/>
          </a:xfrm>
          <a:prstGeom prst="rect">
            <a:avLst/>
          </a:prstGeom>
        </p:spPr>
        <p:txBody>
          <a:bodyPr wrap="none">
            <a:spAutoFit/>
          </a:bodyPr>
          <a:lstStyle/>
          <a:p>
            <a:r>
              <a:rPr lang="ca-ES"/>
              <a:t> </a:t>
            </a:r>
          </a:p>
        </p:txBody>
      </p:sp>
      <p:pic>
        <p:nvPicPr>
          <p:cNvPr id="12" name="Imagen 11">
            <a:extLst>
              <a:ext uri="{FF2B5EF4-FFF2-40B4-BE49-F238E27FC236}">
                <a16:creationId xmlns:a16="http://schemas.microsoft.com/office/drawing/2014/main" id="{B59103A1-421B-43BD-9E97-349AE224D988}"/>
              </a:ext>
            </a:extLst>
          </p:cNvPr>
          <p:cNvPicPr>
            <a:picLocks noChangeAspect="1"/>
          </p:cNvPicPr>
          <p:nvPr/>
        </p:nvPicPr>
        <p:blipFill>
          <a:blip r:embed="rId3"/>
          <a:srcRect/>
          <a:stretch/>
        </p:blipFill>
        <p:spPr>
          <a:xfrm>
            <a:off x="0" y="-1"/>
            <a:ext cx="9144000" cy="5143501"/>
          </a:xfrm>
          <a:prstGeom prst="rect">
            <a:avLst/>
          </a:prstGeom>
        </p:spPr>
      </p:pic>
      <p:pic>
        <p:nvPicPr>
          <p:cNvPr id="18" name="Picture 13" descr="viselat_negre.png">
            <a:extLst>
              <a:ext uri="{FF2B5EF4-FFF2-40B4-BE49-F238E27FC236}">
                <a16:creationId xmlns:a16="http://schemas.microsoft.com/office/drawing/2014/main" id="{6EB26F08-BB43-4543-A7DE-F762B2F622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806" y="4165306"/>
            <a:ext cx="978194" cy="978194"/>
          </a:xfrm>
          <a:prstGeom prst="rect">
            <a:avLst/>
          </a:prstGeom>
        </p:spPr>
      </p:pic>
      <p:sp>
        <p:nvSpPr>
          <p:cNvPr id="19" name="TextBox 11">
            <a:extLst>
              <a:ext uri="{FF2B5EF4-FFF2-40B4-BE49-F238E27FC236}">
                <a16:creationId xmlns:a16="http://schemas.microsoft.com/office/drawing/2014/main" id="{D18BBDF6-C91C-4870-A6CA-FA80C7E7A5EA}"/>
              </a:ext>
            </a:extLst>
          </p:cNvPr>
          <p:cNvSpPr txBox="1"/>
          <p:nvPr/>
        </p:nvSpPr>
        <p:spPr>
          <a:xfrm>
            <a:off x="1710267" y="2208621"/>
            <a:ext cx="6375403" cy="1053365"/>
          </a:xfrm>
          <a:prstGeom prst="rect">
            <a:avLst/>
          </a:prstGeom>
          <a:noFill/>
        </p:spPr>
        <p:txBody>
          <a:bodyPr wrap="square" rtlCol="0">
            <a:spAutoFit/>
          </a:bodyPr>
          <a:lstStyle/>
          <a:p>
            <a:pPr algn="r">
              <a:lnSpc>
                <a:spcPts val="4000"/>
              </a:lnSpc>
            </a:pPr>
            <a:endParaRPr lang="es-ES" sz="2000">
              <a:solidFill>
                <a:schemeClr val="bg1"/>
              </a:solidFill>
              <a:latin typeface="Montserrat" panose="00000500000000000000" pitchFamily="2" charset="0"/>
              <a:cs typeface="Montserrat Light"/>
            </a:endParaRPr>
          </a:p>
          <a:p>
            <a:pPr algn="r">
              <a:lnSpc>
                <a:spcPts val="4000"/>
              </a:lnSpc>
            </a:pPr>
            <a:r>
              <a:rPr lang="ca-ES" sz="2000">
                <a:solidFill>
                  <a:schemeClr val="bg1"/>
                </a:solidFill>
                <a:latin typeface="Montserrat" panose="00000500000000000000" pitchFamily="2" charset="0"/>
                <a:cs typeface="Montserrat Light"/>
              </a:rPr>
              <a:t>Notícies</a:t>
            </a:r>
            <a:r>
              <a:rPr lang="es-ES" sz="2000">
                <a:solidFill>
                  <a:schemeClr val="bg1"/>
                </a:solidFill>
                <a:latin typeface="Montserrat" panose="00000500000000000000" pitchFamily="2" charset="0"/>
                <a:cs typeface="Montserrat Light"/>
              </a:rPr>
              <a:t> del sector</a:t>
            </a:r>
            <a:endParaRPr lang="ca-ES" sz="2000">
              <a:solidFill>
                <a:schemeClr val="bg1"/>
              </a:solidFill>
              <a:latin typeface="Montserrat" panose="00000500000000000000" pitchFamily="2" charset="0"/>
              <a:cs typeface="Montserrat Light"/>
            </a:endParaRPr>
          </a:p>
        </p:txBody>
      </p:sp>
      <p:pic>
        <p:nvPicPr>
          <p:cNvPr id="20" name="Picture 12" descr="ratlleta_ET_taronja.png">
            <a:extLst>
              <a:ext uri="{FF2B5EF4-FFF2-40B4-BE49-F238E27FC236}">
                <a16:creationId xmlns:a16="http://schemas.microsoft.com/office/drawing/2014/main" id="{635289E5-AEB8-4659-B42D-5394F54335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7075" y="3426306"/>
            <a:ext cx="923925" cy="185244"/>
          </a:xfrm>
          <a:prstGeom prst="rect">
            <a:avLst/>
          </a:prstGeom>
        </p:spPr>
      </p:pic>
    </p:spTree>
    <p:extLst>
      <p:ext uri="{BB962C8B-B14F-4D97-AF65-F5344CB8AC3E}">
        <p14:creationId xmlns:p14="http://schemas.microsoft.com/office/powerpoint/2010/main" val="933793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2" name="Google Shape;192;p22"/>
          <p:cNvSpPr txBox="1"/>
          <p:nvPr/>
        </p:nvSpPr>
        <p:spPr>
          <a:xfrm>
            <a:off x="753533" y="8467"/>
            <a:ext cx="6095999" cy="531171"/>
          </a:xfrm>
          <a:prstGeom prst="rect">
            <a:avLst/>
          </a:prstGeom>
          <a:noFill/>
          <a:ln>
            <a:noFill/>
          </a:ln>
        </p:spPr>
        <p:txBody>
          <a:bodyPr spcFirstLastPara="1" wrap="square" lIns="91425" tIns="45700" rIns="91425" bIns="45700" anchor="t" anchorCtr="0">
            <a:noAutofit/>
          </a:bodyPr>
          <a:lstStyle/>
          <a:p>
            <a:pPr marR="0" lvl="0" algn="r" rtl="0">
              <a:lnSpc>
                <a:spcPct val="250000"/>
              </a:lnSpc>
              <a:spcBef>
                <a:spcPts val="0"/>
              </a:spcBef>
              <a:spcAft>
                <a:spcPts val="0"/>
              </a:spcAft>
              <a:buClr>
                <a:srgbClr val="54585A"/>
              </a:buClr>
              <a:buSzPts val="1600"/>
            </a:pPr>
            <a:r>
              <a:rPr lang="ca-ES" sz="1600" b="1">
                <a:solidFill>
                  <a:srgbClr val="54585A"/>
                </a:solidFill>
                <a:latin typeface="Montserrat SemiBold"/>
                <a:ea typeface="Montserrat SemiBold"/>
                <a:cs typeface="Montserrat SemiBold"/>
                <a:sym typeface="Montserrat SemiBold"/>
              </a:rPr>
              <a:t>2.1 Notícies del sector</a:t>
            </a:r>
            <a:endParaRPr/>
          </a:p>
        </p:txBody>
      </p:sp>
      <p:pic>
        <p:nvPicPr>
          <p:cNvPr id="3" name="Imagen 2">
            <a:hlinkClick r:id="rId3"/>
            <a:extLst>
              <a:ext uri="{FF2B5EF4-FFF2-40B4-BE49-F238E27FC236}">
                <a16:creationId xmlns:a16="http://schemas.microsoft.com/office/drawing/2014/main" id="{A3238483-E11B-47F4-B59C-5C1DD48921E2}"/>
              </a:ext>
            </a:extLst>
          </p:cNvPr>
          <p:cNvPicPr>
            <a:picLocks noChangeAspect="1"/>
          </p:cNvPicPr>
          <p:nvPr/>
        </p:nvPicPr>
        <p:blipFill>
          <a:blip r:embed="rId4"/>
          <a:stretch>
            <a:fillRect/>
          </a:stretch>
        </p:blipFill>
        <p:spPr>
          <a:xfrm>
            <a:off x="388690" y="829593"/>
            <a:ext cx="3518521" cy="697638"/>
          </a:xfrm>
          <a:prstGeom prst="rect">
            <a:avLst/>
          </a:prstGeom>
        </p:spPr>
      </p:pic>
      <p:pic>
        <p:nvPicPr>
          <p:cNvPr id="5" name="Imagen 4">
            <a:hlinkClick r:id="rId5"/>
            <a:extLst>
              <a:ext uri="{FF2B5EF4-FFF2-40B4-BE49-F238E27FC236}">
                <a16:creationId xmlns:a16="http://schemas.microsoft.com/office/drawing/2014/main" id="{8B3AA000-CDCE-4AC2-A637-0ACC15028280}"/>
              </a:ext>
            </a:extLst>
          </p:cNvPr>
          <p:cNvPicPr>
            <a:picLocks noChangeAspect="1"/>
          </p:cNvPicPr>
          <p:nvPr/>
        </p:nvPicPr>
        <p:blipFill>
          <a:blip r:embed="rId6"/>
          <a:stretch>
            <a:fillRect/>
          </a:stretch>
        </p:blipFill>
        <p:spPr>
          <a:xfrm>
            <a:off x="4507463" y="791320"/>
            <a:ext cx="4076712" cy="891912"/>
          </a:xfrm>
          <a:prstGeom prst="rect">
            <a:avLst/>
          </a:prstGeom>
        </p:spPr>
      </p:pic>
      <p:pic>
        <p:nvPicPr>
          <p:cNvPr id="4" name="Imagen 3">
            <a:hlinkClick r:id="rId7"/>
            <a:extLst>
              <a:ext uri="{FF2B5EF4-FFF2-40B4-BE49-F238E27FC236}">
                <a16:creationId xmlns:a16="http://schemas.microsoft.com/office/drawing/2014/main" id="{8C135C69-B28A-4591-AE99-152D51BFA3EA}"/>
              </a:ext>
            </a:extLst>
          </p:cNvPr>
          <p:cNvPicPr>
            <a:picLocks noChangeAspect="1"/>
          </p:cNvPicPr>
          <p:nvPr/>
        </p:nvPicPr>
        <p:blipFill>
          <a:blip r:embed="rId8"/>
          <a:stretch>
            <a:fillRect/>
          </a:stretch>
        </p:blipFill>
        <p:spPr>
          <a:xfrm>
            <a:off x="388690" y="1817186"/>
            <a:ext cx="3537043" cy="1038583"/>
          </a:xfrm>
          <a:prstGeom prst="rect">
            <a:avLst/>
          </a:prstGeom>
        </p:spPr>
      </p:pic>
      <p:pic>
        <p:nvPicPr>
          <p:cNvPr id="6" name="Imagen 5">
            <a:extLst>
              <a:ext uri="{FF2B5EF4-FFF2-40B4-BE49-F238E27FC236}">
                <a16:creationId xmlns:a16="http://schemas.microsoft.com/office/drawing/2014/main" id="{CA813B0E-076E-44ED-B057-3559A8BF9FFF}"/>
              </a:ext>
            </a:extLst>
          </p:cNvPr>
          <p:cNvPicPr>
            <a:picLocks noChangeAspect="1"/>
          </p:cNvPicPr>
          <p:nvPr/>
        </p:nvPicPr>
        <p:blipFill>
          <a:blip r:embed="rId9"/>
          <a:stretch>
            <a:fillRect/>
          </a:stretch>
        </p:blipFill>
        <p:spPr>
          <a:xfrm>
            <a:off x="4507462" y="3709122"/>
            <a:ext cx="4105866" cy="697874"/>
          </a:xfrm>
          <a:prstGeom prst="rect">
            <a:avLst/>
          </a:prstGeom>
        </p:spPr>
      </p:pic>
      <p:pic>
        <p:nvPicPr>
          <p:cNvPr id="8" name="Imagen 7">
            <a:extLst>
              <a:ext uri="{FF2B5EF4-FFF2-40B4-BE49-F238E27FC236}">
                <a16:creationId xmlns:a16="http://schemas.microsoft.com/office/drawing/2014/main" id="{02572D10-DE0D-4ED8-8F37-09F31ADA2D19}"/>
              </a:ext>
            </a:extLst>
          </p:cNvPr>
          <p:cNvPicPr>
            <a:picLocks noChangeAspect="1"/>
          </p:cNvPicPr>
          <p:nvPr/>
        </p:nvPicPr>
        <p:blipFill>
          <a:blip r:embed="rId10"/>
          <a:stretch>
            <a:fillRect/>
          </a:stretch>
        </p:blipFill>
        <p:spPr>
          <a:xfrm>
            <a:off x="530672" y="3048321"/>
            <a:ext cx="3145871" cy="1676079"/>
          </a:xfrm>
          <a:prstGeom prst="rect">
            <a:avLst/>
          </a:prstGeom>
        </p:spPr>
      </p:pic>
      <p:pic>
        <p:nvPicPr>
          <p:cNvPr id="9" name="Imagen 8">
            <a:extLst>
              <a:ext uri="{FF2B5EF4-FFF2-40B4-BE49-F238E27FC236}">
                <a16:creationId xmlns:a16="http://schemas.microsoft.com/office/drawing/2014/main" id="{E98B8EC7-A692-3501-A1FD-5BF592511B31}"/>
              </a:ext>
            </a:extLst>
          </p:cNvPr>
          <p:cNvPicPr>
            <a:picLocks noChangeAspect="1"/>
          </p:cNvPicPr>
          <p:nvPr/>
        </p:nvPicPr>
        <p:blipFill>
          <a:blip r:embed="rId11"/>
          <a:stretch>
            <a:fillRect/>
          </a:stretch>
        </p:blipFill>
        <p:spPr>
          <a:xfrm>
            <a:off x="8240868" y="129348"/>
            <a:ext cx="452755" cy="490276"/>
          </a:xfrm>
          <a:prstGeom prst="rect">
            <a:avLst/>
          </a:prstGeom>
        </p:spPr>
      </p:pic>
      <p:pic>
        <p:nvPicPr>
          <p:cNvPr id="10" name="Imagen 9">
            <a:extLst>
              <a:ext uri="{FF2B5EF4-FFF2-40B4-BE49-F238E27FC236}">
                <a16:creationId xmlns:a16="http://schemas.microsoft.com/office/drawing/2014/main" id="{5393DE62-FB6B-9608-1C8F-1491DA5A5D41}"/>
              </a:ext>
            </a:extLst>
          </p:cNvPr>
          <p:cNvPicPr>
            <a:picLocks noChangeAspect="1"/>
          </p:cNvPicPr>
          <p:nvPr/>
        </p:nvPicPr>
        <p:blipFill>
          <a:blip r:embed="rId12"/>
          <a:stretch>
            <a:fillRect/>
          </a:stretch>
        </p:blipFill>
        <p:spPr>
          <a:xfrm>
            <a:off x="4200839" y="1934914"/>
            <a:ext cx="4513168" cy="1276397"/>
          </a:xfrm>
          <a:prstGeom prst="rect">
            <a:avLst/>
          </a:prstGeom>
        </p:spPr>
      </p:pic>
    </p:spTree>
    <p:extLst>
      <p:ext uri="{BB962C8B-B14F-4D97-AF65-F5344CB8AC3E}">
        <p14:creationId xmlns:p14="http://schemas.microsoft.com/office/powerpoint/2010/main" val="3719664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viselat_neg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 y="0"/>
            <a:ext cx="978194" cy="978194"/>
          </a:xfrm>
          <a:prstGeom prst="rect">
            <a:avLst/>
          </a:prstGeom>
        </p:spPr>
      </p:pic>
      <p:sp>
        <p:nvSpPr>
          <p:cNvPr id="2" name="1 Rectángulo"/>
          <p:cNvSpPr/>
          <p:nvPr/>
        </p:nvSpPr>
        <p:spPr>
          <a:xfrm>
            <a:off x="4453217" y="2589105"/>
            <a:ext cx="237566" cy="369332"/>
          </a:xfrm>
          <a:prstGeom prst="rect">
            <a:avLst/>
          </a:prstGeom>
        </p:spPr>
        <p:txBody>
          <a:bodyPr wrap="none">
            <a:spAutoFit/>
          </a:bodyPr>
          <a:lstStyle/>
          <a:p>
            <a:r>
              <a:rPr lang="ca-ES"/>
              <a:t> </a:t>
            </a:r>
          </a:p>
        </p:txBody>
      </p:sp>
      <p:pic>
        <p:nvPicPr>
          <p:cNvPr id="12" name="Imagen 11">
            <a:extLst>
              <a:ext uri="{FF2B5EF4-FFF2-40B4-BE49-F238E27FC236}">
                <a16:creationId xmlns:a16="http://schemas.microsoft.com/office/drawing/2014/main" id="{B59103A1-421B-43BD-9E97-349AE224D988}"/>
              </a:ext>
            </a:extLst>
          </p:cNvPr>
          <p:cNvPicPr>
            <a:picLocks noChangeAspect="1"/>
          </p:cNvPicPr>
          <p:nvPr/>
        </p:nvPicPr>
        <p:blipFill>
          <a:blip r:embed="rId3"/>
          <a:srcRect/>
          <a:stretch/>
        </p:blipFill>
        <p:spPr>
          <a:xfrm>
            <a:off x="0" y="-1"/>
            <a:ext cx="9144000" cy="5143501"/>
          </a:xfrm>
          <a:prstGeom prst="rect">
            <a:avLst/>
          </a:prstGeom>
        </p:spPr>
      </p:pic>
      <p:pic>
        <p:nvPicPr>
          <p:cNvPr id="18" name="Picture 13" descr="viselat_negre.png">
            <a:extLst>
              <a:ext uri="{FF2B5EF4-FFF2-40B4-BE49-F238E27FC236}">
                <a16:creationId xmlns:a16="http://schemas.microsoft.com/office/drawing/2014/main" id="{6EB26F08-BB43-4543-A7DE-F762B2F622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806" y="4165306"/>
            <a:ext cx="978194" cy="978194"/>
          </a:xfrm>
          <a:prstGeom prst="rect">
            <a:avLst/>
          </a:prstGeom>
        </p:spPr>
      </p:pic>
      <p:sp>
        <p:nvSpPr>
          <p:cNvPr id="19" name="TextBox 11">
            <a:extLst>
              <a:ext uri="{FF2B5EF4-FFF2-40B4-BE49-F238E27FC236}">
                <a16:creationId xmlns:a16="http://schemas.microsoft.com/office/drawing/2014/main" id="{D18BBDF6-C91C-4870-A6CA-FA80C7E7A5EA}"/>
              </a:ext>
            </a:extLst>
          </p:cNvPr>
          <p:cNvSpPr txBox="1"/>
          <p:nvPr/>
        </p:nvSpPr>
        <p:spPr>
          <a:xfrm>
            <a:off x="1703340" y="2688236"/>
            <a:ext cx="6375403" cy="540404"/>
          </a:xfrm>
          <a:prstGeom prst="rect">
            <a:avLst/>
          </a:prstGeom>
          <a:noFill/>
        </p:spPr>
        <p:txBody>
          <a:bodyPr wrap="square" rtlCol="0">
            <a:spAutoFit/>
          </a:bodyPr>
          <a:lstStyle/>
          <a:p>
            <a:pPr algn="r">
              <a:lnSpc>
                <a:spcPts val="4000"/>
              </a:lnSpc>
            </a:pPr>
            <a:r>
              <a:rPr lang="es-ES" sz="2000" err="1">
                <a:solidFill>
                  <a:schemeClr val="bg1"/>
                </a:solidFill>
                <a:latin typeface="Montserrat" panose="00000500000000000000" pitchFamily="2" charset="0"/>
                <a:cs typeface="Montserrat Light"/>
              </a:rPr>
              <a:t>Fonamentals</a:t>
            </a:r>
            <a:endParaRPr lang="ca-ES" sz="2000">
              <a:solidFill>
                <a:schemeClr val="bg1"/>
              </a:solidFill>
              <a:latin typeface="Montserrat" panose="00000500000000000000" pitchFamily="2" charset="0"/>
              <a:cs typeface="Montserrat Light"/>
            </a:endParaRPr>
          </a:p>
        </p:txBody>
      </p:sp>
      <p:pic>
        <p:nvPicPr>
          <p:cNvPr id="20" name="Picture 12" descr="ratlleta_ET_taronja.png">
            <a:extLst>
              <a:ext uri="{FF2B5EF4-FFF2-40B4-BE49-F238E27FC236}">
                <a16:creationId xmlns:a16="http://schemas.microsoft.com/office/drawing/2014/main" id="{635289E5-AEB8-4659-B42D-5394F54335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7075" y="3426306"/>
            <a:ext cx="923925" cy="185244"/>
          </a:xfrm>
          <a:prstGeom prst="rect">
            <a:avLst/>
          </a:prstGeom>
        </p:spPr>
      </p:pic>
    </p:spTree>
    <p:extLst>
      <p:ext uri="{BB962C8B-B14F-4D97-AF65-F5344CB8AC3E}">
        <p14:creationId xmlns:p14="http://schemas.microsoft.com/office/powerpoint/2010/main" val="962341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viselat_neg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 y="0"/>
            <a:ext cx="978194" cy="978194"/>
          </a:xfrm>
          <a:prstGeom prst="rect">
            <a:avLst/>
          </a:prstGeom>
        </p:spPr>
      </p:pic>
      <p:sp>
        <p:nvSpPr>
          <p:cNvPr id="2" name="1 Rectángulo"/>
          <p:cNvSpPr/>
          <p:nvPr/>
        </p:nvSpPr>
        <p:spPr>
          <a:xfrm>
            <a:off x="4453217" y="2589105"/>
            <a:ext cx="237566" cy="369332"/>
          </a:xfrm>
          <a:prstGeom prst="rect">
            <a:avLst/>
          </a:prstGeom>
        </p:spPr>
        <p:txBody>
          <a:bodyPr wrap="none">
            <a:spAutoFit/>
          </a:bodyPr>
          <a:lstStyle/>
          <a:p>
            <a:r>
              <a:rPr lang="ca-ES"/>
              <a:t> </a:t>
            </a:r>
          </a:p>
        </p:txBody>
      </p:sp>
      <p:pic>
        <p:nvPicPr>
          <p:cNvPr id="12" name="Imagen 11">
            <a:extLst>
              <a:ext uri="{FF2B5EF4-FFF2-40B4-BE49-F238E27FC236}">
                <a16:creationId xmlns:a16="http://schemas.microsoft.com/office/drawing/2014/main" id="{B59103A1-421B-43BD-9E97-349AE224D988}"/>
              </a:ext>
            </a:extLst>
          </p:cNvPr>
          <p:cNvPicPr>
            <a:picLocks noChangeAspect="1"/>
          </p:cNvPicPr>
          <p:nvPr/>
        </p:nvPicPr>
        <p:blipFill>
          <a:blip r:embed="rId3"/>
          <a:srcRect/>
          <a:stretch/>
        </p:blipFill>
        <p:spPr>
          <a:xfrm>
            <a:off x="0" y="-1696"/>
            <a:ext cx="9144000" cy="5143501"/>
          </a:xfrm>
          <a:prstGeom prst="rect">
            <a:avLst/>
          </a:prstGeom>
        </p:spPr>
      </p:pic>
      <p:pic>
        <p:nvPicPr>
          <p:cNvPr id="18" name="Picture 13" descr="viselat_negre.png">
            <a:extLst>
              <a:ext uri="{FF2B5EF4-FFF2-40B4-BE49-F238E27FC236}">
                <a16:creationId xmlns:a16="http://schemas.microsoft.com/office/drawing/2014/main" id="{6EB26F08-BB43-4543-A7DE-F762B2F622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806" y="4165306"/>
            <a:ext cx="978194" cy="978194"/>
          </a:xfrm>
          <a:prstGeom prst="rect">
            <a:avLst/>
          </a:prstGeom>
        </p:spPr>
      </p:pic>
      <p:sp>
        <p:nvSpPr>
          <p:cNvPr id="8" name="TextBox 10">
            <a:extLst>
              <a:ext uri="{FF2B5EF4-FFF2-40B4-BE49-F238E27FC236}">
                <a16:creationId xmlns:a16="http://schemas.microsoft.com/office/drawing/2014/main" id="{7C072AB0-CC20-D44D-88C7-4C159431BDBA}"/>
              </a:ext>
            </a:extLst>
          </p:cNvPr>
          <p:cNvSpPr txBox="1"/>
          <p:nvPr/>
        </p:nvSpPr>
        <p:spPr>
          <a:xfrm>
            <a:off x="1698368" y="223257"/>
            <a:ext cx="4315840" cy="4693593"/>
          </a:xfrm>
          <a:prstGeom prst="rect">
            <a:avLst/>
          </a:prstGeom>
          <a:noFill/>
        </p:spPr>
        <p:txBody>
          <a:bodyPr wrap="square" rtlCol="0">
            <a:spAutoFit/>
          </a:bodyPr>
          <a:lstStyle/>
          <a:p>
            <a:r>
              <a:rPr lang="ca-ES" sz="1200" b="1" i="0" u="none" strike="noStrike" baseline="0" dirty="0">
                <a:solidFill>
                  <a:schemeClr val="bg1"/>
                </a:solidFill>
                <a:latin typeface="Montserrat Regular"/>
                <a:cs typeface="Montserrat Regular"/>
              </a:rPr>
              <a:t>1. Real Decret 6/2022, de 29 de març</a:t>
            </a:r>
          </a:p>
          <a:p>
            <a:pPr marL="457200" indent="-457200">
              <a:buFont typeface="+mj-lt"/>
              <a:buAutoNum type="arabicPeriod"/>
            </a:pPr>
            <a:endParaRPr lang="ca-ES" sz="1200" b="1" i="0" u="none" strike="noStrike" baseline="0" dirty="0">
              <a:solidFill>
                <a:schemeClr val="bg1"/>
              </a:solidFill>
              <a:latin typeface="Montserrat Regular"/>
              <a:cs typeface="Montserrat Regular"/>
            </a:endParaRPr>
          </a:p>
          <a:p>
            <a:pPr lvl="1"/>
            <a:r>
              <a:rPr lang="ca-ES" sz="1200" b="1" i="0" u="none" strike="noStrike" baseline="0" dirty="0">
                <a:solidFill>
                  <a:schemeClr val="bg1"/>
                </a:solidFill>
                <a:latin typeface="Montserrat Regular"/>
                <a:cs typeface="Montserrat Regular"/>
              </a:rPr>
              <a:t>1.1 	</a:t>
            </a:r>
            <a:r>
              <a:rPr lang="ca-ES" sz="1200" b="1" dirty="0">
                <a:solidFill>
                  <a:schemeClr val="bg1"/>
                </a:solidFill>
                <a:latin typeface="Montserrat Regular"/>
                <a:cs typeface="Montserrat Regular"/>
              </a:rPr>
              <a:t>Electricitat</a:t>
            </a:r>
            <a:endParaRPr lang="ca-ES" sz="1200" b="1" i="0" u="none" strike="noStrike" baseline="0" dirty="0">
              <a:solidFill>
                <a:schemeClr val="bg1"/>
              </a:solidFill>
              <a:latin typeface="Montserrat Regular"/>
              <a:cs typeface="Montserrat Regular"/>
            </a:endParaRPr>
          </a:p>
          <a:p>
            <a:pPr marL="914400" lvl="1" indent="-457200">
              <a:buFont typeface="Arial" panose="020B0604020202020204" pitchFamily="34" charset="0"/>
              <a:buChar char="•"/>
            </a:pPr>
            <a:r>
              <a:rPr lang="ca-ES" sz="1100" dirty="0">
                <a:solidFill>
                  <a:schemeClr val="bg1"/>
                </a:solidFill>
                <a:latin typeface="Montserrat Regular"/>
                <a:cs typeface="Montserrat Regular"/>
              </a:rPr>
              <a:t>Variació dels càrrecs</a:t>
            </a:r>
          </a:p>
          <a:p>
            <a:pPr marL="914400" lvl="1" indent="-457200">
              <a:buFont typeface="Arial" panose="020B0604020202020204" pitchFamily="34" charset="0"/>
              <a:buChar char="•"/>
            </a:pPr>
            <a:r>
              <a:rPr lang="ca-ES" sz="1100" dirty="0">
                <a:solidFill>
                  <a:schemeClr val="bg1"/>
                </a:solidFill>
                <a:latin typeface="Montserrat Regular"/>
                <a:cs typeface="Montserrat Regular"/>
              </a:rPr>
              <a:t>Impost elèctric i IVA reduït</a:t>
            </a:r>
          </a:p>
          <a:p>
            <a:pPr marL="914400" lvl="1" indent="-457200">
              <a:buFont typeface="Arial" panose="020B0604020202020204" pitchFamily="34" charset="0"/>
              <a:buChar char="•"/>
            </a:pPr>
            <a:r>
              <a:rPr lang="ca-ES" sz="1100" dirty="0">
                <a:solidFill>
                  <a:schemeClr val="bg1"/>
                </a:solidFill>
                <a:latin typeface="Montserrat Regular"/>
                <a:cs typeface="Montserrat Regular"/>
              </a:rPr>
              <a:t>Pròrroga </a:t>
            </a:r>
            <a:r>
              <a:rPr lang="ca-ES" sz="1100" dirty="0" err="1">
                <a:solidFill>
                  <a:schemeClr val="bg1"/>
                </a:solidFill>
                <a:latin typeface="Montserrat Regular"/>
                <a:cs typeface="Montserrat Regular"/>
              </a:rPr>
              <a:t>clawback</a:t>
            </a:r>
            <a:r>
              <a:rPr lang="ca-ES" sz="1100" dirty="0">
                <a:solidFill>
                  <a:schemeClr val="bg1"/>
                </a:solidFill>
                <a:latin typeface="Montserrat Regular"/>
                <a:cs typeface="Montserrat Regular"/>
              </a:rPr>
              <a:t> del gas</a:t>
            </a:r>
          </a:p>
          <a:p>
            <a:pPr marL="914400" lvl="1" indent="-457200">
              <a:buFont typeface="Arial" panose="020B0604020202020204" pitchFamily="34" charset="0"/>
              <a:buChar char="•"/>
            </a:pPr>
            <a:r>
              <a:rPr lang="ca-ES" sz="1100" dirty="0">
                <a:solidFill>
                  <a:schemeClr val="bg1"/>
                </a:solidFill>
                <a:latin typeface="Montserrat Regular"/>
                <a:cs typeface="Montserrat Regular"/>
              </a:rPr>
              <a:t>Agilització de projectes renovables</a:t>
            </a:r>
          </a:p>
          <a:p>
            <a:pPr lvl="1"/>
            <a:endParaRPr lang="ca-ES" sz="1200" dirty="0">
              <a:solidFill>
                <a:schemeClr val="bg1"/>
              </a:solidFill>
              <a:latin typeface="Montserrat Regular"/>
              <a:cs typeface="Montserrat Regular"/>
            </a:endParaRPr>
          </a:p>
          <a:p>
            <a:pPr lvl="1"/>
            <a:r>
              <a:rPr lang="ca-ES" sz="1200" b="1" i="0" u="none" strike="noStrike" baseline="0" dirty="0">
                <a:solidFill>
                  <a:schemeClr val="bg1"/>
                </a:solidFill>
                <a:latin typeface="Montserrat Regular"/>
                <a:cs typeface="Montserrat Regular"/>
              </a:rPr>
              <a:t>1.2 	Gas</a:t>
            </a:r>
          </a:p>
          <a:p>
            <a:pPr marL="914400" lvl="1" indent="-457200">
              <a:buFont typeface="Arial" panose="020B0604020202020204" pitchFamily="34" charset="0"/>
              <a:buChar char="•"/>
            </a:pPr>
            <a:r>
              <a:rPr lang="ca-ES" sz="1100" dirty="0">
                <a:solidFill>
                  <a:schemeClr val="bg1"/>
                </a:solidFill>
                <a:latin typeface="Montserrat Regular"/>
                <a:cs typeface="Montserrat Regular"/>
              </a:rPr>
              <a:t>Flexibilització dels contractes de gas natural</a:t>
            </a:r>
          </a:p>
          <a:p>
            <a:pPr marL="914400" lvl="1" indent="-457200">
              <a:buFont typeface="Arial" panose="020B0604020202020204" pitchFamily="34" charset="0"/>
              <a:buChar char="•"/>
            </a:pPr>
            <a:r>
              <a:rPr lang="ca-ES" sz="1100" b="0" i="0" u="none" strike="noStrike" baseline="0" dirty="0" err="1">
                <a:solidFill>
                  <a:schemeClr val="bg1"/>
                </a:solidFill>
                <a:latin typeface="Montserrat Regular"/>
                <a:cs typeface="Montserrat Regular"/>
              </a:rPr>
              <a:t>Qds</a:t>
            </a:r>
            <a:r>
              <a:rPr lang="ca-ES" sz="1100" b="0" i="0" u="none" strike="noStrike" baseline="0" dirty="0">
                <a:solidFill>
                  <a:schemeClr val="bg1"/>
                </a:solidFill>
                <a:latin typeface="Montserrat Regular"/>
                <a:cs typeface="Montserrat Regular"/>
              </a:rPr>
              <a:t> addicionals</a:t>
            </a:r>
          </a:p>
          <a:p>
            <a:pPr lvl="1"/>
            <a:endParaRPr lang="ca-ES" sz="1200" b="0" i="0" u="none" strike="noStrike" baseline="0" dirty="0">
              <a:solidFill>
                <a:schemeClr val="bg1"/>
              </a:solidFill>
              <a:latin typeface="Montserrat Regular"/>
              <a:cs typeface="Montserrat Regular"/>
            </a:endParaRPr>
          </a:p>
          <a:p>
            <a:r>
              <a:rPr lang="ca-ES" sz="1200" b="1" i="0" u="none" strike="noStrike" baseline="0" dirty="0">
                <a:solidFill>
                  <a:schemeClr val="bg1"/>
                </a:solidFill>
                <a:latin typeface="Montserrat Regular"/>
                <a:cs typeface="Montserrat Regular"/>
              </a:rPr>
              <a:t>2. Situació de mercats</a:t>
            </a:r>
          </a:p>
          <a:p>
            <a:pPr marL="457200" indent="-457200">
              <a:buFont typeface="+mj-lt"/>
              <a:buAutoNum type="arabicPeriod"/>
            </a:pPr>
            <a:endParaRPr lang="ca-ES" sz="1200" b="0" i="0" u="none" strike="noStrike" baseline="0" dirty="0">
              <a:solidFill>
                <a:schemeClr val="bg1"/>
              </a:solidFill>
              <a:latin typeface="Montserrat Regular"/>
              <a:cs typeface="Montserrat Regular"/>
            </a:endParaRPr>
          </a:p>
          <a:p>
            <a:pPr marL="914400" lvl="1" indent="-457200">
              <a:buFont typeface="Arial" panose="020B0604020202020204" pitchFamily="34" charset="0"/>
              <a:buChar char="•"/>
            </a:pPr>
            <a:r>
              <a:rPr lang="ca-ES" sz="1100" dirty="0">
                <a:solidFill>
                  <a:schemeClr val="bg1"/>
                </a:solidFill>
                <a:latin typeface="Montserrat Regular"/>
              </a:rPr>
              <a:t>Notícies del sector</a:t>
            </a:r>
          </a:p>
          <a:p>
            <a:pPr marL="914400" lvl="1" indent="-457200">
              <a:buFont typeface="Arial" panose="020B0604020202020204" pitchFamily="34" charset="0"/>
              <a:buChar char="•"/>
            </a:pPr>
            <a:r>
              <a:rPr lang="ca-ES" sz="1100" dirty="0">
                <a:solidFill>
                  <a:schemeClr val="bg1"/>
                </a:solidFill>
                <a:latin typeface="Montserrat Regular"/>
              </a:rPr>
              <a:t>Fonamentals</a:t>
            </a:r>
          </a:p>
          <a:p>
            <a:pPr marL="914400" lvl="1" indent="-457200">
              <a:buFont typeface="Arial" panose="020B0604020202020204" pitchFamily="34" charset="0"/>
              <a:buChar char="•"/>
            </a:pPr>
            <a:r>
              <a:rPr lang="ca-ES" sz="1100" dirty="0">
                <a:solidFill>
                  <a:schemeClr val="bg1"/>
                </a:solidFill>
                <a:latin typeface="Montserrat Regular"/>
              </a:rPr>
              <a:t>Perspectives dels mercats</a:t>
            </a:r>
          </a:p>
          <a:p>
            <a:pPr lvl="1"/>
            <a:endParaRPr lang="ca-ES" sz="1100" dirty="0">
              <a:solidFill>
                <a:schemeClr val="bg1"/>
              </a:solidFill>
              <a:latin typeface="Montserrat Regular"/>
            </a:endParaRPr>
          </a:p>
          <a:p>
            <a:pPr marL="0" lvl="1"/>
            <a:r>
              <a:rPr lang="ca-ES" sz="1200" b="1" dirty="0">
                <a:solidFill>
                  <a:schemeClr val="bg1"/>
                </a:solidFill>
                <a:latin typeface="Montserrat Regular"/>
              </a:rPr>
              <a:t>3. Model contracte 2022 i propers anys</a:t>
            </a:r>
          </a:p>
          <a:p>
            <a:pPr marL="228600" lvl="1" indent="-228600">
              <a:buAutoNum type="arabicPeriod" startAt="3"/>
            </a:pPr>
            <a:endParaRPr lang="ca-ES" sz="1200" b="1" dirty="0">
              <a:solidFill>
                <a:schemeClr val="bg1"/>
              </a:solidFill>
              <a:latin typeface="Montserrat Regular"/>
            </a:endParaRPr>
          </a:p>
          <a:p>
            <a:pPr marL="914400" lvl="1" indent="-457200">
              <a:buFont typeface="Arial" panose="020B0604020202020204" pitchFamily="34" charset="0"/>
              <a:buChar char="•"/>
            </a:pPr>
            <a:r>
              <a:rPr lang="ca-ES" sz="1100" dirty="0">
                <a:solidFill>
                  <a:schemeClr val="bg1"/>
                </a:solidFill>
                <a:latin typeface="Montserrat Regular"/>
              </a:rPr>
              <a:t>Model contracte 2022</a:t>
            </a:r>
          </a:p>
          <a:p>
            <a:pPr marL="914400" lvl="1" indent="-457200">
              <a:buFont typeface="Arial" panose="020B0604020202020204" pitchFamily="34" charset="0"/>
              <a:buChar char="•"/>
            </a:pPr>
            <a:r>
              <a:rPr lang="ca-ES" sz="1100" dirty="0">
                <a:solidFill>
                  <a:schemeClr val="bg1"/>
                </a:solidFill>
                <a:latin typeface="Montserrat Regular"/>
              </a:rPr>
              <a:t>Model contracte propers anys</a:t>
            </a:r>
          </a:p>
          <a:p>
            <a:pPr lvl="1"/>
            <a:endParaRPr lang="ca-ES" sz="1100" dirty="0">
              <a:solidFill>
                <a:schemeClr val="bg1"/>
              </a:solidFill>
              <a:latin typeface="Montserrat Regular"/>
            </a:endParaRPr>
          </a:p>
          <a:p>
            <a:pPr marL="0" lvl="1"/>
            <a:r>
              <a:rPr lang="ca-ES" sz="1200" b="1" dirty="0">
                <a:solidFill>
                  <a:schemeClr val="bg1"/>
                </a:solidFill>
                <a:latin typeface="Montserrat Regular"/>
              </a:rPr>
              <a:t>4. Telemesura</a:t>
            </a:r>
          </a:p>
          <a:p>
            <a:pPr lvl="1"/>
            <a:endParaRPr lang="ca-ES" sz="1200" dirty="0">
              <a:solidFill>
                <a:schemeClr val="bg1"/>
              </a:solidFill>
              <a:latin typeface="Montserrat Regular"/>
            </a:endParaRPr>
          </a:p>
          <a:p>
            <a:r>
              <a:rPr lang="ca-ES" sz="1200" b="1" dirty="0">
                <a:solidFill>
                  <a:schemeClr val="bg1"/>
                </a:solidFill>
                <a:latin typeface="Montserrat Regular"/>
              </a:rPr>
              <a:t>5. Torn de preguntes</a:t>
            </a:r>
            <a:endParaRPr lang="ca-ES" sz="2400" b="1" i="0" u="none" strike="noStrike" baseline="0" dirty="0">
              <a:solidFill>
                <a:schemeClr val="bg1"/>
              </a:solidFill>
              <a:latin typeface="Montserrat Regular"/>
              <a:cs typeface="Montserrat Regular"/>
            </a:endParaRPr>
          </a:p>
        </p:txBody>
      </p:sp>
      <p:pic>
        <p:nvPicPr>
          <p:cNvPr id="11" name="Picture 9" descr="logo_ET_2019_Blanc.png">
            <a:extLst>
              <a:ext uri="{FF2B5EF4-FFF2-40B4-BE49-F238E27FC236}">
                <a16:creationId xmlns:a16="http://schemas.microsoft.com/office/drawing/2014/main" id="{1678DCA9-A6F7-C440-8524-4915EBCCA2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2575" y="4408026"/>
            <a:ext cx="894908" cy="285213"/>
          </a:xfrm>
          <a:prstGeom prst="rect">
            <a:avLst/>
          </a:prstGeom>
        </p:spPr>
      </p:pic>
      <p:pic>
        <p:nvPicPr>
          <p:cNvPr id="9" name="Imagen 8">
            <a:extLst>
              <a:ext uri="{FF2B5EF4-FFF2-40B4-BE49-F238E27FC236}">
                <a16:creationId xmlns:a16="http://schemas.microsoft.com/office/drawing/2014/main" id="{C57A3F74-23D2-15C5-EC48-E3EAC9CF9144}"/>
              </a:ext>
            </a:extLst>
          </p:cNvPr>
          <p:cNvPicPr>
            <a:picLocks noChangeAspect="1"/>
          </p:cNvPicPr>
          <p:nvPr/>
        </p:nvPicPr>
        <p:blipFill>
          <a:blip r:embed="rId5"/>
          <a:stretch>
            <a:fillRect/>
          </a:stretch>
        </p:blipFill>
        <p:spPr>
          <a:xfrm>
            <a:off x="7624222" y="126998"/>
            <a:ext cx="798658" cy="864845"/>
          </a:xfrm>
          <a:prstGeom prst="rect">
            <a:avLst/>
          </a:prstGeom>
        </p:spPr>
      </p:pic>
    </p:spTree>
    <p:extLst>
      <p:ext uri="{BB962C8B-B14F-4D97-AF65-F5344CB8AC3E}">
        <p14:creationId xmlns:p14="http://schemas.microsoft.com/office/powerpoint/2010/main" val="27081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53533" y="0"/>
            <a:ext cx="6095999" cy="527709"/>
          </a:xfrm>
          <a:prstGeom prst="rect">
            <a:avLst/>
          </a:prstGeom>
          <a:noFill/>
        </p:spPr>
        <p:txBody>
          <a:bodyPr wrap="square" rtlCol="0">
            <a:spAutoFit/>
          </a:bodyPr>
          <a:lstStyle/>
          <a:p>
            <a:pPr algn="r">
              <a:lnSpc>
                <a:spcPts val="4000"/>
              </a:lnSpc>
            </a:pPr>
            <a:r>
              <a:rPr lang="ca-ES" sz="1600">
                <a:solidFill>
                  <a:srgbClr val="54585A"/>
                </a:solidFill>
                <a:latin typeface="Montserrat SemiBold"/>
                <a:cs typeface="Montserrat SemiBold"/>
              </a:rPr>
              <a:t>2.2 Fonamentals</a:t>
            </a:r>
          </a:p>
        </p:txBody>
      </p:sp>
      <p:sp>
        <p:nvSpPr>
          <p:cNvPr id="3" name="TextBox 11">
            <a:extLst>
              <a:ext uri="{FF2B5EF4-FFF2-40B4-BE49-F238E27FC236}">
                <a16:creationId xmlns:a16="http://schemas.microsoft.com/office/drawing/2014/main" id="{74111282-A289-4BDC-8C28-820644E991D0}"/>
              </a:ext>
            </a:extLst>
          </p:cNvPr>
          <p:cNvSpPr txBox="1"/>
          <p:nvPr/>
        </p:nvSpPr>
        <p:spPr>
          <a:xfrm>
            <a:off x="657798" y="422164"/>
            <a:ext cx="6095999" cy="338554"/>
          </a:xfrm>
          <a:prstGeom prst="rect">
            <a:avLst/>
          </a:prstGeom>
          <a:noFill/>
        </p:spPr>
        <p:txBody>
          <a:bodyPr wrap="square" rtlCol="0">
            <a:spAutoFit/>
          </a:bodyPr>
          <a:lstStyle/>
          <a:p>
            <a:r>
              <a:rPr lang="ca-ES" sz="1600" b="1">
                <a:solidFill>
                  <a:srgbClr val="54585A"/>
                </a:solidFill>
                <a:latin typeface="Montserrat Regular"/>
                <a:cs typeface="Montserrat Regular"/>
              </a:rPr>
              <a:t>Pool elèctric                     </a:t>
            </a:r>
            <a:endParaRPr lang="ca-ES" sz="1600" b="1" u="none" strike="noStrike" baseline="0">
              <a:solidFill>
                <a:srgbClr val="54585A"/>
              </a:solidFill>
              <a:latin typeface="Montserrat Regular"/>
              <a:cs typeface="Montserrat Regular"/>
            </a:endParaRPr>
          </a:p>
        </p:txBody>
      </p:sp>
      <p:pic>
        <p:nvPicPr>
          <p:cNvPr id="4" name="Imagen 3">
            <a:extLst>
              <a:ext uri="{FF2B5EF4-FFF2-40B4-BE49-F238E27FC236}">
                <a16:creationId xmlns:a16="http://schemas.microsoft.com/office/drawing/2014/main" id="{1061E732-38DE-4D81-A019-E953ECBEB410}"/>
              </a:ext>
            </a:extLst>
          </p:cNvPr>
          <p:cNvPicPr>
            <a:picLocks noChangeAspect="1"/>
          </p:cNvPicPr>
          <p:nvPr/>
        </p:nvPicPr>
        <p:blipFill rotWithShape="1">
          <a:blip r:embed="rId3"/>
          <a:srcRect t="6318"/>
          <a:stretch/>
        </p:blipFill>
        <p:spPr>
          <a:xfrm>
            <a:off x="549810" y="1004339"/>
            <a:ext cx="8044380" cy="3716997"/>
          </a:xfrm>
          <a:prstGeom prst="rect">
            <a:avLst/>
          </a:prstGeom>
        </p:spPr>
      </p:pic>
      <p:pic>
        <p:nvPicPr>
          <p:cNvPr id="5" name="Imagen 4">
            <a:extLst>
              <a:ext uri="{FF2B5EF4-FFF2-40B4-BE49-F238E27FC236}">
                <a16:creationId xmlns:a16="http://schemas.microsoft.com/office/drawing/2014/main" id="{A355D7E8-9B4E-99F2-5F3D-0C004C117AA8}"/>
              </a:ext>
            </a:extLst>
          </p:cNvPr>
          <p:cNvPicPr>
            <a:picLocks noChangeAspect="1"/>
          </p:cNvPicPr>
          <p:nvPr/>
        </p:nvPicPr>
        <p:blipFill>
          <a:blip r:embed="rId4"/>
          <a:stretch>
            <a:fillRect/>
          </a:stretch>
        </p:blipFill>
        <p:spPr>
          <a:xfrm>
            <a:off x="8240868" y="129348"/>
            <a:ext cx="452755" cy="490276"/>
          </a:xfrm>
          <a:prstGeom prst="rect">
            <a:avLst/>
          </a:prstGeom>
        </p:spPr>
      </p:pic>
    </p:spTree>
    <p:extLst>
      <p:ext uri="{BB962C8B-B14F-4D97-AF65-F5344CB8AC3E}">
        <p14:creationId xmlns:p14="http://schemas.microsoft.com/office/powerpoint/2010/main" val="340902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B055F00-78AC-EDA1-1020-1E251796B7D1}"/>
              </a:ext>
            </a:extLst>
          </p:cNvPr>
          <p:cNvPicPr>
            <a:picLocks noChangeAspect="1"/>
          </p:cNvPicPr>
          <p:nvPr/>
        </p:nvPicPr>
        <p:blipFill>
          <a:blip r:embed="rId2"/>
          <a:stretch>
            <a:fillRect/>
          </a:stretch>
        </p:blipFill>
        <p:spPr>
          <a:xfrm>
            <a:off x="649291" y="986450"/>
            <a:ext cx="7862539" cy="3255637"/>
          </a:xfrm>
          <a:prstGeom prst="rect">
            <a:avLst/>
          </a:prstGeom>
        </p:spPr>
      </p:pic>
      <p:sp>
        <p:nvSpPr>
          <p:cNvPr id="5" name="TextBox 15">
            <a:extLst>
              <a:ext uri="{FF2B5EF4-FFF2-40B4-BE49-F238E27FC236}">
                <a16:creationId xmlns:a16="http://schemas.microsoft.com/office/drawing/2014/main" id="{9AA600C0-F4E0-4B9A-9CC1-5CBEAE73249C}"/>
              </a:ext>
            </a:extLst>
          </p:cNvPr>
          <p:cNvSpPr txBox="1"/>
          <p:nvPr/>
        </p:nvSpPr>
        <p:spPr>
          <a:xfrm>
            <a:off x="753533" y="8467"/>
            <a:ext cx="6095999" cy="527709"/>
          </a:xfrm>
          <a:prstGeom prst="rect">
            <a:avLst/>
          </a:prstGeom>
          <a:noFill/>
        </p:spPr>
        <p:txBody>
          <a:bodyPr wrap="square" rtlCol="0">
            <a:spAutoFit/>
          </a:bodyPr>
          <a:lstStyle/>
          <a:p>
            <a:pPr algn="r">
              <a:lnSpc>
                <a:spcPts val="4000"/>
              </a:lnSpc>
            </a:pPr>
            <a:r>
              <a:rPr lang="ca-ES" sz="1600">
                <a:solidFill>
                  <a:srgbClr val="54585A"/>
                </a:solidFill>
                <a:latin typeface="Montserrat SemiBold"/>
                <a:cs typeface="Montserrat SemiBold"/>
              </a:rPr>
              <a:t>2.2 Fonamentals</a:t>
            </a:r>
          </a:p>
        </p:txBody>
      </p:sp>
      <p:pic>
        <p:nvPicPr>
          <p:cNvPr id="4" name="Imagen 3">
            <a:extLst>
              <a:ext uri="{FF2B5EF4-FFF2-40B4-BE49-F238E27FC236}">
                <a16:creationId xmlns:a16="http://schemas.microsoft.com/office/drawing/2014/main" id="{7048CC53-7013-6983-75AF-DEA165F945C6}"/>
              </a:ext>
            </a:extLst>
          </p:cNvPr>
          <p:cNvPicPr>
            <a:picLocks noChangeAspect="1"/>
          </p:cNvPicPr>
          <p:nvPr/>
        </p:nvPicPr>
        <p:blipFill>
          <a:blip r:embed="rId3"/>
          <a:stretch>
            <a:fillRect/>
          </a:stretch>
        </p:blipFill>
        <p:spPr>
          <a:xfrm>
            <a:off x="8240868" y="129348"/>
            <a:ext cx="452755" cy="490276"/>
          </a:xfrm>
          <a:prstGeom prst="rect">
            <a:avLst/>
          </a:prstGeom>
        </p:spPr>
      </p:pic>
    </p:spTree>
    <p:extLst>
      <p:ext uri="{BB962C8B-B14F-4D97-AF65-F5344CB8AC3E}">
        <p14:creationId xmlns:p14="http://schemas.microsoft.com/office/powerpoint/2010/main" val="565012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D4AF6B41-BE0B-0D06-942D-91E17146F4C5}"/>
              </a:ext>
            </a:extLst>
          </p:cNvPr>
          <p:cNvPicPr>
            <a:picLocks noChangeAspect="1"/>
          </p:cNvPicPr>
          <p:nvPr/>
        </p:nvPicPr>
        <p:blipFill>
          <a:blip r:embed="rId2"/>
          <a:stretch>
            <a:fillRect/>
          </a:stretch>
        </p:blipFill>
        <p:spPr>
          <a:xfrm>
            <a:off x="706739" y="986450"/>
            <a:ext cx="7805091" cy="3255637"/>
          </a:xfrm>
          <a:prstGeom prst="rect">
            <a:avLst/>
          </a:prstGeom>
        </p:spPr>
      </p:pic>
      <p:sp>
        <p:nvSpPr>
          <p:cNvPr id="5" name="TextBox 15">
            <a:extLst>
              <a:ext uri="{FF2B5EF4-FFF2-40B4-BE49-F238E27FC236}">
                <a16:creationId xmlns:a16="http://schemas.microsoft.com/office/drawing/2014/main" id="{9AA600C0-F4E0-4B9A-9CC1-5CBEAE73249C}"/>
              </a:ext>
            </a:extLst>
          </p:cNvPr>
          <p:cNvSpPr txBox="1"/>
          <p:nvPr/>
        </p:nvSpPr>
        <p:spPr>
          <a:xfrm>
            <a:off x="753533" y="8467"/>
            <a:ext cx="6095999" cy="527709"/>
          </a:xfrm>
          <a:prstGeom prst="rect">
            <a:avLst/>
          </a:prstGeom>
          <a:noFill/>
        </p:spPr>
        <p:txBody>
          <a:bodyPr wrap="square" rtlCol="0">
            <a:spAutoFit/>
          </a:bodyPr>
          <a:lstStyle/>
          <a:p>
            <a:pPr algn="r">
              <a:lnSpc>
                <a:spcPts val="4000"/>
              </a:lnSpc>
            </a:pPr>
            <a:r>
              <a:rPr lang="ca-ES" sz="1600">
                <a:solidFill>
                  <a:srgbClr val="54585A"/>
                </a:solidFill>
                <a:latin typeface="Montserrat SemiBold"/>
                <a:cs typeface="Montserrat SemiBold"/>
              </a:rPr>
              <a:t>2.2 Fonamentals</a:t>
            </a:r>
          </a:p>
        </p:txBody>
      </p:sp>
      <p:pic>
        <p:nvPicPr>
          <p:cNvPr id="4" name="Imagen 3">
            <a:extLst>
              <a:ext uri="{FF2B5EF4-FFF2-40B4-BE49-F238E27FC236}">
                <a16:creationId xmlns:a16="http://schemas.microsoft.com/office/drawing/2014/main" id="{5BF43C76-50CD-093B-A559-207ED926BA55}"/>
              </a:ext>
            </a:extLst>
          </p:cNvPr>
          <p:cNvPicPr>
            <a:picLocks noChangeAspect="1"/>
          </p:cNvPicPr>
          <p:nvPr/>
        </p:nvPicPr>
        <p:blipFill>
          <a:blip r:embed="rId3"/>
          <a:stretch>
            <a:fillRect/>
          </a:stretch>
        </p:blipFill>
        <p:spPr>
          <a:xfrm>
            <a:off x="8240868" y="129348"/>
            <a:ext cx="452755" cy="490276"/>
          </a:xfrm>
          <a:prstGeom prst="rect">
            <a:avLst/>
          </a:prstGeom>
        </p:spPr>
      </p:pic>
    </p:spTree>
    <p:extLst>
      <p:ext uri="{BB962C8B-B14F-4D97-AF65-F5344CB8AC3E}">
        <p14:creationId xmlns:p14="http://schemas.microsoft.com/office/powerpoint/2010/main" val="2094233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DD2E6AC8-BCDE-157D-5716-4AD63C4D3A15}"/>
              </a:ext>
            </a:extLst>
          </p:cNvPr>
          <p:cNvPicPr>
            <a:picLocks noChangeAspect="1"/>
          </p:cNvPicPr>
          <p:nvPr/>
        </p:nvPicPr>
        <p:blipFill>
          <a:blip r:embed="rId2"/>
          <a:stretch>
            <a:fillRect/>
          </a:stretch>
        </p:blipFill>
        <p:spPr>
          <a:xfrm>
            <a:off x="507294" y="986450"/>
            <a:ext cx="8129412" cy="3273638"/>
          </a:xfrm>
          <a:prstGeom prst="rect">
            <a:avLst/>
          </a:prstGeom>
        </p:spPr>
      </p:pic>
      <p:sp>
        <p:nvSpPr>
          <p:cNvPr id="5" name="TextBox 15">
            <a:extLst>
              <a:ext uri="{FF2B5EF4-FFF2-40B4-BE49-F238E27FC236}">
                <a16:creationId xmlns:a16="http://schemas.microsoft.com/office/drawing/2014/main" id="{9AA600C0-F4E0-4B9A-9CC1-5CBEAE73249C}"/>
              </a:ext>
            </a:extLst>
          </p:cNvPr>
          <p:cNvSpPr txBox="1"/>
          <p:nvPr/>
        </p:nvSpPr>
        <p:spPr>
          <a:xfrm>
            <a:off x="753533" y="8467"/>
            <a:ext cx="6095999" cy="527709"/>
          </a:xfrm>
          <a:prstGeom prst="rect">
            <a:avLst/>
          </a:prstGeom>
          <a:noFill/>
        </p:spPr>
        <p:txBody>
          <a:bodyPr wrap="square" rtlCol="0">
            <a:spAutoFit/>
          </a:bodyPr>
          <a:lstStyle/>
          <a:p>
            <a:pPr algn="r">
              <a:lnSpc>
                <a:spcPts val="4000"/>
              </a:lnSpc>
            </a:pPr>
            <a:r>
              <a:rPr lang="ca-ES" sz="1600">
                <a:solidFill>
                  <a:srgbClr val="54585A"/>
                </a:solidFill>
                <a:latin typeface="Montserrat SemiBold"/>
                <a:cs typeface="Montserrat SemiBold"/>
              </a:rPr>
              <a:t>2.2 Fonamentals</a:t>
            </a:r>
          </a:p>
        </p:txBody>
      </p:sp>
      <p:pic>
        <p:nvPicPr>
          <p:cNvPr id="4" name="Imagen 3">
            <a:extLst>
              <a:ext uri="{FF2B5EF4-FFF2-40B4-BE49-F238E27FC236}">
                <a16:creationId xmlns:a16="http://schemas.microsoft.com/office/drawing/2014/main" id="{D27CB231-E810-69D5-82A7-2D7D0C153995}"/>
              </a:ext>
            </a:extLst>
          </p:cNvPr>
          <p:cNvPicPr>
            <a:picLocks noChangeAspect="1"/>
          </p:cNvPicPr>
          <p:nvPr/>
        </p:nvPicPr>
        <p:blipFill>
          <a:blip r:embed="rId3"/>
          <a:stretch>
            <a:fillRect/>
          </a:stretch>
        </p:blipFill>
        <p:spPr>
          <a:xfrm>
            <a:off x="8240868" y="129348"/>
            <a:ext cx="452755" cy="490276"/>
          </a:xfrm>
          <a:prstGeom prst="rect">
            <a:avLst/>
          </a:prstGeom>
        </p:spPr>
      </p:pic>
    </p:spTree>
    <p:extLst>
      <p:ext uri="{BB962C8B-B14F-4D97-AF65-F5344CB8AC3E}">
        <p14:creationId xmlns:p14="http://schemas.microsoft.com/office/powerpoint/2010/main" val="12310910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5" name="TextBox 15">
            <a:extLst>
              <a:ext uri="{FF2B5EF4-FFF2-40B4-BE49-F238E27FC236}">
                <a16:creationId xmlns:a16="http://schemas.microsoft.com/office/drawing/2014/main" id="{A2FB2C6F-6828-46D5-9716-7DC8F5DF6860}"/>
              </a:ext>
            </a:extLst>
          </p:cNvPr>
          <p:cNvSpPr txBox="1"/>
          <p:nvPr/>
        </p:nvSpPr>
        <p:spPr>
          <a:xfrm>
            <a:off x="753533" y="8467"/>
            <a:ext cx="6095999" cy="527709"/>
          </a:xfrm>
          <a:prstGeom prst="rect">
            <a:avLst/>
          </a:prstGeom>
          <a:noFill/>
        </p:spPr>
        <p:txBody>
          <a:bodyPr wrap="square" rtlCol="0">
            <a:spAutoFit/>
          </a:bodyPr>
          <a:lstStyle/>
          <a:p>
            <a:pPr algn="r">
              <a:lnSpc>
                <a:spcPts val="4000"/>
              </a:lnSpc>
            </a:pPr>
            <a:r>
              <a:rPr lang="ca-ES" sz="1600">
                <a:solidFill>
                  <a:srgbClr val="54585A"/>
                </a:solidFill>
                <a:latin typeface="Montserrat SemiBold"/>
                <a:cs typeface="Montserrat SemiBold"/>
              </a:rPr>
              <a:t>2.2 Fonamentals</a:t>
            </a:r>
          </a:p>
        </p:txBody>
      </p:sp>
      <p:pic>
        <p:nvPicPr>
          <p:cNvPr id="4" name="Imagen 3">
            <a:extLst>
              <a:ext uri="{FF2B5EF4-FFF2-40B4-BE49-F238E27FC236}">
                <a16:creationId xmlns:a16="http://schemas.microsoft.com/office/drawing/2014/main" id="{0AFA9693-6C41-0C0F-4CAA-7B9724AC110B}"/>
              </a:ext>
            </a:extLst>
          </p:cNvPr>
          <p:cNvPicPr>
            <a:picLocks noChangeAspect="1"/>
          </p:cNvPicPr>
          <p:nvPr/>
        </p:nvPicPr>
        <p:blipFill>
          <a:blip r:embed="rId3"/>
          <a:stretch>
            <a:fillRect/>
          </a:stretch>
        </p:blipFill>
        <p:spPr>
          <a:xfrm>
            <a:off x="8240868" y="129348"/>
            <a:ext cx="452755" cy="490276"/>
          </a:xfrm>
          <a:prstGeom prst="rect">
            <a:avLst/>
          </a:prstGeom>
        </p:spPr>
      </p:pic>
      <p:sp>
        <p:nvSpPr>
          <p:cNvPr id="2" name="CuadroTexto 1">
            <a:extLst>
              <a:ext uri="{FF2B5EF4-FFF2-40B4-BE49-F238E27FC236}">
                <a16:creationId xmlns:a16="http://schemas.microsoft.com/office/drawing/2014/main" id="{0B006582-71F0-B695-A7D1-5160839E4D28}"/>
              </a:ext>
            </a:extLst>
          </p:cNvPr>
          <p:cNvSpPr txBox="1"/>
          <p:nvPr/>
        </p:nvSpPr>
        <p:spPr>
          <a:xfrm>
            <a:off x="3260650" y="1463754"/>
            <a:ext cx="3749749" cy="1323439"/>
          </a:xfrm>
          <a:prstGeom prst="rect">
            <a:avLst/>
          </a:prstGeom>
          <a:noFill/>
        </p:spPr>
        <p:txBody>
          <a:bodyPr wrap="square" rtlCol="0">
            <a:spAutoFit/>
          </a:bodyPr>
          <a:lstStyle/>
          <a:p>
            <a:r>
              <a:rPr lang="es-ES" sz="8000" b="1" dirty="0" err="1">
                <a:solidFill>
                  <a:srgbClr val="FF0000"/>
                </a:solidFill>
              </a:rPr>
              <a:t>juandi</a:t>
            </a:r>
            <a:endParaRPr lang="es-ES" sz="8000" b="1" dirty="0">
              <a:solidFill>
                <a:srgbClr val="FF0000"/>
              </a:solidFill>
            </a:endParaRPr>
          </a:p>
        </p:txBody>
      </p:sp>
      <p:pic>
        <p:nvPicPr>
          <p:cNvPr id="7" name="Imagen 6">
            <a:extLst>
              <a:ext uri="{FF2B5EF4-FFF2-40B4-BE49-F238E27FC236}">
                <a16:creationId xmlns:a16="http://schemas.microsoft.com/office/drawing/2014/main" id="{ACCC714D-A571-4048-B451-B93DC4329251}"/>
              </a:ext>
            </a:extLst>
          </p:cNvPr>
          <p:cNvPicPr>
            <a:picLocks noChangeAspect="1"/>
          </p:cNvPicPr>
          <p:nvPr/>
        </p:nvPicPr>
        <p:blipFill>
          <a:blip r:embed="rId4"/>
          <a:stretch>
            <a:fillRect/>
          </a:stretch>
        </p:blipFill>
        <p:spPr>
          <a:xfrm>
            <a:off x="616725" y="876357"/>
            <a:ext cx="7910549" cy="3821672"/>
          </a:xfrm>
          <a:prstGeom prst="rect">
            <a:avLst/>
          </a:prstGeom>
        </p:spPr>
      </p:pic>
    </p:spTree>
    <p:extLst>
      <p:ext uri="{BB962C8B-B14F-4D97-AF65-F5344CB8AC3E}">
        <p14:creationId xmlns:p14="http://schemas.microsoft.com/office/powerpoint/2010/main" val="1985842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2" name="Google Shape;192;p22"/>
          <p:cNvSpPr txBox="1"/>
          <p:nvPr/>
        </p:nvSpPr>
        <p:spPr>
          <a:xfrm>
            <a:off x="753533" y="8467"/>
            <a:ext cx="6095999" cy="531171"/>
          </a:xfrm>
          <a:prstGeom prst="rect">
            <a:avLst/>
          </a:prstGeom>
          <a:noFill/>
          <a:ln>
            <a:noFill/>
          </a:ln>
        </p:spPr>
        <p:txBody>
          <a:bodyPr spcFirstLastPara="1" wrap="square" lIns="91425" tIns="45700" rIns="91425" bIns="45700" anchor="t" anchorCtr="0">
            <a:noAutofit/>
          </a:bodyPr>
          <a:lstStyle/>
          <a:p>
            <a:pPr marL="342900" marR="0" lvl="0" indent="-342900" algn="r" rtl="0">
              <a:lnSpc>
                <a:spcPct val="250000"/>
              </a:lnSpc>
              <a:spcBef>
                <a:spcPts val="0"/>
              </a:spcBef>
              <a:spcAft>
                <a:spcPts val="0"/>
              </a:spcAft>
              <a:buClr>
                <a:srgbClr val="54585A"/>
              </a:buClr>
              <a:buSzPts val="1600"/>
              <a:buFont typeface="+mj-lt"/>
              <a:buAutoNum type="arabicPeriod" startAt="4"/>
            </a:pPr>
            <a:endParaRPr/>
          </a:p>
        </p:txBody>
      </p:sp>
      <p:sp>
        <p:nvSpPr>
          <p:cNvPr id="10" name="TextBox 11">
            <a:extLst>
              <a:ext uri="{FF2B5EF4-FFF2-40B4-BE49-F238E27FC236}">
                <a16:creationId xmlns:a16="http://schemas.microsoft.com/office/drawing/2014/main" id="{22AC2251-C07E-41A8-A0F2-EDD3E63BD8CA}"/>
              </a:ext>
            </a:extLst>
          </p:cNvPr>
          <p:cNvSpPr txBox="1"/>
          <p:nvPr/>
        </p:nvSpPr>
        <p:spPr>
          <a:xfrm>
            <a:off x="650241" y="634992"/>
            <a:ext cx="6095999" cy="338554"/>
          </a:xfrm>
          <a:prstGeom prst="rect">
            <a:avLst/>
          </a:prstGeom>
          <a:noFill/>
        </p:spPr>
        <p:txBody>
          <a:bodyPr wrap="square" rtlCol="0">
            <a:spAutoFit/>
          </a:bodyPr>
          <a:lstStyle/>
          <a:p>
            <a:r>
              <a:rPr lang="ca-ES" sz="1600" b="1" dirty="0">
                <a:solidFill>
                  <a:srgbClr val="54585A"/>
                </a:solidFill>
                <a:latin typeface="Montserrat Regular"/>
                <a:cs typeface="Montserrat Regular"/>
              </a:rPr>
              <a:t>Brent</a:t>
            </a:r>
            <a:endParaRPr lang="ca-ES" sz="1600" b="1" u="none" strike="noStrike" baseline="0" dirty="0">
              <a:solidFill>
                <a:srgbClr val="54585A"/>
              </a:solidFill>
              <a:latin typeface="Montserrat Regular"/>
              <a:cs typeface="Montserrat Regular"/>
            </a:endParaRPr>
          </a:p>
        </p:txBody>
      </p:sp>
      <p:sp>
        <p:nvSpPr>
          <p:cNvPr id="7" name="TextBox 15">
            <a:extLst>
              <a:ext uri="{FF2B5EF4-FFF2-40B4-BE49-F238E27FC236}">
                <a16:creationId xmlns:a16="http://schemas.microsoft.com/office/drawing/2014/main" id="{F813EBB0-243E-4DF8-A2C4-44C6B149934C}"/>
              </a:ext>
            </a:extLst>
          </p:cNvPr>
          <p:cNvSpPr txBox="1"/>
          <p:nvPr/>
        </p:nvSpPr>
        <p:spPr>
          <a:xfrm>
            <a:off x="753533" y="8467"/>
            <a:ext cx="6095999" cy="527709"/>
          </a:xfrm>
          <a:prstGeom prst="rect">
            <a:avLst/>
          </a:prstGeom>
          <a:noFill/>
        </p:spPr>
        <p:txBody>
          <a:bodyPr wrap="square" rtlCol="0">
            <a:spAutoFit/>
          </a:bodyPr>
          <a:lstStyle/>
          <a:p>
            <a:pPr algn="r">
              <a:lnSpc>
                <a:spcPts val="4000"/>
              </a:lnSpc>
            </a:pPr>
            <a:r>
              <a:rPr lang="ca-ES" sz="1600">
                <a:solidFill>
                  <a:srgbClr val="54585A"/>
                </a:solidFill>
                <a:latin typeface="Montserrat SemiBold"/>
                <a:cs typeface="Montserrat SemiBold"/>
              </a:rPr>
              <a:t>2.2 Fonamentals</a:t>
            </a:r>
          </a:p>
        </p:txBody>
      </p:sp>
      <p:pic>
        <p:nvPicPr>
          <p:cNvPr id="3" name="Imagen 2">
            <a:extLst>
              <a:ext uri="{FF2B5EF4-FFF2-40B4-BE49-F238E27FC236}">
                <a16:creationId xmlns:a16="http://schemas.microsoft.com/office/drawing/2014/main" id="{13A3ED8A-3844-44AD-B518-C940B1EC6FAA}"/>
              </a:ext>
            </a:extLst>
          </p:cNvPr>
          <p:cNvPicPr>
            <a:picLocks noChangeAspect="1"/>
          </p:cNvPicPr>
          <p:nvPr/>
        </p:nvPicPr>
        <p:blipFill>
          <a:blip r:embed="rId3"/>
          <a:stretch>
            <a:fillRect/>
          </a:stretch>
        </p:blipFill>
        <p:spPr>
          <a:xfrm>
            <a:off x="655129" y="1068900"/>
            <a:ext cx="7833741" cy="3780051"/>
          </a:xfrm>
          <a:prstGeom prst="rect">
            <a:avLst/>
          </a:prstGeom>
        </p:spPr>
      </p:pic>
      <p:pic>
        <p:nvPicPr>
          <p:cNvPr id="6" name="Imagen 5">
            <a:extLst>
              <a:ext uri="{FF2B5EF4-FFF2-40B4-BE49-F238E27FC236}">
                <a16:creationId xmlns:a16="http://schemas.microsoft.com/office/drawing/2014/main" id="{44ABEAD8-C451-9540-61AD-4C7CF692453A}"/>
              </a:ext>
            </a:extLst>
          </p:cNvPr>
          <p:cNvPicPr>
            <a:picLocks noChangeAspect="1"/>
          </p:cNvPicPr>
          <p:nvPr/>
        </p:nvPicPr>
        <p:blipFill>
          <a:blip r:embed="rId4"/>
          <a:stretch>
            <a:fillRect/>
          </a:stretch>
        </p:blipFill>
        <p:spPr>
          <a:xfrm>
            <a:off x="8240868" y="129348"/>
            <a:ext cx="452755" cy="490276"/>
          </a:xfrm>
          <a:prstGeom prst="rect">
            <a:avLst/>
          </a:prstGeom>
        </p:spPr>
      </p:pic>
      <p:pic>
        <p:nvPicPr>
          <p:cNvPr id="4" name="Imagen 3">
            <a:extLst>
              <a:ext uri="{FF2B5EF4-FFF2-40B4-BE49-F238E27FC236}">
                <a16:creationId xmlns:a16="http://schemas.microsoft.com/office/drawing/2014/main" id="{B9D86871-A605-4541-9910-987DF3EFB4D2}"/>
              </a:ext>
            </a:extLst>
          </p:cNvPr>
          <p:cNvPicPr>
            <a:picLocks noChangeAspect="1"/>
          </p:cNvPicPr>
          <p:nvPr/>
        </p:nvPicPr>
        <p:blipFill>
          <a:blip r:embed="rId5"/>
          <a:stretch>
            <a:fillRect/>
          </a:stretch>
        </p:blipFill>
        <p:spPr>
          <a:xfrm>
            <a:off x="450377" y="634992"/>
            <a:ext cx="8493759" cy="4264157"/>
          </a:xfrm>
          <a:prstGeom prst="rect">
            <a:avLst/>
          </a:prstGeom>
        </p:spPr>
      </p:pic>
    </p:spTree>
    <p:extLst>
      <p:ext uri="{BB962C8B-B14F-4D97-AF65-F5344CB8AC3E}">
        <p14:creationId xmlns:p14="http://schemas.microsoft.com/office/powerpoint/2010/main" val="17294996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0" name="TextBox 11">
            <a:extLst>
              <a:ext uri="{FF2B5EF4-FFF2-40B4-BE49-F238E27FC236}">
                <a16:creationId xmlns:a16="http://schemas.microsoft.com/office/drawing/2014/main" id="{22AC2251-C07E-41A8-A0F2-EDD3E63BD8CA}"/>
              </a:ext>
            </a:extLst>
          </p:cNvPr>
          <p:cNvSpPr txBox="1"/>
          <p:nvPr/>
        </p:nvSpPr>
        <p:spPr>
          <a:xfrm>
            <a:off x="650241" y="634992"/>
            <a:ext cx="6095999" cy="338554"/>
          </a:xfrm>
          <a:prstGeom prst="rect">
            <a:avLst/>
          </a:prstGeom>
          <a:noFill/>
        </p:spPr>
        <p:txBody>
          <a:bodyPr wrap="square" lIns="91440" tIns="45720" rIns="91440" bIns="45720" rtlCol="0" anchor="t">
            <a:spAutoFit/>
          </a:bodyPr>
          <a:lstStyle/>
          <a:p>
            <a:r>
              <a:rPr lang="ca-ES" sz="1600" b="1">
                <a:solidFill>
                  <a:srgbClr val="54585A"/>
                </a:solidFill>
                <a:latin typeface="Montserrat Regular"/>
                <a:cs typeface="Montserrat Regular"/>
              </a:rPr>
              <a:t>Tipus de canvi (€/$)</a:t>
            </a:r>
            <a:endParaRPr lang="ca-ES" sz="1600" b="1" u="none" strike="noStrike" baseline="0">
              <a:solidFill>
                <a:srgbClr val="54585A"/>
              </a:solidFill>
              <a:latin typeface="Montserrat Regular"/>
              <a:cs typeface="Montserrat Regular"/>
            </a:endParaRPr>
          </a:p>
        </p:txBody>
      </p:sp>
      <p:sp>
        <p:nvSpPr>
          <p:cNvPr id="5" name="TextBox 15">
            <a:extLst>
              <a:ext uri="{FF2B5EF4-FFF2-40B4-BE49-F238E27FC236}">
                <a16:creationId xmlns:a16="http://schemas.microsoft.com/office/drawing/2014/main" id="{CE6617CA-7728-4B6C-B5F9-64AFBC2C3C11}"/>
              </a:ext>
            </a:extLst>
          </p:cNvPr>
          <p:cNvSpPr txBox="1"/>
          <p:nvPr/>
        </p:nvSpPr>
        <p:spPr>
          <a:xfrm>
            <a:off x="753533" y="8467"/>
            <a:ext cx="6095999" cy="527709"/>
          </a:xfrm>
          <a:prstGeom prst="rect">
            <a:avLst/>
          </a:prstGeom>
          <a:noFill/>
        </p:spPr>
        <p:txBody>
          <a:bodyPr wrap="square" rtlCol="0">
            <a:spAutoFit/>
          </a:bodyPr>
          <a:lstStyle/>
          <a:p>
            <a:pPr algn="r">
              <a:lnSpc>
                <a:spcPts val="4000"/>
              </a:lnSpc>
            </a:pPr>
            <a:r>
              <a:rPr lang="ca-ES" sz="1600">
                <a:solidFill>
                  <a:srgbClr val="54585A"/>
                </a:solidFill>
                <a:latin typeface="Montserrat SemiBold"/>
                <a:cs typeface="Montserrat SemiBold"/>
              </a:rPr>
              <a:t>2.2 Fonamentals</a:t>
            </a:r>
          </a:p>
        </p:txBody>
      </p:sp>
      <p:pic>
        <p:nvPicPr>
          <p:cNvPr id="6" name="Imagen 5">
            <a:extLst>
              <a:ext uri="{FF2B5EF4-FFF2-40B4-BE49-F238E27FC236}">
                <a16:creationId xmlns:a16="http://schemas.microsoft.com/office/drawing/2014/main" id="{A4FE0B78-70A4-EEDC-FDF7-DD5277BD72E3}"/>
              </a:ext>
            </a:extLst>
          </p:cNvPr>
          <p:cNvPicPr>
            <a:picLocks noChangeAspect="1"/>
          </p:cNvPicPr>
          <p:nvPr/>
        </p:nvPicPr>
        <p:blipFill>
          <a:blip r:embed="rId3"/>
          <a:stretch>
            <a:fillRect/>
          </a:stretch>
        </p:blipFill>
        <p:spPr>
          <a:xfrm>
            <a:off x="8240868" y="129348"/>
            <a:ext cx="452755" cy="490276"/>
          </a:xfrm>
          <a:prstGeom prst="rect">
            <a:avLst/>
          </a:prstGeom>
        </p:spPr>
      </p:pic>
      <p:pic>
        <p:nvPicPr>
          <p:cNvPr id="9" name="Imagen 8">
            <a:extLst>
              <a:ext uri="{FF2B5EF4-FFF2-40B4-BE49-F238E27FC236}">
                <a16:creationId xmlns:a16="http://schemas.microsoft.com/office/drawing/2014/main" id="{92AFD68A-1EA6-486D-9F27-116045FD1050}"/>
              </a:ext>
            </a:extLst>
          </p:cNvPr>
          <p:cNvPicPr>
            <a:picLocks noChangeAspect="1"/>
          </p:cNvPicPr>
          <p:nvPr/>
        </p:nvPicPr>
        <p:blipFill>
          <a:blip r:embed="rId4"/>
          <a:stretch>
            <a:fillRect/>
          </a:stretch>
        </p:blipFill>
        <p:spPr>
          <a:xfrm>
            <a:off x="846161" y="1072362"/>
            <a:ext cx="7451678" cy="3876731"/>
          </a:xfrm>
          <a:prstGeom prst="rect">
            <a:avLst/>
          </a:prstGeom>
        </p:spPr>
      </p:pic>
    </p:spTree>
    <p:extLst>
      <p:ext uri="{BB962C8B-B14F-4D97-AF65-F5344CB8AC3E}">
        <p14:creationId xmlns:p14="http://schemas.microsoft.com/office/powerpoint/2010/main" val="2773830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0" name="TextBox 11">
            <a:extLst>
              <a:ext uri="{FF2B5EF4-FFF2-40B4-BE49-F238E27FC236}">
                <a16:creationId xmlns:a16="http://schemas.microsoft.com/office/drawing/2014/main" id="{22AC2251-C07E-41A8-A0F2-EDD3E63BD8CA}"/>
              </a:ext>
            </a:extLst>
          </p:cNvPr>
          <p:cNvSpPr txBox="1"/>
          <p:nvPr/>
        </p:nvSpPr>
        <p:spPr>
          <a:xfrm>
            <a:off x="650241" y="634992"/>
            <a:ext cx="6095999" cy="338554"/>
          </a:xfrm>
          <a:prstGeom prst="rect">
            <a:avLst/>
          </a:prstGeom>
          <a:noFill/>
        </p:spPr>
        <p:txBody>
          <a:bodyPr wrap="square" lIns="91440" tIns="45720" rIns="91440" bIns="45720" rtlCol="0" anchor="t">
            <a:spAutoFit/>
          </a:bodyPr>
          <a:lstStyle/>
          <a:p>
            <a:r>
              <a:rPr lang="ca-ES" sz="1600" b="1">
                <a:solidFill>
                  <a:srgbClr val="54585A"/>
                </a:solidFill>
                <a:latin typeface="Montserrat Regular"/>
                <a:cs typeface="Montserrat Regular"/>
              </a:rPr>
              <a:t>C02</a:t>
            </a:r>
            <a:endParaRPr lang="ca-ES" sz="1600" b="1" u="none" strike="noStrike" baseline="0">
              <a:solidFill>
                <a:srgbClr val="54585A"/>
              </a:solidFill>
              <a:latin typeface="Montserrat Regular"/>
              <a:cs typeface="Montserrat Regular"/>
            </a:endParaRPr>
          </a:p>
        </p:txBody>
      </p:sp>
      <p:sp>
        <p:nvSpPr>
          <p:cNvPr id="5" name="TextBox 15">
            <a:extLst>
              <a:ext uri="{FF2B5EF4-FFF2-40B4-BE49-F238E27FC236}">
                <a16:creationId xmlns:a16="http://schemas.microsoft.com/office/drawing/2014/main" id="{88017E9A-E45E-4800-A44A-255266D60872}"/>
              </a:ext>
            </a:extLst>
          </p:cNvPr>
          <p:cNvSpPr txBox="1"/>
          <p:nvPr/>
        </p:nvSpPr>
        <p:spPr>
          <a:xfrm>
            <a:off x="753533" y="8467"/>
            <a:ext cx="6095999" cy="527709"/>
          </a:xfrm>
          <a:prstGeom prst="rect">
            <a:avLst/>
          </a:prstGeom>
          <a:noFill/>
        </p:spPr>
        <p:txBody>
          <a:bodyPr wrap="square" rtlCol="0">
            <a:spAutoFit/>
          </a:bodyPr>
          <a:lstStyle/>
          <a:p>
            <a:pPr algn="r">
              <a:lnSpc>
                <a:spcPts val="4000"/>
              </a:lnSpc>
            </a:pPr>
            <a:r>
              <a:rPr lang="ca-ES" sz="1600">
                <a:solidFill>
                  <a:srgbClr val="54585A"/>
                </a:solidFill>
                <a:latin typeface="Montserrat SemiBold"/>
                <a:cs typeface="Montserrat SemiBold"/>
              </a:rPr>
              <a:t>2.2 Fonamentals</a:t>
            </a:r>
          </a:p>
        </p:txBody>
      </p:sp>
      <p:pic>
        <p:nvPicPr>
          <p:cNvPr id="6" name="Imagen 5">
            <a:extLst>
              <a:ext uri="{FF2B5EF4-FFF2-40B4-BE49-F238E27FC236}">
                <a16:creationId xmlns:a16="http://schemas.microsoft.com/office/drawing/2014/main" id="{618D1ACA-238A-4082-2E93-06462616ECF9}"/>
              </a:ext>
            </a:extLst>
          </p:cNvPr>
          <p:cNvPicPr>
            <a:picLocks noChangeAspect="1"/>
          </p:cNvPicPr>
          <p:nvPr/>
        </p:nvPicPr>
        <p:blipFill>
          <a:blip r:embed="rId3"/>
          <a:stretch>
            <a:fillRect/>
          </a:stretch>
        </p:blipFill>
        <p:spPr>
          <a:xfrm>
            <a:off x="8240868" y="129348"/>
            <a:ext cx="452755" cy="490276"/>
          </a:xfrm>
          <a:prstGeom prst="rect">
            <a:avLst/>
          </a:prstGeom>
        </p:spPr>
      </p:pic>
      <p:pic>
        <p:nvPicPr>
          <p:cNvPr id="4" name="Imagen 3">
            <a:extLst>
              <a:ext uri="{FF2B5EF4-FFF2-40B4-BE49-F238E27FC236}">
                <a16:creationId xmlns:a16="http://schemas.microsoft.com/office/drawing/2014/main" id="{2D175824-B159-4452-A766-9869F28DADA5}"/>
              </a:ext>
            </a:extLst>
          </p:cNvPr>
          <p:cNvPicPr>
            <a:picLocks noChangeAspect="1"/>
          </p:cNvPicPr>
          <p:nvPr/>
        </p:nvPicPr>
        <p:blipFill>
          <a:blip r:embed="rId4"/>
          <a:stretch>
            <a:fillRect/>
          </a:stretch>
        </p:blipFill>
        <p:spPr>
          <a:xfrm>
            <a:off x="793023" y="1072362"/>
            <a:ext cx="7557954" cy="3893368"/>
          </a:xfrm>
          <a:prstGeom prst="rect">
            <a:avLst/>
          </a:prstGeom>
        </p:spPr>
      </p:pic>
    </p:spTree>
    <p:extLst>
      <p:ext uri="{BB962C8B-B14F-4D97-AF65-F5344CB8AC3E}">
        <p14:creationId xmlns:p14="http://schemas.microsoft.com/office/powerpoint/2010/main" val="3013779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viselat_neg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 y="0"/>
            <a:ext cx="978194" cy="978194"/>
          </a:xfrm>
          <a:prstGeom prst="rect">
            <a:avLst/>
          </a:prstGeom>
        </p:spPr>
      </p:pic>
      <p:sp>
        <p:nvSpPr>
          <p:cNvPr id="2" name="1 Rectángulo"/>
          <p:cNvSpPr/>
          <p:nvPr/>
        </p:nvSpPr>
        <p:spPr>
          <a:xfrm>
            <a:off x="4453217" y="2589105"/>
            <a:ext cx="237566" cy="369332"/>
          </a:xfrm>
          <a:prstGeom prst="rect">
            <a:avLst/>
          </a:prstGeom>
        </p:spPr>
        <p:txBody>
          <a:bodyPr wrap="none">
            <a:spAutoFit/>
          </a:bodyPr>
          <a:lstStyle/>
          <a:p>
            <a:r>
              <a:rPr lang="ca-ES"/>
              <a:t> </a:t>
            </a:r>
          </a:p>
        </p:txBody>
      </p:sp>
      <p:pic>
        <p:nvPicPr>
          <p:cNvPr id="12" name="Imagen 11">
            <a:extLst>
              <a:ext uri="{FF2B5EF4-FFF2-40B4-BE49-F238E27FC236}">
                <a16:creationId xmlns:a16="http://schemas.microsoft.com/office/drawing/2014/main" id="{B59103A1-421B-43BD-9E97-349AE224D988}"/>
              </a:ext>
            </a:extLst>
          </p:cNvPr>
          <p:cNvPicPr>
            <a:picLocks noChangeAspect="1"/>
          </p:cNvPicPr>
          <p:nvPr/>
        </p:nvPicPr>
        <p:blipFill>
          <a:blip r:embed="rId3"/>
          <a:srcRect/>
          <a:stretch/>
        </p:blipFill>
        <p:spPr>
          <a:xfrm>
            <a:off x="0" y="-1"/>
            <a:ext cx="9144000" cy="5143501"/>
          </a:xfrm>
          <a:prstGeom prst="rect">
            <a:avLst/>
          </a:prstGeom>
        </p:spPr>
      </p:pic>
      <p:pic>
        <p:nvPicPr>
          <p:cNvPr id="18" name="Picture 13" descr="viselat_negre.png">
            <a:extLst>
              <a:ext uri="{FF2B5EF4-FFF2-40B4-BE49-F238E27FC236}">
                <a16:creationId xmlns:a16="http://schemas.microsoft.com/office/drawing/2014/main" id="{6EB26F08-BB43-4543-A7DE-F762B2F622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806" y="4165306"/>
            <a:ext cx="978194" cy="978194"/>
          </a:xfrm>
          <a:prstGeom prst="rect">
            <a:avLst/>
          </a:prstGeom>
        </p:spPr>
      </p:pic>
      <p:sp>
        <p:nvSpPr>
          <p:cNvPr id="19" name="TextBox 11">
            <a:extLst>
              <a:ext uri="{FF2B5EF4-FFF2-40B4-BE49-F238E27FC236}">
                <a16:creationId xmlns:a16="http://schemas.microsoft.com/office/drawing/2014/main" id="{D18BBDF6-C91C-4870-A6CA-FA80C7E7A5EA}"/>
              </a:ext>
            </a:extLst>
          </p:cNvPr>
          <p:cNvSpPr txBox="1"/>
          <p:nvPr/>
        </p:nvSpPr>
        <p:spPr>
          <a:xfrm>
            <a:off x="1710267" y="2800945"/>
            <a:ext cx="6375403" cy="540404"/>
          </a:xfrm>
          <a:prstGeom prst="rect">
            <a:avLst/>
          </a:prstGeom>
          <a:noFill/>
        </p:spPr>
        <p:txBody>
          <a:bodyPr wrap="square" rtlCol="0">
            <a:spAutoFit/>
          </a:bodyPr>
          <a:lstStyle/>
          <a:p>
            <a:pPr algn="r">
              <a:lnSpc>
                <a:spcPts val="4000"/>
              </a:lnSpc>
            </a:pPr>
            <a:r>
              <a:rPr lang="ca-ES" sz="2000">
                <a:solidFill>
                  <a:schemeClr val="bg1"/>
                </a:solidFill>
                <a:latin typeface="Montserrat" panose="00000500000000000000" pitchFamily="2" charset="0"/>
                <a:cs typeface="Montserrat Light"/>
              </a:rPr>
              <a:t>Perspectives dels Mercats</a:t>
            </a:r>
          </a:p>
        </p:txBody>
      </p:sp>
      <p:pic>
        <p:nvPicPr>
          <p:cNvPr id="20" name="Picture 12" descr="ratlleta_ET_taronja.png">
            <a:extLst>
              <a:ext uri="{FF2B5EF4-FFF2-40B4-BE49-F238E27FC236}">
                <a16:creationId xmlns:a16="http://schemas.microsoft.com/office/drawing/2014/main" id="{635289E5-AEB8-4659-B42D-5394F54335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7075" y="3426306"/>
            <a:ext cx="923925" cy="185244"/>
          </a:xfrm>
          <a:prstGeom prst="rect">
            <a:avLst/>
          </a:prstGeom>
        </p:spPr>
      </p:pic>
    </p:spTree>
    <p:extLst>
      <p:ext uri="{BB962C8B-B14F-4D97-AF65-F5344CB8AC3E}">
        <p14:creationId xmlns:p14="http://schemas.microsoft.com/office/powerpoint/2010/main" val="2438659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91;p22">
            <a:extLst>
              <a:ext uri="{FF2B5EF4-FFF2-40B4-BE49-F238E27FC236}">
                <a16:creationId xmlns:a16="http://schemas.microsoft.com/office/drawing/2014/main" id="{156270B6-4BF2-4AC2-8BFB-479CA1143A12}"/>
              </a:ext>
            </a:extLst>
          </p:cNvPr>
          <p:cNvSpPr txBox="1"/>
          <p:nvPr/>
        </p:nvSpPr>
        <p:spPr>
          <a:xfrm>
            <a:off x="593130" y="1430416"/>
            <a:ext cx="3802207" cy="2360317"/>
          </a:xfrm>
          <a:prstGeom prst="rect">
            <a:avLst/>
          </a:prstGeom>
          <a:noFill/>
          <a:ln>
            <a:noFill/>
          </a:ln>
        </p:spPr>
        <p:txBody>
          <a:bodyPr spcFirstLastPara="1" wrap="square" lIns="91425" tIns="45700" rIns="91425" bIns="45700" anchor="t" anchorCtr="0">
            <a:noAutofit/>
          </a:bodyPr>
          <a:lstStyle/>
          <a:p>
            <a:pPr marR="0" lvl="0" algn="just" rtl="0">
              <a:spcBef>
                <a:spcPts val="0"/>
              </a:spcBef>
              <a:spcAft>
                <a:spcPts val="0"/>
              </a:spcAft>
              <a:buClr>
                <a:srgbClr val="54585A"/>
              </a:buClr>
              <a:buSzPts val="1400"/>
            </a:pPr>
            <a:r>
              <a:rPr lang="ca-ES" sz="1300" dirty="0">
                <a:solidFill>
                  <a:srgbClr val="54585A"/>
                </a:solidFill>
                <a:latin typeface="Montserrat Light"/>
                <a:sym typeface="Montserrat Light"/>
              </a:rPr>
              <a:t>El </a:t>
            </a:r>
            <a:r>
              <a:rPr lang="ca-ES" sz="1400" b="1" dirty="0">
                <a:solidFill>
                  <a:srgbClr val="F93D16"/>
                </a:solidFill>
                <a:latin typeface="Montserrat Light"/>
                <a:sym typeface="Montserrat Light"/>
              </a:rPr>
              <a:t>mercat global de GNL es desplaça cap a Europa</a:t>
            </a:r>
            <a:r>
              <a:rPr lang="ca-ES" sz="1300" dirty="0">
                <a:solidFill>
                  <a:srgbClr val="54585A"/>
                </a:solidFill>
                <a:latin typeface="Montserrat Light"/>
                <a:sym typeface="Montserrat Light"/>
              </a:rPr>
              <a:t>, que busca substituir el gas rus. Si fa un any la quota de mercat de GNL al mercat mundial era del 20% a Europa i 59% a l’Àsia Oriental, aquest any és del 31% a Europa i 50% a l’Àsia Oriental. </a:t>
            </a:r>
          </a:p>
          <a:p>
            <a:pPr marR="0" lvl="0" algn="just" rtl="0">
              <a:spcBef>
                <a:spcPts val="0"/>
              </a:spcBef>
              <a:spcAft>
                <a:spcPts val="0"/>
              </a:spcAft>
              <a:buClr>
                <a:srgbClr val="54585A"/>
              </a:buClr>
              <a:buSzPts val="1400"/>
            </a:pPr>
            <a:endParaRPr lang="ca-ES" sz="1300" dirty="0">
              <a:solidFill>
                <a:srgbClr val="54585A"/>
              </a:solidFill>
              <a:latin typeface="Montserrat Light"/>
              <a:sym typeface="Montserrat Light"/>
            </a:endParaRPr>
          </a:p>
          <a:p>
            <a:pPr marR="0" lvl="0" algn="just" rtl="0">
              <a:spcBef>
                <a:spcPts val="0"/>
              </a:spcBef>
              <a:spcAft>
                <a:spcPts val="0"/>
              </a:spcAft>
              <a:buClr>
                <a:srgbClr val="54585A"/>
              </a:buClr>
              <a:buSzPts val="1400"/>
            </a:pPr>
            <a:r>
              <a:rPr lang="ca-ES" sz="1300" dirty="0">
                <a:solidFill>
                  <a:srgbClr val="54585A"/>
                </a:solidFill>
                <a:latin typeface="Montserrat Light"/>
                <a:sym typeface="Montserrat Light"/>
              </a:rPr>
              <a:t>Important </a:t>
            </a:r>
            <a:r>
              <a:rPr lang="ca-ES" sz="1400" b="1" dirty="0">
                <a:solidFill>
                  <a:srgbClr val="F93D16"/>
                </a:solidFill>
                <a:latin typeface="Montserrat Light"/>
                <a:sym typeface="Montserrat Light"/>
              </a:rPr>
              <a:t>l’impacte dels nous casos de COVID a la Xina</a:t>
            </a:r>
            <a:r>
              <a:rPr lang="ca-ES" sz="1300" dirty="0">
                <a:solidFill>
                  <a:srgbClr val="54585A"/>
                </a:solidFill>
                <a:latin typeface="Montserrat Light"/>
                <a:sym typeface="Montserrat Light"/>
              </a:rPr>
              <a:t> i els bloquejos en les exportacions que està ocasionant des del primer trimestre de 2022.</a:t>
            </a:r>
            <a:endParaRPr lang="ca-ES" sz="1300" b="1" dirty="0">
              <a:solidFill>
                <a:srgbClr val="FA4616"/>
              </a:solidFill>
              <a:latin typeface="Montserrat Light"/>
              <a:sym typeface="Montserrat Light"/>
            </a:endParaRPr>
          </a:p>
        </p:txBody>
      </p:sp>
      <p:sp>
        <p:nvSpPr>
          <p:cNvPr id="6" name="TextBox 15">
            <a:extLst>
              <a:ext uri="{FF2B5EF4-FFF2-40B4-BE49-F238E27FC236}">
                <a16:creationId xmlns:a16="http://schemas.microsoft.com/office/drawing/2014/main" id="{B65131AF-21BA-4E3D-B4A1-933012B017FC}"/>
              </a:ext>
            </a:extLst>
          </p:cNvPr>
          <p:cNvSpPr txBox="1"/>
          <p:nvPr/>
        </p:nvSpPr>
        <p:spPr>
          <a:xfrm>
            <a:off x="753533" y="8467"/>
            <a:ext cx="6095999" cy="527709"/>
          </a:xfrm>
          <a:prstGeom prst="rect">
            <a:avLst/>
          </a:prstGeom>
          <a:noFill/>
        </p:spPr>
        <p:txBody>
          <a:bodyPr wrap="square" lIns="91440" tIns="45720" rIns="91440" bIns="45720" rtlCol="0" anchor="t">
            <a:spAutoFit/>
          </a:bodyPr>
          <a:lstStyle/>
          <a:p>
            <a:pPr algn="r">
              <a:lnSpc>
                <a:spcPts val="4000"/>
              </a:lnSpc>
            </a:pPr>
            <a:r>
              <a:rPr lang="ca-ES" sz="1600">
                <a:solidFill>
                  <a:srgbClr val="54585A"/>
                </a:solidFill>
                <a:latin typeface="Montserrat SemiBold"/>
                <a:cs typeface="Montserrat SemiBold"/>
              </a:rPr>
              <a:t>2.3 Perspectives dels mercats</a:t>
            </a:r>
          </a:p>
        </p:txBody>
      </p:sp>
      <p:pic>
        <p:nvPicPr>
          <p:cNvPr id="5" name="Imagen 4" descr="Gráfico, Gráfico de líneas&#10;&#10;Descripción generada automáticamente">
            <a:extLst>
              <a:ext uri="{FF2B5EF4-FFF2-40B4-BE49-F238E27FC236}">
                <a16:creationId xmlns:a16="http://schemas.microsoft.com/office/drawing/2014/main" id="{39774991-630C-4543-AFB7-E8FB3079668E}"/>
              </a:ext>
            </a:extLst>
          </p:cNvPr>
          <p:cNvPicPr>
            <a:picLocks noChangeAspect="1"/>
          </p:cNvPicPr>
          <p:nvPr/>
        </p:nvPicPr>
        <p:blipFill>
          <a:blip r:embed="rId2"/>
          <a:stretch>
            <a:fillRect/>
          </a:stretch>
        </p:blipFill>
        <p:spPr>
          <a:xfrm>
            <a:off x="4856000" y="699655"/>
            <a:ext cx="3694870" cy="2129702"/>
          </a:xfrm>
          <a:prstGeom prst="rect">
            <a:avLst/>
          </a:prstGeom>
        </p:spPr>
      </p:pic>
      <p:pic>
        <p:nvPicPr>
          <p:cNvPr id="3" name="Imagen 2">
            <a:extLst>
              <a:ext uri="{FF2B5EF4-FFF2-40B4-BE49-F238E27FC236}">
                <a16:creationId xmlns:a16="http://schemas.microsoft.com/office/drawing/2014/main" id="{F4177AAF-4C66-49E5-B97B-65B95F2ED7A0}"/>
              </a:ext>
            </a:extLst>
          </p:cNvPr>
          <p:cNvPicPr>
            <a:picLocks noChangeAspect="1"/>
          </p:cNvPicPr>
          <p:nvPr/>
        </p:nvPicPr>
        <p:blipFill>
          <a:blip r:embed="rId3"/>
          <a:stretch>
            <a:fillRect/>
          </a:stretch>
        </p:blipFill>
        <p:spPr>
          <a:xfrm>
            <a:off x="4856000" y="2829357"/>
            <a:ext cx="3694870" cy="1922752"/>
          </a:xfrm>
          <a:prstGeom prst="rect">
            <a:avLst/>
          </a:prstGeom>
        </p:spPr>
      </p:pic>
      <p:pic>
        <p:nvPicPr>
          <p:cNvPr id="7" name="Imagen 6">
            <a:extLst>
              <a:ext uri="{FF2B5EF4-FFF2-40B4-BE49-F238E27FC236}">
                <a16:creationId xmlns:a16="http://schemas.microsoft.com/office/drawing/2014/main" id="{9FDD62DD-44A0-CF5B-A076-B4DEE65026D1}"/>
              </a:ext>
            </a:extLst>
          </p:cNvPr>
          <p:cNvPicPr>
            <a:picLocks noChangeAspect="1"/>
          </p:cNvPicPr>
          <p:nvPr/>
        </p:nvPicPr>
        <p:blipFill>
          <a:blip r:embed="rId4"/>
          <a:stretch>
            <a:fillRect/>
          </a:stretch>
        </p:blipFill>
        <p:spPr>
          <a:xfrm>
            <a:off x="8240868" y="129348"/>
            <a:ext cx="452755" cy="490276"/>
          </a:xfrm>
          <a:prstGeom prst="rect">
            <a:avLst/>
          </a:prstGeom>
        </p:spPr>
      </p:pic>
    </p:spTree>
    <p:extLst>
      <p:ext uri="{BB962C8B-B14F-4D97-AF65-F5344CB8AC3E}">
        <p14:creationId xmlns:p14="http://schemas.microsoft.com/office/powerpoint/2010/main" val="826649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viselat_neg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 y="0"/>
            <a:ext cx="978194" cy="978194"/>
          </a:xfrm>
          <a:prstGeom prst="rect">
            <a:avLst/>
          </a:prstGeom>
        </p:spPr>
      </p:pic>
      <p:sp>
        <p:nvSpPr>
          <p:cNvPr id="2" name="1 Rectángulo"/>
          <p:cNvSpPr/>
          <p:nvPr/>
        </p:nvSpPr>
        <p:spPr>
          <a:xfrm>
            <a:off x="4453217" y="2589105"/>
            <a:ext cx="237566" cy="369332"/>
          </a:xfrm>
          <a:prstGeom prst="rect">
            <a:avLst/>
          </a:prstGeom>
        </p:spPr>
        <p:txBody>
          <a:bodyPr wrap="none">
            <a:spAutoFit/>
          </a:bodyPr>
          <a:lstStyle/>
          <a:p>
            <a:r>
              <a:rPr lang="ca-ES"/>
              <a:t> </a:t>
            </a:r>
          </a:p>
        </p:txBody>
      </p:sp>
      <p:pic>
        <p:nvPicPr>
          <p:cNvPr id="12" name="Imagen 11">
            <a:extLst>
              <a:ext uri="{FF2B5EF4-FFF2-40B4-BE49-F238E27FC236}">
                <a16:creationId xmlns:a16="http://schemas.microsoft.com/office/drawing/2014/main" id="{B59103A1-421B-43BD-9E97-349AE224D988}"/>
              </a:ext>
            </a:extLst>
          </p:cNvPr>
          <p:cNvPicPr>
            <a:picLocks noChangeAspect="1"/>
          </p:cNvPicPr>
          <p:nvPr/>
        </p:nvPicPr>
        <p:blipFill>
          <a:blip r:embed="rId3"/>
          <a:srcRect/>
          <a:stretch/>
        </p:blipFill>
        <p:spPr>
          <a:xfrm>
            <a:off x="1" y="-1192"/>
            <a:ext cx="9144000" cy="5143501"/>
          </a:xfrm>
          <a:prstGeom prst="rect">
            <a:avLst/>
          </a:prstGeom>
        </p:spPr>
      </p:pic>
      <p:pic>
        <p:nvPicPr>
          <p:cNvPr id="18" name="Picture 13" descr="viselat_negre.png">
            <a:extLst>
              <a:ext uri="{FF2B5EF4-FFF2-40B4-BE49-F238E27FC236}">
                <a16:creationId xmlns:a16="http://schemas.microsoft.com/office/drawing/2014/main" id="{6EB26F08-BB43-4543-A7DE-F762B2F622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806" y="4165306"/>
            <a:ext cx="978194" cy="978194"/>
          </a:xfrm>
          <a:prstGeom prst="rect">
            <a:avLst/>
          </a:prstGeom>
        </p:spPr>
      </p:pic>
      <p:sp>
        <p:nvSpPr>
          <p:cNvPr id="19" name="TextBox 11">
            <a:extLst>
              <a:ext uri="{FF2B5EF4-FFF2-40B4-BE49-F238E27FC236}">
                <a16:creationId xmlns:a16="http://schemas.microsoft.com/office/drawing/2014/main" id="{D18BBDF6-C91C-4870-A6CA-FA80C7E7A5EA}"/>
              </a:ext>
            </a:extLst>
          </p:cNvPr>
          <p:cNvSpPr txBox="1"/>
          <p:nvPr/>
        </p:nvSpPr>
        <p:spPr>
          <a:xfrm>
            <a:off x="1710267" y="2208621"/>
            <a:ext cx="6375403" cy="1566326"/>
          </a:xfrm>
          <a:prstGeom prst="rect">
            <a:avLst/>
          </a:prstGeom>
          <a:noFill/>
        </p:spPr>
        <p:txBody>
          <a:bodyPr wrap="square" rtlCol="0">
            <a:spAutoFit/>
          </a:bodyPr>
          <a:lstStyle/>
          <a:p>
            <a:pPr algn="r">
              <a:lnSpc>
                <a:spcPts val="4000"/>
              </a:lnSpc>
            </a:pPr>
            <a:endParaRPr lang="ca-ES" sz="2000" b="1">
              <a:solidFill>
                <a:schemeClr val="bg1"/>
              </a:solidFill>
              <a:latin typeface="Montserrat" panose="00000500000000000000" pitchFamily="2" charset="0"/>
              <a:cs typeface="Montserrat Light"/>
            </a:endParaRPr>
          </a:p>
          <a:p>
            <a:pPr algn="r">
              <a:lnSpc>
                <a:spcPts val="4000"/>
              </a:lnSpc>
            </a:pPr>
            <a:r>
              <a:rPr lang="es-ES" sz="1800" b="1">
                <a:solidFill>
                  <a:schemeClr val="bg1"/>
                </a:solidFill>
                <a:latin typeface="Montserrat" panose="00000500000000000000" pitchFamily="2" charset="0"/>
                <a:cs typeface="Montserrat Light"/>
              </a:rPr>
              <a:t>RD 6/2022</a:t>
            </a:r>
            <a:endParaRPr lang="ca-ES" sz="1800" b="1">
              <a:solidFill>
                <a:schemeClr val="bg1"/>
              </a:solidFill>
              <a:latin typeface="Montserrat" panose="00000500000000000000" pitchFamily="2" charset="0"/>
              <a:cs typeface="Montserrat Light"/>
            </a:endParaRPr>
          </a:p>
          <a:p>
            <a:pPr algn="r">
              <a:lnSpc>
                <a:spcPts val="4000"/>
              </a:lnSpc>
            </a:pPr>
            <a:endParaRPr lang="ca-ES" sz="2000" b="1">
              <a:solidFill>
                <a:schemeClr val="bg1"/>
              </a:solidFill>
              <a:latin typeface="Montserrat" panose="00000500000000000000" pitchFamily="2" charset="0"/>
              <a:cs typeface="Montserrat Light"/>
            </a:endParaRPr>
          </a:p>
        </p:txBody>
      </p:sp>
      <p:pic>
        <p:nvPicPr>
          <p:cNvPr id="20" name="Picture 12" descr="ratlleta_ET_taronja.png">
            <a:extLst>
              <a:ext uri="{FF2B5EF4-FFF2-40B4-BE49-F238E27FC236}">
                <a16:creationId xmlns:a16="http://schemas.microsoft.com/office/drawing/2014/main" id="{635289E5-AEB8-4659-B42D-5394F54335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7075" y="3426306"/>
            <a:ext cx="923925" cy="185244"/>
          </a:xfrm>
          <a:prstGeom prst="rect">
            <a:avLst/>
          </a:prstGeom>
        </p:spPr>
      </p:pic>
    </p:spTree>
    <p:extLst>
      <p:ext uri="{BB962C8B-B14F-4D97-AF65-F5344CB8AC3E}">
        <p14:creationId xmlns:p14="http://schemas.microsoft.com/office/powerpoint/2010/main" val="23938126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91;p22">
            <a:extLst>
              <a:ext uri="{FF2B5EF4-FFF2-40B4-BE49-F238E27FC236}">
                <a16:creationId xmlns:a16="http://schemas.microsoft.com/office/drawing/2014/main" id="{156270B6-4BF2-4AC2-8BFB-479CA1143A12}"/>
              </a:ext>
            </a:extLst>
          </p:cNvPr>
          <p:cNvSpPr txBox="1"/>
          <p:nvPr/>
        </p:nvSpPr>
        <p:spPr>
          <a:xfrm>
            <a:off x="4941018" y="778630"/>
            <a:ext cx="3817028" cy="3911133"/>
          </a:xfrm>
          <a:prstGeom prst="rect">
            <a:avLst/>
          </a:prstGeom>
          <a:noFill/>
          <a:ln>
            <a:noFill/>
          </a:ln>
        </p:spPr>
        <p:txBody>
          <a:bodyPr spcFirstLastPara="1" wrap="square" lIns="91425" tIns="45700" rIns="91425" bIns="45700" anchor="t" anchorCtr="0">
            <a:noAutofit/>
          </a:bodyPr>
          <a:lstStyle/>
          <a:p>
            <a:pPr marR="0" lvl="0" algn="just" rtl="0">
              <a:spcBef>
                <a:spcPts val="0"/>
              </a:spcBef>
              <a:spcAft>
                <a:spcPts val="0"/>
              </a:spcAft>
              <a:buClr>
                <a:srgbClr val="54585A"/>
              </a:buClr>
              <a:buSzPts val="1400"/>
            </a:pPr>
            <a:r>
              <a:rPr lang="ca-ES" sz="1300" dirty="0">
                <a:solidFill>
                  <a:srgbClr val="54585A"/>
                </a:solidFill>
                <a:latin typeface="Montserrat Light"/>
                <a:sym typeface="Montserrat Light"/>
              </a:rPr>
              <a:t>La capacitat de </a:t>
            </a:r>
            <a:r>
              <a:rPr lang="ca-ES" sz="1400" b="1" dirty="0">
                <a:solidFill>
                  <a:srgbClr val="F93D16"/>
                </a:solidFill>
                <a:latin typeface="Montserrat Light"/>
                <a:sym typeface="Montserrat Light"/>
              </a:rPr>
              <a:t>regasificació del nord-est d’Europa està funcionant a nivells màxims</a:t>
            </a:r>
            <a:r>
              <a:rPr lang="ca-ES" sz="1300" dirty="0">
                <a:solidFill>
                  <a:srgbClr val="54585A"/>
                </a:solidFill>
                <a:latin typeface="Montserrat Light"/>
                <a:sym typeface="Montserrat Light"/>
              </a:rPr>
              <a:t>, mentre encara disposem de capacitat de regasificació sobrant al sud d’Europa. Per aprofitar la capacitat espanyola, caldria millorar la connexió amb França i Europa.</a:t>
            </a:r>
          </a:p>
          <a:p>
            <a:pPr marL="342900" marR="0" lvl="0" indent="-342900" algn="just" rtl="0">
              <a:spcBef>
                <a:spcPts val="0"/>
              </a:spcBef>
              <a:spcAft>
                <a:spcPts val="0"/>
              </a:spcAft>
              <a:buClr>
                <a:srgbClr val="54585A"/>
              </a:buClr>
              <a:buSzPts val="1400"/>
              <a:buFont typeface="Arial" panose="020B0604020202020204" pitchFamily="34" charset="0"/>
              <a:buChar char="•"/>
            </a:pPr>
            <a:endParaRPr lang="ca-ES" sz="1300" dirty="0">
              <a:solidFill>
                <a:srgbClr val="54585A"/>
              </a:solidFill>
              <a:latin typeface="Montserrat Light"/>
              <a:sym typeface="Montserrat Light"/>
            </a:endParaRPr>
          </a:p>
          <a:p>
            <a:pPr marR="0" lvl="0" algn="just" rtl="0">
              <a:spcBef>
                <a:spcPts val="0"/>
              </a:spcBef>
              <a:spcAft>
                <a:spcPts val="0"/>
              </a:spcAft>
              <a:buClr>
                <a:srgbClr val="54585A"/>
              </a:buClr>
              <a:buSzPts val="1400"/>
            </a:pPr>
            <a:r>
              <a:rPr lang="ca-ES" sz="1300" dirty="0">
                <a:solidFill>
                  <a:srgbClr val="54585A"/>
                </a:solidFill>
                <a:latin typeface="Montserrat Light"/>
                <a:sym typeface="Montserrat Light"/>
              </a:rPr>
              <a:t>Als països baixos s’ha instal·lat una plataforma flotant d’emmagatzematge i regasificació que pot estar operativa a finals del 2022. </a:t>
            </a:r>
          </a:p>
          <a:p>
            <a:pPr marR="0" lvl="0" algn="just" rtl="0">
              <a:spcBef>
                <a:spcPts val="0"/>
              </a:spcBef>
              <a:spcAft>
                <a:spcPts val="0"/>
              </a:spcAft>
              <a:buClr>
                <a:srgbClr val="54585A"/>
              </a:buClr>
              <a:buSzPts val="1400"/>
            </a:pPr>
            <a:endParaRPr lang="ca-ES" sz="1300" dirty="0">
              <a:solidFill>
                <a:srgbClr val="54585A"/>
              </a:solidFill>
              <a:latin typeface="Montserrat Light"/>
              <a:sym typeface="Montserrat Light"/>
            </a:endParaRPr>
          </a:p>
          <a:p>
            <a:pPr marR="0" lvl="0" algn="just" rtl="0">
              <a:spcBef>
                <a:spcPts val="0"/>
              </a:spcBef>
              <a:spcAft>
                <a:spcPts val="0"/>
              </a:spcAft>
              <a:buClr>
                <a:srgbClr val="54585A"/>
              </a:buClr>
              <a:buSzPts val="1400"/>
            </a:pPr>
            <a:r>
              <a:rPr lang="ca-ES" sz="1300" dirty="0">
                <a:solidFill>
                  <a:srgbClr val="54585A"/>
                </a:solidFill>
                <a:latin typeface="Montserrat Light"/>
                <a:sym typeface="Montserrat Light"/>
              </a:rPr>
              <a:t>Alemanya avança en instal·lacions per importar GNL directament. </a:t>
            </a:r>
          </a:p>
          <a:p>
            <a:pPr marR="0" lvl="0" algn="just" rtl="0">
              <a:spcBef>
                <a:spcPts val="0"/>
              </a:spcBef>
              <a:spcAft>
                <a:spcPts val="0"/>
              </a:spcAft>
              <a:buClr>
                <a:srgbClr val="54585A"/>
              </a:buClr>
              <a:buSzPts val="1400"/>
            </a:pPr>
            <a:endParaRPr lang="ca-ES" sz="1300" dirty="0">
              <a:solidFill>
                <a:srgbClr val="54585A"/>
              </a:solidFill>
              <a:latin typeface="Montserrat Light"/>
              <a:sym typeface="Montserrat Light"/>
            </a:endParaRPr>
          </a:p>
          <a:p>
            <a:pPr marR="0" lvl="0" algn="just" rtl="0">
              <a:spcBef>
                <a:spcPts val="0"/>
              </a:spcBef>
              <a:spcAft>
                <a:spcPts val="0"/>
              </a:spcAft>
              <a:buClr>
                <a:srgbClr val="54585A"/>
              </a:buClr>
              <a:buSzPts val="1400"/>
            </a:pPr>
            <a:r>
              <a:rPr lang="ca-ES" sz="1300" dirty="0">
                <a:solidFill>
                  <a:srgbClr val="54585A"/>
                </a:solidFill>
                <a:latin typeface="Montserrat Light"/>
                <a:sym typeface="Montserrat Light"/>
              </a:rPr>
              <a:t>França té un projecte d’instal·lació a Normandia. Itàlia i Grècia també disposen de projectes en marxa, tant marítims com terrestres.</a:t>
            </a:r>
          </a:p>
        </p:txBody>
      </p:sp>
      <p:sp>
        <p:nvSpPr>
          <p:cNvPr id="6" name="TextBox 15">
            <a:extLst>
              <a:ext uri="{FF2B5EF4-FFF2-40B4-BE49-F238E27FC236}">
                <a16:creationId xmlns:a16="http://schemas.microsoft.com/office/drawing/2014/main" id="{B65131AF-21BA-4E3D-B4A1-933012B017FC}"/>
              </a:ext>
            </a:extLst>
          </p:cNvPr>
          <p:cNvSpPr txBox="1"/>
          <p:nvPr/>
        </p:nvSpPr>
        <p:spPr>
          <a:xfrm>
            <a:off x="753533" y="8467"/>
            <a:ext cx="6095999" cy="527709"/>
          </a:xfrm>
          <a:prstGeom prst="rect">
            <a:avLst/>
          </a:prstGeom>
          <a:noFill/>
        </p:spPr>
        <p:txBody>
          <a:bodyPr wrap="square" lIns="91440" tIns="45720" rIns="91440" bIns="45720" rtlCol="0" anchor="t">
            <a:spAutoFit/>
          </a:bodyPr>
          <a:lstStyle/>
          <a:p>
            <a:pPr algn="r">
              <a:lnSpc>
                <a:spcPts val="4000"/>
              </a:lnSpc>
            </a:pPr>
            <a:r>
              <a:rPr lang="ca-ES" sz="1600">
                <a:solidFill>
                  <a:srgbClr val="54585A"/>
                </a:solidFill>
                <a:latin typeface="Montserrat SemiBold"/>
                <a:cs typeface="Montserrat SemiBold"/>
              </a:rPr>
              <a:t>2.3 Perspectives dels mercats</a:t>
            </a:r>
          </a:p>
        </p:txBody>
      </p:sp>
      <p:pic>
        <p:nvPicPr>
          <p:cNvPr id="4" name="Imagen 3" descr="Mapa&#10;&#10;Descripción generada automáticamente">
            <a:extLst>
              <a:ext uri="{FF2B5EF4-FFF2-40B4-BE49-F238E27FC236}">
                <a16:creationId xmlns:a16="http://schemas.microsoft.com/office/drawing/2014/main" id="{49F7CC33-9637-44AE-A196-9BCB75319A31}"/>
              </a:ext>
            </a:extLst>
          </p:cNvPr>
          <p:cNvPicPr>
            <a:picLocks noChangeAspect="1"/>
          </p:cNvPicPr>
          <p:nvPr/>
        </p:nvPicPr>
        <p:blipFill rotWithShape="1">
          <a:blip r:embed="rId2"/>
          <a:srcRect t="10815" b="8741"/>
          <a:stretch/>
        </p:blipFill>
        <p:spPr>
          <a:xfrm>
            <a:off x="302546" y="1162050"/>
            <a:ext cx="4276190" cy="2819400"/>
          </a:xfrm>
          <a:prstGeom prst="rect">
            <a:avLst/>
          </a:prstGeom>
        </p:spPr>
      </p:pic>
      <p:pic>
        <p:nvPicPr>
          <p:cNvPr id="5" name="Imagen 4">
            <a:extLst>
              <a:ext uri="{FF2B5EF4-FFF2-40B4-BE49-F238E27FC236}">
                <a16:creationId xmlns:a16="http://schemas.microsoft.com/office/drawing/2014/main" id="{2C8D4A4A-94E2-14AB-939E-6DA3FD954EB4}"/>
              </a:ext>
            </a:extLst>
          </p:cNvPr>
          <p:cNvPicPr>
            <a:picLocks noChangeAspect="1"/>
          </p:cNvPicPr>
          <p:nvPr/>
        </p:nvPicPr>
        <p:blipFill>
          <a:blip r:embed="rId3"/>
          <a:stretch>
            <a:fillRect/>
          </a:stretch>
        </p:blipFill>
        <p:spPr>
          <a:xfrm>
            <a:off x="8240868" y="129348"/>
            <a:ext cx="452755" cy="490276"/>
          </a:xfrm>
          <a:prstGeom prst="rect">
            <a:avLst/>
          </a:prstGeom>
        </p:spPr>
      </p:pic>
    </p:spTree>
    <p:extLst>
      <p:ext uri="{BB962C8B-B14F-4D97-AF65-F5344CB8AC3E}">
        <p14:creationId xmlns:p14="http://schemas.microsoft.com/office/powerpoint/2010/main" val="21336061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91;p22">
            <a:extLst>
              <a:ext uri="{FF2B5EF4-FFF2-40B4-BE49-F238E27FC236}">
                <a16:creationId xmlns:a16="http://schemas.microsoft.com/office/drawing/2014/main" id="{156270B6-4BF2-4AC2-8BFB-479CA1143A12}"/>
              </a:ext>
            </a:extLst>
          </p:cNvPr>
          <p:cNvSpPr txBox="1"/>
          <p:nvPr/>
        </p:nvSpPr>
        <p:spPr>
          <a:xfrm>
            <a:off x="500562" y="953898"/>
            <a:ext cx="3053129" cy="2654375"/>
          </a:xfrm>
          <a:prstGeom prst="rect">
            <a:avLst/>
          </a:prstGeom>
          <a:noFill/>
          <a:ln>
            <a:noFill/>
          </a:ln>
        </p:spPr>
        <p:txBody>
          <a:bodyPr spcFirstLastPara="1" wrap="square" lIns="91425" tIns="45700" rIns="91425" bIns="45700" anchor="t" anchorCtr="0">
            <a:noAutofit/>
          </a:bodyPr>
          <a:lstStyle/>
          <a:p>
            <a:pPr algn="just">
              <a:buClr>
                <a:srgbClr val="54585A"/>
              </a:buClr>
              <a:buSzPts val="1400"/>
            </a:pPr>
            <a:r>
              <a:rPr lang="ca-ES" sz="1300" dirty="0">
                <a:solidFill>
                  <a:srgbClr val="54585A"/>
                </a:solidFill>
                <a:latin typeface="Montserrat Light"/>
                <a:sym typeface="Montserrat Light"/>
              </a:rPr>
              <a:t>El nou entorn ha d’impulsar nous projectes de liqüefacció, principalment als EEUU, Canadà i Àfrica. </a:t>
            </a:r>
          </a:p>
          <a:p>
            <a:pPr algn="just">
              <a:buClr>
                <a:srgbClr val="54585A"/>
              </a:buClr>
              <a:buSzPts val="1400"/>
            </a:pPr>
            <a:endParaRPr lang="ca-ES" sz="1300" dirty="0">
              <a:solidFill>
                <a:srgbClr val="54585A"/>
              </a:solidFill>
              <a:latin typeface="Montserrat Light"/>
              <a:sym typeface="Montserrat Light"/>
            </a:endParaRPr>
          </a:p>
          <a:p>
            <a:pPr algn="just">
              <a:buClr>
                <a:srgbClr val="54585A"/>
              </a:buClr>
              <a:buSzPts val="1400"/>
            </a:pPr>
            <a:r>
              <a:rPr lang="ca-ES" sz="1300" dirty="0">
                <a:solidFill>
                  <a:srgbClr val="54585A"/>
                </a:solidFill>
                <a:latin typeface="Montserrat Light"/>
                <a:sym typeface="Montserrat Light"/>
              </a:rPr>
              <a:t>Per garantir que la nova capacitat de producció ingressi al mercat caldran </a:t>
            </a:r>
            <a:r>
              <a:rPr lang="ca-ES" sz="1300" b="1" dirty="0">
                <a:solidFill>
                  <a:srgbClr val="F93D16"/>
                </a:solidFill>
                <a:latin typeface="Montserrat Light"/>
                <a:sym typeface="Montserrat Light"/>
              </a:rPr>
              <a:t>nous contractes a llarg termini de 10 a 20 anys</a:t>
            </a:r>
            <a:r>
              <a:rPr lang="ca-ES" sz="1300" dirty="0">
                <a:solidFill>
                  <a:srgbClr val="54585A"/>
                </a:solidFill>
                <a:latin typeface="Montserrat Light"/>
                <a:sym typeface="Montserrat Light"/>
              </a:rPr>
              <a:t> que permetin l’inici de construcció de les noves plantes, per tant aquest GNL addicional arribaria al mercat entre 3 i 4 anys després. </a:t>
            </a:r>
            <a:endParaRPr lang="ca-ES" sz="1400" dirty="0">
              <a:solidFill>
                <a:srgbClr val="54585A"/>
              </a:solidFill>
              <a:latin typeface="Montserrat Light"/>
              <a:ea typeface="Montserrat Light"/>
              <a:cs typeface="Montserrat Light"/>
              <a:sym typeface="Montserrat Light"/>
            </a:endParaRPr>
          </a:p>
          <a:p>
            <a:pPr algn="just">
              <a:buClr>
                <a:srgbClr val="54585A"/>
              </a:buClr>
              <a:buSzPts val="1400"/>
            </a:pPr>
            <a:endParaRPr lang="ca-ES" sz="1300" dirty="0">
              <a:solidFill>
                <a:srgbClr val="54585A"/>
              </a:solidFill>
              <a:latin typeface="Montserrat Light"/>
              <a:sym typeface="Montserrat Light"/>
            </a:endParaRPr>
          </a:p>
          <a:p>
            <a:pPr marL="342900" marR="0" lvl="0" indent="-254000" algn="l" rtl="0">
              <a:spcBef>
                <a:spcPts val="600"/>
              </a:spcBef>
              <a:spcAft>
                <a:spcPts val="0"/>
              </a:spcAft>
              <a:buClr>
                <a:schemeClr val="dk1"/>
              </a:buClr>
              <a:buSzPts val="1400"/>
              <a:buFont typeface="Calibri"/>
              <a:buNone/>
            </a:pPr>
            <a:endParaRPr sz="1400" dirty="0">
              <a:solidFill>
                <a:srgbClr val="54585A"/>
              </a:solidFill>
              <a:latin typeface="Montserrat Light"/>
              <a:ea typeface="Montserrat Light"/>
              <a:cs typeface="Montserrat Light"/>
              <a:sym typeface="Montserrat Light"/>
            </a:endParaRPr>
          </a:p>
        </p:txBody>
      </p:sp>
      <p:sp>
        <p:nvSpPr>
          <p:cNvPr id="6" name="TextBox 15">
            <a:extLst>
              <a:ext uri="{FF2B5EF4-FFF2-40B4-BE49-F238E27FC236}">
                <a16:creationId xmlns:a16="http://schemas.microsoft.com/office/drawing/2014/main" id="{B65131AF-21BA-4E3D-B4A1-933012B017FC}"/>
              </a:ext>
            </a:extLst>
          </p:cNvPr>
          <p:cNvSpPr txBox="1"/>
          <p:nvPr/>
        </p:nvSpPr>
        <p:spPr>
          <a:xfrm>
            <a:off x="753533" y="8467"/>
            <a:ext cx="6095999" cy="527709"/>
          </a:xfrm>
          <a:prstGeom prst="rect">
            <a:avLst/>
          </a:prstGeom>
          <a:noFill/>
        </p:spPr>
        <p:txBody>
          <a:bodyPr wrap="square" lIns="91440" tIns="45720" rIns="91440" bIns="45720" rtlCol="0" anchor="t">
            <a:spAutoFit/>
          </a:bodyPr>
          <a:lstStyle/>
          <a:p>
            <a:pPr algn="r">
              <a:lnSpc>
                <a:spcPts val="4000"/>
              </a:lnSpc>
            </a:pPr>
            <a:r>
              <a:rPr lang="ca-ES" sz="1600">
                <a:solidFill>
                  <a:srgbClr val="54585A"/>
                </a:solidFill>
                <a:latin typeface="Montserrat SemiBold"/>
                <a:cs typeface="Montserrat SemiBold"/>
              </a:rPr>
              <a:t>2.3 Perspectives dels mercats</a:t>
            </a:r>
          </a:p>
        </p:txBody>
      </p:sp>
      <p:pic>
        <p:nvPicPr>
          <p:cNvPr id="3" name="Imagen 2">
            <a:extLst>
              <a:ext uri="{FF2B5EF4-FFF2-40B4-BE49-F238E27FC236}">
                <a16:creationId xmlns:a16="http://schemas.microsoft.com/office/drawing/2014/main" id="{DA850846-E60D-4B53-B3F7-290F03611128}"/>
              </a:ext>
            </a:extLst>
          </p:cNvPr>
          <p:cNvPicPr>
            <a:picLocks noChangeAspect="1"/>
          </p:cNvPicPr>
          <p:nvPr/>
        </p:nvPicPr>
        <p:blipFill>
          <a:blip r:embed="rId2"/>
          <a:stretch>
            <a:fillRect/>
          </a:stretch>
        </p:blipFill>
        <p:spPr>
          <a:xfrm>
            <a:off x="3941619" y="953898"/>
            <a:ext cx="4701820" cy="2654375"/>
          </a:xfrm>
          <a:prstGeom prst="rect">
            <a:avLst/>
          </a:prstGeom>
        </p:spPr>
      </p:pic>
      <p:sp>
        <p:nvSpPr>
          <p:cNvPr id="2" name="CuadroTexto 1">
            <a:extLst>
              <a:ext uri="{FF2B5EF4-FFF2-40B4-BE49-F238E27FC236}">
                <a16:creationId xmlns:a16="http://schemas.microsoft.com/office/drawing/2014/main" id="{8D1A311D-2A75-4918-8A29-62EEB8B31D77}"/>
              </a:ext>
            </a:extLst>
          </p:cNvPr>
          <p:cNvSpPr txBox="1"/>
          <p:nvPr/>
        </p:nvSpPr>
        <p:spPr>
          <a:xfrm>
            <a:off x="500563" y="3798315"/>
            <a:ext cx="8142876" cy="692497"/>
          </a:xfrm>
          <a:prstGeom prst="rect">
            <a:avLst/>
          </a:prstGeom>
          <a:noFill/>
        </p:spPr>
        <p:txBody>
          <a:bodyPr wrap="square" rtlCol="0">
            <a:spAutoFit/>
          </a:bodyPr>
          <a:lstStyle/>
          <a:p>
            <a:pPr algn="just">
              <a:buClr>
                <a:srgbClr val="54585A"/>
              </a:buClr>
              <a:buSzPts val="1400"/>
            </a:pPr>
            <a:r>
              <a:rPr lang="ca-ES" sz="1300">
                <a:solidFill>
                  <a:srgbClr val="54585A"/>
                </a:solidFill>
                <a:latin typeface="Montserrat Light"/>
                <a:sym typeface="Montserrat Light"/>
              </a:rPr>
              <a:t>Tot i haver tingut un hivern amb temperatures suaus, que ha permès elevar en certa mesura els nivells de reserva de gas, caldrà fer un esforç aquest estiu per complir amb la nova normativa europea </a:t>
            </a:r>
            <a:r>
              <a:rPr lang="ca-ES" sz="1300" b="1">
                <a:solidFill>
                  <a:srgbClr val="F93D16"/>
                </a:solidFill>
                <a:latin typeface="Montserrat Light"/>
                <a:sym typeface="Montserrat Light"/>
              </a:rPr>
              <a:t>d’arribar com a mínim a nivells del 80% a principis de novembre</a:t>
            </a:r>
            <a:r>
              <a:rPr lang="ca-ES" sz="1300">
                <a:solidFill>
                  <a:srgbClr val="54585A"/>
                </a:solidFill>
                <a:latin typeface="Montserrat Light"/>
                <a:sym typeface="Montserrat Light"/>
              </a:rPr>
              <a:t>.</a:t>
            </a:r>
          </a:p>
        </p:txBody>
      </p:sp>
      <p:pic>
        <p:nvPicPr>
          <p:cNvPr id="7" name="Imagen 6">
            <a:extLst>
              <a:ext uri="{FF2B5EF4-FFF2-40B4-BE49-F238E27FC236}">
                <a16:creationId xmlns:a16="http://schemas.microsoft.com/office/drawing/2014/main" id="{7F61F643-B0F4-8BC5-DADF-081C4CD77532}"/>
              </a:ext>
            </a:extLst>
          </p:cNvPr>
          <p:cNvPicPr>
            <a:picLocks noChangeAspect="1"/>
          </p:cNvPicPr>
          <p:nvPr/>
        </p:nvPicPr>
        <p:blipFill>
          <a:blip r:embed="rId3"/>
          <a:stretch>
            <a:fillRect/>
          </a:stretch>
        </p:blipFill>
        <p:spPr>
          <a:xfrm>
            <a:off x="8240868" y="129348"/>
            <a:ext cx="452755" cy="490276"/>
          </a:xfrm>
          <a:prstGeom prst="rect">
            <a:avLst/>
          </a:prstGeom>
        </p:spPr>
      </p:pic>
    </p:spTree>
    <p:extLst>
      <p:ext uri="{BB962C8B-B14F-4D97-AF65-F5344CB8AC3E}">
        <p14:creationId xmlns:p14="http://schemas.microsoft.com/office/powerpoint/2010/main" val="14889548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91;p22">
            <a:extLst>
              <a:ext uri="{FF2B5EF4-FFF2-40B4-BE49-F238E27FC236}">
                <a16:creationId xmlns:a16="http://schemas.microsoft.com/office/drawing/2014/main" id="{156270B6-4BF2-4AC2-8BFB-479CA1143A12}"/>
              </a:ext>
            </a:extLst>
          </p:cNvPr>
          <p:cNvSpPr txBox="1"/>
          <p:nvPr/>
        </p:nvSpPr>
        <p:spPr>
          <a:xfrm>
            <a:off x="574862" y="817980"/>
            <a:ext cx="7994276" cy="2417056"/>
          </a:xfrm>
          <a:prstGeom prst="rect">
            <a:avLst/>
          </a:prstGeom>
          <a:noFill/>
          <a:ln>
            <a:noFill/>
          </a:ln>
        </p:spPr>
        <p:txBody>
          <a:bodyPr spcFirstLastPara="1" wrap="square" lIns="91425" tIns="45700" rIns="91425" bIns="45700" anchor="t" anchorCtr="0">
            <a:noAutofit/>
          </a:bodyPr>
          <a:lstStyle/>
          <a:p>
            <a:pPr algn="just">
              <a:buClr>
                <a:srgbClr val="54585A"/>
              </a:buClr>
              <a:buSzPts val="1400"/>
            </a:pPr>
            <a:r>
              <a:rPr lang="ca-ES" sz="1300">
                <a:solidFill>
                  <a:srgbClr val="54585A"/>
                </a:solidFill>
                <a:latin typeface="Montserrat Light"/>
                <a:sym typeface="Montserrat Light"/>
              </a:rPr>
              <a:t>Aquest fort requisit de </a:t>
            </a:r>
            <a:r>
              <a:rPr lang="ca-ES" sz="1300" err="1">
                <a:solidFill>
                  <a:srgbClr val="54585A"/>
                </a:solidFill>
                <a:latin typeface="Montserrat Light"/>
                <a:sym typeface="Montserrat Light"/>
              </a:rPr>
              <a:t>reinjecció</a:t>
            </a:r>
            <a:r>
              <a:rPr lang="ca-ES" sz="1300">
                <a:solidFill>
                  <a:srgbClr val="54585A"/>
                </a:solidFill>
                <a:latin typeface="Montserrat Light"/>
                <a:sym typeface="Montserrat Light"/>
              </a:rPr>
              <a:t> juntament amb la incertesa sobre subministraments d’energia russos i producció limitada, farà que els preus es mantinguin alts durant tot el 2022.</a:t>
            </a:r>
          </a:p>
          <a:p>
            <a:pPr algn="just">
              <a:buClr>
                <a:srgbClr val="54585A"/>
              </a:buClr>
              <a:buSzPts val="1400"/>
            </a:pPr>
            <a:endParaRPr lang="ca-ES" sz="1300">
              <a:solidFill>
                <a:srgbClr val="54585A"/>
              </a:solidFill>
              <a:latin typeface="Montserrat Light"/>
              <a:sym typeface="Montserrat Light"/>
            </a:endParaRPr>
          </a:p>
          <a:p>
            <a:pPr algn="just">
              <a:buClr>
                <a:srgbClr val="54585A"/>
              </a:buClr>
              <a:buSzPts val="1400"/>
            </a:pPr>
            <a:r>
              <a:rPr lang="ca-ES" sz="1300">
                <a:solidFill>
                  <a:srgbClr val="54585A"/>
                </a:solidFill>
                <a:latin typeface="Montserrat Light"/>
                <a:sym typeface="Montserrat Light"/>
              </a:rPr>
              <a:t>Un altre escenari que està agafant forma és la possibilitat d’aparèixer un </a:t>
            </a:r>
            <a:r>
              <a:rPr lang="ca-ES" sz="1300" b="1">
                <a:solidFill>
                  <a:srgbClr val="F93D16"/>
                </a:solidFill>
                <a:latin typeface="Montserrat Light"/>
                <a:sym typeface="Montserrat Light"/>
              </a:rPr>
              <a:t>excés de GNL</a:t>
            </a:r>
            <a:r>
              <a:rPr lang="ca-ES" sz="1300">
                <a:solidFill>
                  <a:srgbClr val="54585A"/>
                </a:solidFill>
                <a:latin typeface="Montserrat Light"/>
                <a:sym typeface="Montserrat Light"/>
              </a:rPr>
              <a:t> fins a l’estiu, fet que comportaria una </a:t>
            </a:r>
            <a:r>
              <a:rPr lang="ca-ES" sz="1300" b="1">
                <a:solidFill>
                  <a:srgbClr val="F93D16"/>
                </a:solidFill>
                <a:latin typeface="Montserrat Light"/>
                <a:sym typeface="Montserrat Light"/>
              </a:rPr>
              <a:t>baixada de preus</a:t>
            </a:r>
            <a:r>
              <a:rPr lang="ca-ES" sz="1300">
                <a:solidFill>
                  <a:srgbClr val="54585A"/>
                </a:solidFill>
                <a:latin typeface="Montserrat Light"/>
                <a:sym typeface="Montserrat Light"/>
              </a:rPr>
              <a:t>. Aquest excés de GNL seria provocat per la </a:t>
            </a:r>
            <a:r>
              <a:rPr lang="ca-ES" sz="1300" b="1">
                <a:solidFill>
                  <a:srgbClr val="F93D16"/>
                </a:solidFill>
                <a:latin typeface="Montserrat Light"/>
                <a:sym typeface="Montserrat Light"/>
              </a:rPr>
              <a:t>menor demanda a nivell global</a:t>
            </a:r>
            <a:r>
              <a:rPr lang="ca-ES" sz="1300">
                <a:solidFill>
                  <a:srgbClr val="54585A"/>
                </a:solidFill>
                <a:latin typeface="Montserrat Light"/>
                <a:sym typeface="Montserrat Light"/>
              </a:rPr>
              <a:t>, especialment a la Xina pels efectes del COVID i les mesures de suport al carbó nacional, i al Brasil degut a que les fortes pluges han reomplert les seves reserves hidroelèctriques.</a:t>
            </a:r>
          </a:p>
          <a:p>
            <a:pPr algn="just">
              <a:buClr>
                <a:srgbClr val="54585A"/>
              </a:buClr>
              <a:buSzPts val="1400"/>
            </a:pPr>
            <a:endParaRPr lang="ca-ES" sz="1300">
              <a:solidFill>
                <a:srgbClr val="54585A"/>
              </a:solidFill>
              <a:latin typeface="Montserrat Light"/>
              <a:sym typeface="Montserrat Light"/>
            </a:endParaRPr>
          </a:p>
          <a:p>
            <a:pPr algn="just">
              <a:buClr>
                <a:srgbClr val="54585A"/>
              </a:buClr>
              <a:buSzPts val="1400"/>
            </a:pPr>
            <a:r>
              <a:rPr lang="ca-ES" sz="1300">
                <a:solidFill>
                  <a:srgbClr val="54585A"/>
                </a:solidFill>
                <a:latin typeface="Montserrat Light"/>
                <a:sym typeface="Montserrat Light"/>
              </a:rPr>
              <a:t>Finalment també caldrà seguir les </a:t>
            </a:r>
            <a:r>
              <a:rPr lang="ca-ES" sz="1300" b="1">
                <a:solidFill>
                  <a:srgbClr val="F93D16"/>
                </a:solidFill>
                <a:latin typeface="Montserrat Light"/>
                <a:sym typeface="Montserrat Light"/>
              </a:rPr>
              <a:t>negociacions entre Espanya, Portugal i Brussel·les </a:t>
            </a:r>
            <a:r>
              <a:rPr lang="ca-ES" sz="1300">
                <a:solidFill>
                  <a:srgbClr val="54585A"/>
                </a:solidFill>
                <a:latin typeface="Montserrat Light"/>
                <a:sym typeface="Montserrat Light"/>
              </a:rPr>
              <a:t>sobre la doble subhasta o els </a:t>
            </a:r>
            <a:r>
              <a:rPr lang="ca-ES" sz="1300" b="1">
                <a:solidFill>
                  <a:srgbClr val="F93D16"/>
                </a:solidFill>
                <a:latin typeface="Montserrat Light"/>
                <a:sym typeface="Montserrat Light"/>
              </a:rPr>
              <a:t>límits al gas </a:t>
            </a:r>
            <a:r>
              <a:rPr lang="ca-ES" sz="1300">
                <a:solidFill>
                  <a:srgbClr val="54585A"/>
                </a:solidFill>
                <a:latin typeface="Montserrat Light"/>
                <a:sym typeface="Montserrat Light"/>
              </a:rPr>
              <a:t>proposats per la cassació al mercat elèctric.</a:t>
            </a:r>
          </a:p>
          <a:p>
            <a:pPr marL="342900" marR="0" lvl="0" indent="-254000" algn="l" rtl="0">
              <a:spcBef>
                <a:spcPts val="600"/>
              </a:spcBef>
              <a:spcAft>
                <a:spcPts val="0"/>
              </a:spcAft>
              <a:buClr>
                <a:schemeClr val="dk1"/>
              </a:buClr>
              <a:buSzPts val="1400"/>
              <a:buFont typeface="Calibri"/>
              <a:buNone/>
            </a:pPr>
            <a:endParaRPr sz="1400">
              <a:solidFill>
                <a:srgbClr val="54585A"/>
              </a:solidFill>
              <a:latin typeface="Montserrat Light"/>
              <a:ea typeface="Montserrat Light"/>
              <a:cs typeface="Montserrat Light"/>
              <a:sym typeface="Montserrat Light"/>
            </a:endParaRPr>
          </a:p>
        </p:txBody>
      </p:sp>
      <p:sp>
        <p:nvSpPr>
          <p:cNvPr id="6" name="TextBox 15">
            <a:extLst>
              <a:ext uri="{FF2B5EF4-FFF2-40B4-BE49-F238E27FC236}">
                <a16:creationId xmlns:a16="http://schemas.microsoft.com/office/drawing/2014/main" id="{B65131AF-21BA-4E3D-B4A1-933012B017FC}"/>
              </a:ext>
            </a:extLst>
          </p:cNvPr>
          <p:cNvSpPr txBox="1"/>
          <p:nvPr/>
        </p:nvSpPr>
        <p:spPr>
          <a:xfrm>
            <a:off x="753533" y="8467"/>
            <a:ext cx="6095999" cy="527709"/>
          </a:xfrm>
          <a:prstGeom prst="rect">
            <a:avLst/>
          </a:prstGeom>
          <a:noFill/>
        </p:spPr>
        <p:txBody>
          <a:bodyPr wrap="square" lIns="91440" tIns="45720" rIns="91440" bIns="45720" rtlCol="0" anchor="t">
            <a:spAutoFit/>
          </a:bodyPr>
          <a:lstStyle/>
          <a:p>
            <a:pPr algn="r">
              <a:lnSpc>
                <a:spcPts val="4000"/>
              </a:lnSpc>
            </a:pPr>
            <a:r>
              <a:rPr lang="ca-ES" sz="1600">
                <a:solidFill>
                  <a:srgbClr val="54585A"/>
                </a:solidFill>
                <a:latin typeface="Montserrat SemiBold"/>
                <a:cs typeface="Montserrat SemiBold"/>
              </a:rPr>
              <a:t>2.3 Perspectives dels mercats</a:t>
            </a:r>
          </a:p>
        </p:txBody>
      </p:sp>
      <p:pic>
        <p:nvPicPr>
          <p:cNvPr id="4" name="Imagen 3">
            <a:extLst>
              <a:ext uri="{FF2B5EF4-FFF2-40B4-BE49-F238E27FC236}">
                <a16:creationId xmlns:a16="http://schemas.microsoft.com/office/drawing/2014/main" id="{43B99937-48D1-3135-8943-6E1F37B2B032}"/>
              </a:ext>
            </a:extLst>
          </p:cNvPr>
          <p:cNvPicPr>
            <a:picLocks noChangeAspect="1"/>
          </p:cNvPicPr>
          <p:nvPr/>
        </p:nvPicPr>
        <p:blipFill>
          <a:blip r:embed="rId2"/>
          <a:stretch>
            <a:fillRect/>
          </a:stretch>
        </p:blipFill>
        <p:spPr>
          <a:xfrm>
            <a:off x="8240868" y="129348"/>
            <a:ext cx="452755" cy="490276"/>
          </a:xfrm>
          <a:prstGeom prst="rect">
            <a:avLst/>
          </a:prstGeom>
        </p:spPr>
      </p:pic>
    </p:spTree>
    <p:extLst>
      <p:ext uri="{BB962C8B-B14F-4D97-AF65-F5344CB8AC3E}">
        <p14:creationId xmlns:p14="http://schemas.microsoft.com/office/powerpoint/2010/main" val="3850446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viselat_neg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 y="0"/>
            <a:ext cx="978194" cy="978194"/>
          </a:xfrm>
          <a:prstGeom prst="rect">
            <a:avLst/>
          </a:prstGeom>
        </p:spPr>
      </p:pic>
      <p:sp>
        <p:nvSpPr>
          <p:cNvPr id="2" name="1 Rectángulo"/>
          <p:cNvSpPr/>
          <p:nvPr/>
        </p:nvSpPr>
        <p:spPr>
          <a:xfrm>
            <a:off x="4453217" y="2589105"/>
            <a:ext cx="237566" cy="369332"/>
          </a:xfrm>
          <a:prstGeom prst="rect">
            <a:avLst/>
          </a:prstGeom>
        </p:spPr>
        <p:txBody>
          <a:bodyPr wrap="none">
            <a:spAutoFit/>
          </a:bodyPr>
          <a:lstStyle/>
          <a:p>
            <a:r>
              <a:rPr lang="ca-ES"/>
              <a:t> </a:t>
            </a:r>
          </a:p>
        </p:txBody>
      </p:sp>
      <p:pic>
        <p:nvPicPr>
          <p:cNvPr id="12" name="Imagen 11">
            <a:extLst>
              <a:ext uri="{FF2B5EF4-FFF2-40B4-BE49-F238E27FC236}">
                <a16:creationId xmlns:a16="http://schemas.microsoft.com/office/drawing/2014/main" id="{B59103A1-421B-43BD-9E97-349AE224D988}"/>
              </a:ext>
            </a:extLst>
          </p:cNvPr>
          <p:cNvPicPr>
            <a:picLocks noChangeAspect="1"/>
          </p:cNvPicPr>
          <p:nvPr/>
        </p:nvPicPr>
        <p:blipFill>
          <a:blip r:embed="rId3"/>
          <a:srcRect/>
          <a:stretch/>
        </p:blipFill>
        <p:spPr>
          <a:xfrm>
            <a:off x="0" y="-1"/>
            <a:ext cx="9144000" cy="5143501"/>
          </a:xfrm>
          <a:prstGeom prst="rect">
            <a:avLst/>
          </a:prstGeom>
        </p:spPr>
      </p:pic>
      <p:pic>
        <p:nvPicPr>
          <p:cNvPr id="18" name="Picture 13" descr="viselat_negre.png">
            <a:extLst>
              <a:ext uri="{FF2B5EF4-FFF2-40B4-BE49-F238E27FC236}">
                <a16:creationId xmlns:a16="http://schemas.microsoft.com/office/drawing/2014/main" id="{6EB26F08-BB43-4543-A7DE-F762B2F622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806" y="4165306"/>
            <a:ext cx="978194" cy="978194"/>
          </a:xfrm>
          <a:prstGeom prst="rect">
            <a:avLst/>
          </a:prstGeom>
        </p:spPr>
      </p:pic>
      <p:sp>
        <p:nvSpPr>
          <p:cNvPr id="19" name="TextBox 11">
            <a:extLst>
              <a:ext uri="{FF2B5EF4-FFF2-40B4-BE49-F238E27FC236}">
                <a16:creationId xmlns:a16="http://schemas.microsoft.com/office/drawing/2014/main" id="{D18BBDF6-C91C-4870-A6CA-FA80C7E7A5EA}"/>
              </a:ext>
            </a:extLst>
          </p:cNvPr>
          <p:cNvSpPr txBox="1"/>
          <p:nvPr/>
        </p:nvSpPr>
        <p:spPr>
          <a:xfrm>
            <a:off x="1710267" y="2800945"/>
            <a:ext cx="6375403" cy="540404"/>
          </a:xfrm>
          <a:prstGeom prst="rect">
            <a:avLst/>
          </a:prstGeom>
          <a:noFill/>
        </p:spPr>
        <p:txBody>
          <a:bodyPr wrap="square" rtlCol="0">
            <a:spAutoFit/>
          </a:bodyPr>
          <a:lstStyle/>
          <a:p>
            <a:pPr algn="r">
              <a:lnSpc>
                <a:spcPts val="4000"/>
              </a:lnSpc>
            </a:pPr>
            <a:r>
              <a:rPr lang="ca-ES" sz="2000" dirty="0">
                <a:solidFill>
                  <a:schemeClr val="bg1"/>
                </a:solidFill>
                <a:latin typeface="Montserrat" panose="00000500000000000000" pitchFamily="2" charset="0"/>
                <a:cs typeface="Montserrat Light"/>
              </a:rPr>
              <a:t>Model contracte 2022 i propers anys</a:t>
            </a:r>
          </a:p>
        </p:txBody>
      </p:sp>
      <p:pic>
        <p:nvPicPr>
          <p:cNvPr id="20" name="Picture 12" descr="ratlleta_ET_taronja.png">
            <a:extLst>
              <a:ext uri="{FF2B5EF4-FFF2-40B4-BE49-F238E27FC236}">
                <a16:creationId xmlns:a16="http://schemas.microsoft.com/office/drawing/2014/main" id="{635289E5-AEB8-4659-B42D-5394F54335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7075" y="3426306"/>
            <a:ext cx="923925" cy="185244"/>
          </a:xfrm>
          <a:prstGeom prst="rect">
            <a:avLst/>
          </a:prstGeom>
        </p:spPr>
      </p:pic>
    </p:spTree>
    <p:extLst>
      <p:ext uri="{BB962C8B-B14F-4D97-AF65-F5344CB8AC3E}">
        <p14:creationId xmlns:p14="http://schemas.microsoft.com/office/powerpoint/2010/main" val="26882446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Google Shape;191;p22">
            <a:extLst>
              <a:ext uri="{FF2B5EF4-FFF2-40B4-BE49-F238E27FC236}">
                <a16:creationId xmlns:a16="http://schemas.microsoft.com/office/drawing/2014/main" id="{95495B03-B131-48CB-8FC6-D49787C79144}"/>
              </a:ext>
            </a:extLst>
          </p:cNvPr>
          <p:cNvSpPr txBox="1"/>
          <p:nvPr/>
        </p:nvSpPr>
        <p:spPr>
          <a:xfrm>
            <a:off x="136481" y="682387"/>
            <a:ext cx="8743613" cy="4374107"/>
          </a:xfrm>
          <a:prstGeom prst="rect">
            <a:avLst/>
          </a:prstGeom>
          <a:noFill/>
          <a:ln>
            <a:noFill/>
          </a:ln>
        </p:spPr>
        <p:txBody>
          <a:bodyPr spcFirstLastPara="1" wrap="square" lIns="91425" tIns="45700" rIns="91425" bIns="45700" anchor="t" anchorCtr="0">
            <a:noAutofit/>
          </a:bodyPr>
          <a:lstStyle/>
          <a:p>
            <a:pPr marR="0" lvl="0" algn="just" rtl="0">
              <a:spcBef>
                <a:spcPts val="0"/>
              </a:spcBef>
              <a:spcAft>
                <a:spcPts val="600"/>
              </a:spcAft>
              <a:buClr>
                <a:srgbClr val="54585A"/>
              </a:buClr>
              <a:buSzPts val="1400"/>
            </a:pPr>
            <a:r>
              <a:rPr lang="ca-ES" sz="1050" b="1" dirty="0">
                <a:solidFill>
                  <a:srgbClr val="F93D16"/>
                </a:solidFill>
                <a:latin typeface="Montserrat Light"/>
                <a:sym typeface="Montserrat Light"/>
              </a:rPr>
              <a:t>Concurs 2022 (setembre – desembre)</a:t>
            </a:r>
          </a:p>
          <a:p>
            <a:pPr lvl="1" algn="just">
              <a:spcAft>
                <a:spcPts val="600"/>
              </a:spcAft>
              <a:buClr>
                <a:srgbClr val="54585A"/>
              </a:buClr>
              <a:buSzPts val="1400"/>
            </a:pPr>
            <a:endParaRPr lang="ca-ES" sz="1050" dirty="0">
              <a:solidFill>
                <a:srgbClr val="54585A"/>
              </a:solidFill>
              <a:latin typeface="Montserrat Light"/>
              <a:sym typeface="Montserrat Light"/>
            </a:endParaRPr>
          </a:p>
          <a:p>
            <a:pPr lvl="1" algn="just">
              <a:spcAft>
                <a:spcPts val="600"/>
              </a:spcAft>
              <a:buClr>
                <a:srgbClr val="54585A"/>
              </a:buClr>
              <a:buSzPts val="1400"/>
            </a:pPr>
            <a:r>
              <a:rPr lang="ca-ES" sz="1050" dirty="0">
                <a:solidFill>
                  <a:srgbClr val="54585A"/>
                </a:solidFill>
                <a:latin typeface="Montserrat Light"/>
                <a:sym typeface="Montserrat Light"/>
              </a:rPr>
              <a:t>Els 4 mesos de 2022 afecten de manera important a la resta del període contractual per les següents raons:</a:t>
            </a:r>
          </a:p>
          <a:p>
            <a:pPr lvl="1" algn="just">
              <a:spcAft>
                <a:spcPts val="600"/>
              </a:spcAft>
              <a:buClr>
                <a:srgbClr val="54585A"/>
              </a:buClr>
              <a:buSzPts val="1400"/>
            </a:pPr>
            <a:endParaRPr lang="ca-ES" sz="1050" dirty="0">
              <a:solidFill>
                <a:srgbClr val="54585A"/>
              </a:solidFill>
              <a:latin typeface="Montserrat Light"/>
              <a:sym typeface="Montserrat Light"/>
            </a:endParaRPr>
          </a:p>
          <a:p>
            <a:pPr marL="800100" lvl="1" indent="-342900" algn="just">
              <a:spcAft>
                <a:spcPts val="600"/>
              </a:spcAft>
              <a:buClr>
                <a:srgbClr val="54585A"/>
              </a:buClr>
              <a:buSzPts val="1400"/>
              <a:buFont typeface="Arial" panose="020B0604020202020204" pitchFamily="34" charset="0"/>
              <a:buChar char="•"/>
            </a:pPr>
            <a:r>
              <a:rPr lang="ca-ES" sz="1050" dirty="0">
                <a:solidFill>
                  <a:srgbClr val="54585A"/>
                </a:solidFill>
                <a:latin typeface="Montserrat Light"/>
                <a:sym typeface="Montserrat Light"/>
              </a:rPr>
              <a:t>Poca liquiditat en el mercat, no hi ha ofertes en el mercat a preu fix.</a:t>
            </a:r>
          </a:p>
          <a:p>
            <a:pPr marL="800100" lvl="1" indent="-342900" algn="just">
              <a:spcAft>
                <a:spcPts val="600"/>
              </a:spcAft>
              <a:buClr>
                <a:srgbClr val="54585A"/>
              </a:buClr>
              <a:buSzPts val="1400"/>
              <a:buFont typeface="Arial" panose="020B0604020202020204" pitchFamily="34" charset="0"/>
              <a:buChar char="•"/>
            </a:pPr>
            <a:r>
              <a:rPr lang="ca-ES" sz="1050" dirty="0">
                <a:solidFill>
                  <a:srgbClr val="54585A"/>
                </a:solidFill>
                <a:latin typeface="Montserrat Light"/>
                <a:sym typeface="Montserrat Light"/>
              </a:rPr>
              <a:t>Preus molt elevats respecte la resta dels propers anys.</a:t>
            </a:r>
          </a:p>
          <a:p>
            <a:pPr marL="800100" lvl="1" indent="-342900" algn="just">
              <a:spcAft>
                <a:spcPts val="600"/>
              </a:spcAft>
              <a:buClr>
                <a:srgbClr val="54585A"/>
              </a:buClr>
              <a:buSzPts val="1400"/>
              <a:buFont typeface="Arial" panose="020B0604020202020204" pitchFamily="34" charset="0"/>
              <a:buChar char="•"/>
            </a:pPr>
            <a:r>
              <a:rPr lang="ca-ES" sz="1050" dirty="0">
                <a:solidFill>
                  <a:srgbClr val="54585A"/>
                </a:solidFill>
                <a:latin typeface="Montserrat Light"/>
                <a:sym typeface="Montserrat Light"/>
              </a:rPr>
              <a:t>Ja no hi ha tendències vàlides per temporades estiu-hivern que assegurin un bon nivell de preus en un mes concret.</a:t>
            </a:r>
          </a:p>
          <a:p>
            <a:pPr marL="800100" lvl="1" indent="-342900" algn="just">
              <a:spcAft>
                <a:spcPts val="600"/>
              </a:spcAft>
              <a:buClr>
                <a:srgbClr val="54585A"/>
              </a:buClr>
              <a:buSzPts val="1400"/>
              <a:buFont typeface="Arial" panose="020B0604020202020204" pitchFamily="34" charset="0"/>
              <a:buChar char="•"/>
            </a:pPr>
            <a:r>
              <a:rPr lang="ca-ES" sz="1050" dirty="0">
                <a:solidFill>
                  <a:srgbClr val="54585A"/>
                </a:solidFill>
                <a:latin typeface="Montserrat Light"/>
                <a:sym typeface="Montserrat Light"/>
              </a:rPr>
              <a:t>Molta volatilitat a curt termini, preus màxims de 375€/MWh a mínims de 150€/</a:t>
            </a:r>
            <a:r>
              <a:rPr lang="ca-ES" sz="1050" dirty="0" err="1">
                <a:solidFill>
                  <a:srgbClr val="54585A"/>
                </a:solidFill>
                <a:latin typeface="Montserrat Light"/>
                <a:sym typeface="Montserrat Light"/>
              </a:rPr>
              <a:t>MMWh</a:t>
            </a:r>
            <a:r>
              <a:rPr lang="ca-ES" sz="1050" dirty="0">
                <a:solidFill>
                  <a:srgbClr val="54585A"/>
                </a:solidFill>
                <a:latin typeface="Montserrat Light"/>
                <a:sym typeface="Montserrat Light"/>
              </a:rPr>
              <a:t> en els darrers 2 mesos.</a:t>
            </a:r>
          </a:p>
          <a:p>
            <a:pPr algn="just">
              <a:spcAft>
                <a:spcPts val="600"/>
              </a:spcAft>
              <a:buClr>
                <a:srgbClr val="54585A"/>
              </a:buClr>
              <a:buSzPts val="1400"/>
            </a:pPr>
            <a:endParaRPr lang="ca-ES" sz="1050" b="1" dirty="0">
              <a:solidFill>
                <a:srgbClr val="F93D16"/>
              </a:solidFill>
              <a:latin typeface="Montserrat Light"/>
              <a:sym typeface="Montserrat Light"/>
            </a:endParaRPr>
          </a:p>
          <a:p>
            <a:pPr algn="just">
              <a:spcAft>
                <a:spcPts val="600"/>
              </a:spcAft>
              <a:buClr>
                <a:srgbClr val="54585A"/>
              </a:buClr>
              <a:buSzPts val="1400"/>
            </a:pPr>
            <a:r>
              <a:rPr lang="ca-ES" sz="1050" b="1" dirty="0">
                <a:solidFill>
                  <a:srgbClr val="F93D16"/>
                </a:solidFill>
                <a:latin typeface="Montserrat Light"/>
                <a:sym typeface="Montserrat Light"/>
              </a:rPr>
              <a:t>Modalitat Proposta</a:t>
            </a:r>
          </a:p>
          <a:p>
            <a:pPr algn="just">
              <a:spcAft>
                <a:spcPts val="600"/>
              </a:spcAft>
              <a:buClr>
                <a:srgbClr val="54585A"/>
              </a:buClr>
              <a:buSzPts val="1400"/>
            </a:pPr>
            <a:endParaRPr lang="ca-ES" sz="1050" b="1" dirty="0">
              <a:solidFill>
                <a:srgbClr val="F93D16"/>
              </a:solidFill>
              <a:latin typeface="Montserrat Light"/>
              <a:sym typeface="Montserrat Light"/>
            </a:endParaRPr>
          </a:p>
          <a:p>
            <a:pPr marR="0" lvl="1" algn="just" defTabSz="457200" rtl="0" eaLnBrk="1" fontAlgn="auto" latinLnBrk="0" hangingPunct="1">
              <a:lnSpc>
                <a:spcPct val="100000"/>
              </a:lnSpc>
              <a:spcBef>
                <a:spcPts val="0"/>
              </a:spcBef>
              <a:spcAft>
                <a:spcPts val="600"/>
              </a:spcAft>
              <a:buClr>
                <a:srgbClr val="54585A"/>
              </a:buClr>
              <a:buSzPts val="1400"/>
              <a:tabLst/>
              <a:defRPr/>
            </a:pPr>
            <a:r>
              <a:rPr kumimoji="0" lang="ca-ES" sz="1050" b="0" i="0" u="none" strike="noStrike" kern="1200" cap="none" spc="0" normalizeH="0" baseline="0" noProof="0" dirty="0">
                <a:ln>
                  <a:noFill/>
                </a:ln>
                <a:solidFill>
                  <a:srgbClr val="54585A"/>
                </a:solidFill>
                <a:effectLst/>
                <a:uLnTx/>
                <a:uFillTx/>
                <a:latin typeface="Montserrat Light"/>
                <a:ea typeface="+mn-ea"/>
                <a:cs typeface="+mn-cs"/>
                <a:sym typeface="Montserrat Light"/>
              </a:rPr>
              <a:t>Electricitat i Gas: Indexat a OMIE i TTF respectivament sense possibilitat de tancaments.</a:t>
            </a:r>
          </a:p>
          <a:p>
            <a:pPr marL="800100" marR="0" lvl="1" indent="-342900" algn="just" defTabSz="457200" rtl="0" eaLnBrk="1" fontAlgn="auto" latinLnBrk="0" hangingPunct="1">
              <a:lnSpc>
                <a:spcPct val="100000"/>
              </a:lnSpc>
              <a:spcBef>
                <a:spcPts val="0"/>
              </a:spcBef>
              <a:spcAft>
                <a:spcPts val="600"/>
              </a:spcAft>
              <a:buClr>
                <a:srgbClr val="54585A"/>
              </a:buClr>
              <a:buSzPts val="1400"/>
              <a:buFont typeface="Arial" panose="020B0604020202020204" pitchFamily="34" charset="0"/>
              <a:buChar char="•"/>
              <a:tabLst/>
              <a:defRPr/>
            </a:pPr>
            <a:endParaRPr kumimoji="0" lang="ca-ES" sz="1050" b="0" i="0" u="none" strike="noStrike" kern="1200" cap="none" spc="0" normalizeH="0" baseline="0" noProof="0" dirty="0">
              <a:ln>
                <a:noFill/>
              </a:ln>
              <a:solidFill>
                <a:srgbClr val="54585A"/>
              </a:solidFill>
              <a:effectLst/>
              <a:uLnTx/>
              <a:uFillTx/>
              <a:latin typeface="Montserrat Light"/>
              <a:ea typeface="+mn-ea"/>
              <a:cs typeface="+mn-cs"/>
              <a:sym typeface="Montserrat Light"/>
            </a:endParaRPr>
          </a:p>
          <a:p>
            <a:pPr marL="1257300" lvl="2" indent="-342900" algn="just">
              <a:spcAft>
                <a:spcPts val="600"/>
              </a:spcAft>
              <a:buClr>
                <a:srgbClr val="54585A"/>
              </a:buClr>
              <a:buSzPts val="1400"/>
              <a:buFont typeface="Arial" panose="020B0604020202020204" pitchFamily="34" charset="0"/>
              <a:buChar char="•"/>
              <a:defRPr/>
            </a:pPr>
            <a:r>
              <a:rPr kumimoji="0" lang="ca-ES" sz="1050" b="0" i="0" u="none" strike="noStrike" kern="1200" cap="none" spc="0" normalizeH="0" baseline="0" noProof="0" dirty="0">
                <a:ln>
                  <a:noFill/>
                </a:ln>
                <a:solidFill>
                  <a:srgbClr val="54585A"/>
                </a:solidFill>
                <a:effectLst/>
                <a:uLnTx/>
                <a:uFillTx/>
                <a:latin typeface="Montserrat Light"/>
                <a:ea typeface="+mn-ea"/>
                <a:cs typeface="+mn-cs"/>
                <a:sym typeface="Montserrat Light"/>
              </a:rPr>
              <a:t>Indexat: Afavoreix concurrència, les Comercialitzadores no estan </a:t>
            </a:r>
            <a:r>
              <a:rPr kumimoji="0" lang="ca-ES" sz="1050" b="0" i="0" u="none" strike="noStrike" kern="1200" cap="none" spc="0" normalizeH="0" baseline="0" noProof="0" dirty="0" err="1">
                <a:ln>
                  <a:noFill/>
                </a:ln>
                <a:solidFill>
                  <a:srgbClr val="54585A"/>
                </a:solidFill>
                <a:effectLst/>
                <a:uLnTx/>
                <a:uFillTx/>
                <a:latin typeface="Montserrat Light"/>
                <a:ea typeface="+mn-ea"/>
                <a:cs typeface="+mn-cs"/>
                <a:sym typeface="Montserrat Light"/>
              </a:rPr>
              <a:t>ofertant</a:t>
            </a:r>
            <a:r>
              <a:rPr kumimoji="0" lang="ca-ES" sz="1050" b="0" i="0" u="none" strike="noStrike" kern="1200" cap="none" spc="0" normalizeH="0" baseline="0" noProof="0" dirty="0">
                <a:ln>
                  <a:noFill/>
                </a:ln>
                <a:solidFill>
                  <a:srgbClr val="54585A"/>
                </a:solidFill>
                <a:effectLst/>
                <a:uLnTx/>
                <a:uFillTx/>
                <a:latin typeface="Montserrat Light"/>
                <a:ea typeface="+mn-ea"/>
                <a:cs typeface="+mn-cs"/>
                <a:sym typeface="Montserrat Light"/>
              </a:rPr>
              <a:t> preus fixes.</a:t>
            </a:r>
          </a:p>
          <a:p>
            <a:pPr marL="1257300" lvl="2" indent="-342900" algn="just">
              <a:spcAft>
                <a:spcPts val="600"/>
              </a:spcAft>
              <a:buClr>
                <a:srgbClr val="54585A"/>
              </a:buClr>
              <a:buSzPts val="1400"/>
              <a:buFont typeface="Arial" panose="020B0604020202020204" pitchFamily="34" charset="0"/>
              <a:buChar char="•"/>
              <a:defRPr/>
            </a:pPr>
            <a:r>
              <a:rPr kumimoji="0" lang="ca-ES" sz="1050" b="0" i="0" u="none" strike="noStrike" kern="1200" cap="none" spc="0" normalizeH="0" baseline="0" noProof="0" dirty="0">
                <a:ln>
                  <a:noFill/>
                </a:ln>
                <a:solidFill>
                  <a:srgbClr val="54585A"/>
                </a:solidFill>
                <a:effectLst/>
                <a:uLnTx/>
                <a:uFillTx/>
                <a:latin typeface="Montserrat Light"/>
                <a:ea typeface="+mn-ea"/>
                <a:cs typeface="+mn-cs"/>
                <a:sym typeface="Montserrat Light"/>
              </a:rPr>
              <a:t>No Tancaments: Afavoreix la concurrència, el mercat tampoc hi ha liquiditat possible per realitzar-los i donat el preu de l’energia no es aconsellable tancar, per les </a:t>
            </a:r>
            <a:r>
              <a:rPr lang="ca-ES" sz="1050" dirty="0">
                <a:solidFill>
                  <a:srgbClr val="54585A"/>
                </a:solidFill>
                <a:latin typeface="Montserrat Light"/>
                <a:sym typeface="Montserrat Light"/>
              </a:rPr>
              <a:t>possibles mesures que pot emprendre el Govern i pels preus elevats actuals.</a:t>
            </a:r>
            <a:endParaRPr kumimoji="0" lang="ca-ES" sz="1050" b="0" i="0" u="none" strike="noStrike" kern="1200" cap="none" spc="0" normalizeH="0" baseline="0" noProof="0" dirty="0">
              <a:ln>
                <a:noFill/>
              </a:ln>
              <a:solidFill>
                <a:srgbClr val="54585A"/>
              </a:solidFill>
              <a:effectLst/>
              <a:uLnTx/>
              <a:uFillTx/>
              <a:latin typeface="Montserrat Light"/>
              <a:ea typeface="+mn-ea"/>
              <a:cs typeface="+mn-cs"/>
              <a:sym typeface="Montserrat Light"/>
            </a:endParaRPr>
          </a:p>
          <a:p>
            <a:pPr algn="just">
              <a:spcAft>
                <a:spcPts val="600"/>
              </a:spcAft>
              <a:buClr>
                <a:srgbClr val="54585A"/>
              </a:buClr>
              <a:buSzPts val="1400"/>
            </a:pPr>
            <a:endParaRPr lang="ca-ES" sz="1050" b="1" dirty="0">
              <a:solidFill>
                <a:srgbClr val="F93D16"/>
              </a:solidFill>
              <a:latin typeface="Montserrat Light"/>
              <a:sym typeface="Montserrat Light"/>
            </a:endParaRPr>
          </a:p>
        </p:txBody>
      </p:sp>
      <p:pic>
        <p:nvPicPr>
          <p:cNvPr id="14" name="Picture 13" descr="viselat_neg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 y="0"/>
            <a:ext cx="978194" cy="978194"/>
          </a:xfrm>
          <a:prstGeom prst="rect">
            <a:avLst/>
          </a:prstGeom>
        </p:spPr>
      </p:pic>
      <p:sp>
        <p:nvSpPr>
          <p:cNvPr id="2" name="1 Rectángulo"/>
          <p:cNvSpPr/>
          <p:nvPr/>
        </p:nvSpPr>
        <p:spPr>
          <a:xfrm>
            <a:off x="4453217" y="2100005"/>
            <a:ext cx="245580" cy="369332"/>
          </a:xfrm>
          <a:prstGeom prst="rect">
            <a:avLst/>
          </a:prstGeom>
        </p:spPr>
        <p:txBody>
          <a:bodyPr wrap="none">
            <a:spAutoFit/>
          </a:bodyPr>
          <a:lstStyle/>
          <a:p>
            <a:r>
              <a:rPr lang="ca-ES">
                <a:latin typeface="Montserrat" panose="00000500000000000000" pitchFamily="2" charset="0"/>
              </a:rPr>
              <a:t> </a:t>
            </a:r>
          </a:p>
        </p:txBody>
      </p:sp>
      <p:pic>
        <p:nvPicPr>
          <p:cNvPr id="18" name="Picture 13" descr="viselat_negre.png">
            <a:extLst>
              <a:ext uri="{FF2B5EF4-FFF2-40B4-BE49-F238E27FC236}">
                <a16:creationId xmlns:a16="http://schemas.microsoft.com/office/drawing/2014/main" id="{6EB26F08-BB43-4543-A7DE-F762B2F622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806" y="4165306"/>
            <a:ext cx="978194" cy="978194"/>
          </a:xfrm>
          <a:prstGeom prst="rect">
            <a:avLst/>
          </a:prstGeom>
        </p:spPr>
      </p:pic>
      <p:sp>
        <p:nvSpPr>
          <p:cNvPr id="22" name="TextBox 15">
            <a:extLst>
              <a:ext uri="{FF2B5EF4-FFF2-40B4-BE49-F238E27FC236}">
                <a16:creationId xmlns:a16="http://schemas.microsoft.com/office/drawing/2014/main" id="{CB4E991F-FD49-4331-AD29-EB366FEDB330}"/>
              </a:ext>
            </a:extLst>
          </p:cNvPr>
          <p:cNvSpPr txBox="1"/>
          <p:nvPr/>
        </p:nvSpPr>
        <p:spPr>
          <a:xfrm>
            <a:off x="753533" y="1643"/>
            <a:ext cx="6095999" cy="527709"/>
          </a:xfrm>
          <a:prstGeom prst="rect">
            <a:avLst/>
          </a:prstGeom>
          <a:noFill/>
        </p:spPr>
        <p:txBody>
          <a:bodyPr wrap="square" rtlCol="0">
            <a:spAutoFit/>
          </a:bodyPr>
          <a:lstStyle/>
          <a:p>
            <a:pPr algn="r">
              <a:lnSpc>
                <a:spcPts val="4000"/>
              </a:lnSpc>
            </a:pPr>
            <a:r>
              <a:rPr lang="it-IT" sz="1600" dirty="0">
                <a:solidFill>
                  <a:srgbClr val="54585A"/>
                </a:solidFill>
                <a:latin typeface="Montserrat SemiBold"/>
                <a:cs typeface="Montserrat SemiBold"/>
              </a:rPr>
              <a:t>3.1 Model contracte 2022</a:t>
            </a:r>
          </a:p>
        </p:txBody>
      </p:sp>
      <p:pic>
        <p:nvPicPr>
          <p:cNvPr id="9" name="Imagen 8">
            <a:extLst>
              <a:ext uri="{FF2B5EF4-FFF2-40B4-BE49-F238E27FC236}">
                <a16:creationId xmlns:a16="http://schemas.microsoft.com/office/drawing/2014/main" id="{EB69E5BC-50A1-6262-D9C1-06594BB5EECC}"/>
              </a:ext>
            </a:extLst>
          </p:cNvPr>
          <p:cNvPicPr>
            <a:picLocks noChangeAspect="1"/>
          </p:cNvPicPr>
          <p:nvPr/>
        </p:nvPicPr>
        <p:blipFill>
          <a:blip r:embed="rId3"/>
          <a:stretch>
            <a:fillRect/>
          </a:stretch>
        </p:blipFill>
        <p:spPr>
          <a:xfrm>
            <a:off x="8240868" y="129348"/>
            <a:ext cx="452755" cy="490276"/>
          </a:xfrm>
          <a:prstGeom prst="rect">
            <a:avLst/>
          </a:prstGeom>
        </p:spPr>
      </p:pic>
    </p:spTree>
    <p:extLst>
      <p:ext uri="{BB962C8B-B14F-4D97-AF65-F5344CB8AC3E}">
        <p14:creationId xmlns:p14="http://schemas.microsoft.com/office/powerpoint/2010/main" val="17624593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Google Shape;191;p22">
            <a:extLst>
              <a:ext uri="{FF2B5EF4-FFF2-40B4-BE49-F238E27FC236}">
                <a16:creationId xmlns:a16="http://schemas.microsoft.com/office/drawing/2014/main" id="{95495B03-B131-48CB-8FC6-D49787C79144}"/>
              </a:ext>
            </a:extLst>
          </p:cNvPr>
          <p:cNvSpPr txBox="1"/>
          <p:nvPr/>
        </p:nvSpPr>
        <p:spPr>
          <a:xfrm>
            <a:off x="418479" y="675563"/>
            <a:ext cx="8236424" cy="4374107"/>
          </a:xfrm>
          <a:prstGeom prst="rect">
            <a:avLst/>
          </a:prstGeom>
          <a:noFill/>
          <a:ln>
            <a:noFill/>
          </a:ln>
        </p:spPr>
        <p:txBody>
          <a:bodyPr spcFirstLastPara="1" wrap="square" lIns="91425" tIns="45700" rIns="91425" bIns="45700" anchor="t" anchorCtr="0">
            <a:noAutofit/>
          </a:bodyPr>
          <a:lstStyle/>
          <a:p>
            <a:pPr marR="0" lvl="0" algn="just" rtl="0">
              <a:spcBef>
                <a:spcPts val="0"/>
              </a:spcBef>
              <a:spcAft>
                <a:spcPts val="600"/>
              </a:spcAft>
              <a:buClr>
                <a:srgbClr val="54585A"/>
              </a:buClr>
              <a:buSzPts val="1400"/>
            </a:pPr>
            <a:r>
              <a:rPr lang="ca-ES" sz="1400" b="1" dirty="0">
                <a:solidFill>
                  <a:srgbClr val="F93D16"/>
                </a:solidFill>
                <a:latin typeface="Montserrat Light"/>
                <a:sym typeface="Montserrat Light"/>
              </a:rPr>
              <a:t>Electricitat – TARIFA 6.1TD</a:t>
            </a:r>
          </a:p>
          <a:p>
            <a:pPr marR="0" lvl="0" algn="just" rtl="0">
              <a:spcBef>
                <a:spcPts val="0"/>
              </a:spcBef>
              <a:spcAft>
                <a:spcPts val="600"/>
              </a:spcAft>
              <a:buClr>
                <a:srgbClr val="54585A"/>
              </a:buClr>
              <a:buSzPts val="1400"/>
            </a:pPr>
            <a:endParaRPr lang="ca-ES" sz="1400" b="1" dirty="0">
              <a:solidFill>
                <a:srgbClr val="F93D16"/>
              </a:solidFill>
              <a:latin typeface="Montserrat Light"/>
              <a:sym typeface="Montserrat Light"/>
            </a:endParaRPr>
          </a:p>
          <a:p>
            <a:pPr marR="0" lvl="0" algn="just" rtl="0">
              <a:spcBef>
                <a:spcPts val="0"/>
              </a:spcBef>
              <a:spcAft>
                <a:spcPts val="600"/>
              </a:spcAft>
              <a:buClr>
                <a:srgbClr val="54585A"/>
              </a:buClr>
              <a:buSzPts val="1400"/>
            </a:pPr>
            <a:r>
              <a:rPr lang="ca-ES" sz="1400" dirty="0">
                <a:solidFill>
                  <a:srgbClr val="54585A"/>
                </a:solidFill>
                <a:latin typeface="Montserrat Light"/>
                <a:sym typeface="Montserrat Light"/>
              </a:rPr>
              <a:t>Proposta d’un contracte a 5 anys per tal de laminar els preus cars a curt amb els preus millorats dels propers anys:</a:t>
            </a:r>
          </a:p>
          <a:p>
            <a:pPr marR="0" lvl="0" algn="just" rtl="0">
              <a:spcBef>
                <a:spcPts val="0"/>
              </a:spcBef>
              <a:spcAft>
                <a:spcPts val="600"/>
              </a:spcAft>
              <a:buClr>
                <a:srgbClr val="54585A"/>
              </a:buClr>
              <a:buSzPts val="1400"/>
            </a:pPr>
            <a:endParaRPr lang="ca-ES" sz="1400" dirty="0">
              <a:solidFill>
                <a:srgbClr val="54585A"/>
              </a:solidFill>
              <a:latin typeface="Montserrat Light"/>
              <a:sym typeface="Montserrat Light"/>
            </a:endParaRPr>
          </a:p>
          <a:p>
            <a:pPr lvl="1" algn="just">
              <a:spcAft>
                <a:spcPts val="600"/>
              </a:spcAft>
              <a:buClr>
                <a:srgbClr val="54585A"/>
              </a:buClr>
              <a:buSzPts val="1400"/>
            </a:pPr>
            <a:r>
              <a:rPr lang="ca-ES" sz="1400" dirty="0">
                <a:solidFill>
                  <a:srgbClr val="54585A"/>
                </a:solidFill>
                <a:latin typeface="Montserrat Light"/>
                <a:sym typeface="Montserrat Light"/>
              </a:rPr>
              <a:t>		Any 2023: 147,50€/MWh</a:t>
            </a:r>
          </a:p>
          <a:p>
            <a:pPr lvl="1" algn="just">
              <a:spcAft>
                <a:spcPts val="600"/>
              </a:spcAft>
              <a:buClr>
                <a:srgbClr val="54585A"/>
              </a:buClr>
              <a:buSzPts val="1400"/>
            </a:pPr>
            <a:r>
              <a:rPr lang="ca-ES" sz="1400" dirty="0">
                <a:solidFill>
                  <a:srgbClr val="54585A"/>
                </a:solidFill>
                <a:latin typeface="Montserrat Light"/>
                <a:sym typeface="Montserrat Light"/>
              </a:rPr>
              <a:t>		Any 2024: 97,50€/MWh</a:t>
            </a:r>
          </a:p>
          <a:p>
            <a:pPr lvl="1" algn="just">
              <a:spcAft>
                <a:spcPts val="600"/>
              </a:spcAft>
              <a:buClr>
                <a:srgbClr val="54585A"/>
              </a:buClr>
              <a:buSzPts val="1400"/>
            </a:pPr>
            <a:r>
              <a:rPr lang="ca-ES" sz="1400" dirty="0">
                <a:solidFill>
                  <a:srgbClr val="54585A"/>
                </a:solidFill>
                <a:latin typeface="Montserrat Light"/>
                <a:sym typeface="Montserrat Light"/>
              </a:rPr>
              <a:t>		Any 2025: 65,88€/MWh</a:t>
            </a:r>
          </a:p>
          <a:p>
            <a:pPr lvl="1" algn="just">
              <a:spcAft>
                <a:spcPts val="600"/>
              </a:spcAft>
              <a:buClr>
                <a:srgbClr val="54585A"/>
              </a:buClr>
              <a:buSzPts val="1400"/>
            </a:pPr>
            <a:r>
              <a:rPr lang="ca-ES" sz="1400" dirty="0">
                <a:solidFill>
                  <a:srgbClr val="54585A"/>
                </a:solidFill>
                <a:latin typeface="Montserrat Light"/>
                <a:sym typeface="Montserrat Light"/>
              </a:rPr>
              <a:t>		Any 2026: 56,00€/MWh</a:t>
            </a:r>
          </a:p>
          <a:p>
            <a:pPr lvl="1" algn="just">
              <a:spcAft>
                <a:spcPts val="600"/>
              </a:spcAft>
              <a:buClr>
                <a:srgbClr val="54585A"/>
              </a:buClr>
              <a:buSzPts val="1400"/>
            </a:pPr>
            <a:r>
              <a:rPr lang="ca-ES" sz="1400" dirty="0">
                <a:solidFill>
                  <a:srgbClr val="54585A"/>
                </a:solidFill>
                <a:latin typeface="Montserrat Light"/>
                <a:sym typeface="Montserrat Light"/>
              </a:rPr>
              <a:t>		Any 2027: 47,75€/MWh</a:t>
            </a:r>
          </a:p>
          <a:p>
            <a:pPr lvl="1" algn="just">
              <a:spcAft>
                <a:spcPts val="600"/>
              </a:spcAft>
              <a:buClr>
                <a:srgbClr val="54585A"/>
              </a:buClr>
              <a:buSzPts val="1400"/>
            </a:pPr>
            <a:endParaRPr lang="ca-ES" sz="1400" dirty="0">
              <a:solidFill>
                <a:srgbClr val="54585A"/>
              </a:solidFill>
              <a:latin typeface="Montserrat Light"/>
              <a:sym typeface="Montserrat Light"/>
            </a:endParaRPr>
          </a:p>
          <a:p>
            <a:pPr marL="0" lvl="1" algn="just">
              <a:spcAft>
                <a:spcPts val="600"/>
              </a:spcAft>
              <a:buClr>
                <a:srgbClr val="54585A"/>
              </a:buClr>
              <a:buSzPts val="1400"/>
            </a:pPr>
            <a:r>
              <a:rPr lang="ca-ES" sz="1400" dirty="0">
                <a:solidFill>
                  <a:srgbClr val="54585A"/>
                </a:solidFill>
                <a:latin typeface="Montserrat Light"/>
                <a:sym typeface="Montserrat Light"/>
              </a:rPr>
              <a:t>La modalitat contractual preu fix pel 75% del consum i la resta 25% indexat a OMIE per tal de poder d’aprofitar lleument una possible baixada del mercat.</a:t>
            </a:r>
          </a:p>
          <a:p>
            <a:pPr lvl="1" algn="just">
              <a:spcAft>
                <a:spcPts val="600"/>
              </a:spcAft>
              <a:buClr>
                <a:srgbClr val="54585A"/>
              </a:buClr>
              <a:buSzPts val="1400"/>
            </a:pPr>
            <a:endParaRPr lang="ca-ES" sz="1400" dirty="0">
              <a:solidFill>
                <a:srgbClr val="54585A"/>
              </a:solidFill>
              <a:latin typeface="Montserrat Light"/>
              <a:sym typeface="Montserrat Light"/>
            </a:endParaRPr>
          </a:p>
        </p:txBody>
      </p:sp>
      <p:pic>
        <p:nvPicPr>
          <p:cNvPr id="5" name="Imagen 4">
            <a:extLst>
              <a:ext uri="{FF2B5EF4-FFF2-40B4-BE49-F238E27FC236}">
                <a16:creationId xmlns:a16="http://schemas.microsoft.com/office/drawing/2014/main" id="{2E0354CA-5581-D174-1F3E-42FB178E43BF}"/>
              </a:ext>
            </a:extLst>
          </p:cNvPr>
          <p:cNvPicPr>
            <a:picLocks noChangeAspect="1"/>
          </p:cNvPicPr>
          <p:nvPr/>
        </p:nvPicPr>
        <p:blipFill>
          <a:blip r:embed="rId2"/>
          <a:stretch>
            <a:fillRect/>
          </a:stretch>
        </p:blipFill>
        <p:spPr>
          <a:xfrm>
            <a:off x="4110473" y="2125652"/>
            <a:ext cx="337514" cy="1261528"/>
          </a:xfrm>
          <a:prstGeom prst="rect">
            <a:avLst/>
          </a:prstGeom>
        </p:spPr>
      </p:pic>
      <p:pic>
        <p:nvPicPr>
          <p:cNvPr id="14" name="Picture 13" descr="viselat_negr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1" y="0"/>
            <a:ext cx="978194" cy="978194"/>
          </a:xfrm>
          <a:prstGeom prst="rect">
            <a:avLst/>
          </a:prstGeom>
        </p:spPr>
      </p:pic>
      <p:sp>
        <p:nvSpPr>
          <p:cNvPr id="2" name="1 Rectángulo"/>
          <p:cNvSpPr/>
          <p:nvPr/>
        </p:nvSpPr>
        <p:spPr>
          <a:xfrm>
            <a:off x="4453217" y="2100005"/>
            <a:ext cx="245580" cy="369332"/>
          </a:xfrm>
          <a:prstGeom prst="rect">
            <a:avLst/>
          </a:prstGeom>
        </p:spPr>
        <p:txBody>
          <a:bodyPr wrap="none">
            <a:spAutoFit/>
          </a:bodyPr>
          <a:lstStyle/>
          <a:p>
            <a:r>
              <a:rPr lang="ca-ES">
                <a:latin typeface="Montserrat" panose="00000500000000000000" pitchFamily="2" charset="0"/>
              </a:rPr>
              <a:t> </a:t>
            </a:r>
          </a:p>
        </p:txBody>
      </p:sp>
      <p:pic>
        <p:nvPicPr>
          <p:cNvPr id="18" name="Picture 13" descr="viselat_negre.png">
            <a:extLst>
              <a:ext uri="{FF2B5EF4-FFF2-40B4-BE49-F238E27FC236}">
                <a16:creationId xmlns:a16="http://schemas.microsoft.com/office/drawing/2014/main" id="{6EB26F08-BB43-4543-A7DE-F762B2F622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5806" y="4165306"/>
            <a:ext cx="978194" cy="978194"/>
          </a:xfrm>
          <a:prstGeom prst="rect">
            <a:avLst/>
          </a:prstGeom>
        </p:spPr>
      </p:pic>
      <p:sp>
        <p:nvSpPr>
          <p:cNvPr id="22" name="TextBox 15">
            <a:extLst>
              <a:ext uri="{FF2B5EF4-FFF2-40B4-BE49-F238E27FC236}">
                <a16:creationId xmlns:a16="http://schemas.microsoft.com/office/drawing/2014/main" id="{CB4E991F-FD49-4331-AD29-EB366FEDB330}"/>
              </a:ext>
            </a:extLst>
          </p:cNvPr>
          <p:cNvSpPr txBox="1"/>
          <p:nvPr/>
        </p:nvSpPr>
        <p:spPr>
          <a:xfrm>
            <a:off x="753533" y="1643"/>
            <a:ext cx="6095999" cy="527709"/>
          </a:xfrm>
          <a:prstGeom prst="rect">
            <a:avLst/>
          </a:prstGeom>
          <a:noFill/>
        </p:spPr>
        <p:txBody>
          <a:bodyPr wrap="square" rtlCol="0">
            <a:spAutoFit/>
          </a:bodyPr>
          <a:lstStyle/>
          <a:p>
            <a:pPr algn="r">
              <a:lnSpc>
                <a:spcPts val="4000"/>
              </a:lnSpc>
            </a:pPr>
            <a:r>
              <a:rPr lang="it-IT" sz="1600" dirty="0">
                <a:solidFill>
                  <a:srgbClr val="54585A"/>
                </a:solidFill>
                <a:latin typeface="Montserrat SemiBold"/>
                <a:cs typeface="Montserrat SemiBold"/>
              </a:rPr>
              <a:t>3.2 Model contracte propers anys</a:t>
            </a:r>
          </a:p>
        </p:txBody>
      </p:sp>
      <p:pic>
        <p:nvPicPr>
          <p:cNvPr id="9" name="Imagen 8">
            <a:extLst>
              <a:ext uri="{FF2B5EF4-FFF2-40B4-BE49-F238E27FC236}">
                <a16:creationId xmlns:a16="http://schemas.microsoft.com/office/drawing/2014/main" id="{EB69E5BC-50A1-6262-D9C1-06594BB5EECC}"/>
              </a:ext>
            </a:extLst>
          </p:cNvPr>
          <p:cNvPicPr>
            <a:picLocks noChangeAspect="1"/>
          </p:cNvPicPr>
          <p:nvPr/>
        </p:nvPicPr>
        <p:blipFill>
          <a:blip r:embed="rId4"/>
          <a:stretch>
            <a:fillRect/>
          </a:stretch>
        </p:blipFill>
        <p:spPr>
          <a:xfrm>
            <a:off x="8240868" y="129348"/>
            <a:ext cx="452755" cy="490276"/>
          </a:xfrm>
          <a:prstGeom prst="rect">
            <a:avLst/>
          </a:prstGeom>
        </p:spPr>
      </p:pic>
      <p:sp>
        <p:nvSpPr>
          <p:cNvPr id="12" name="CuadroTexto 11">
            <a:extLst>
              <a:ext uri="{FF2B5EF4-FFF2-40B4-BE49-F238E27FC236}">
                <a16:creationId xmlns:a16="http://schemas.microsoft.com/office/drawing/2014/main" id="{BC37D676-319F-85A4-9170-7DF63551ECAB}"/>
              </a:ext>
            </a:extLst>
          </p:cNvPr>
          <p:cNvSpPr txBox="1"/>
          <p:nvPr/>
        </p:nvSpPr>
        <p:spPr>
          <a:xfrm>
            <a:off x="4563532" y="2571750"/>
            <a:ext cx="4572000" cy="369332"/>
          </a:xfrm>
          <a:prstGeom prst="rect">
            <a:avLst/>
          </a:prstGeom>
          <a:noFill/>
        </p:spPr>
        <p:txBody>
          <a:bodyPr wrap="square">
            <a:spAutoFit/>
          </a:bodyPr>
          <a:lstStyle/>
          <a:p>
            <a:r>
              <a:rPr lang="ca-ES" sz="1800" dirty="0">
                <a:solidFill>
                  <a:srgbClr val="54585A"/>
                </a:solidFill>
                <a:latin typeface="Montserrat Light"/>
                <a:sym typeface="Montserrat Light"/>
              </a:rPr>
              <a:t>Mitjana 5 anys : 82,92 €/MWh</a:t>
            </a:r>
            <a:endParaRPr lang="es-ES" dirty="0"/>
          </a:p>
        </p:txBody>
      </p:sp>
    </p:spTree>
    <p:extLst>
      <p:ext uri="{BB962C8B-B14F-4D97-AF65-F5344CB8AC3E}">
        <p14:creationId xmlns:p14="http://schemas.microsoft.com/office/powerpoint/2010/main" val="1172967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Google Shape;191;p22">
            <a:extLst>
              <a:ext uri="{FF2B5EF4-FFF2-40B4-BE49-F238E27FC236}">
                <a16:creationId xmlns:a16="http://schemas.microsoft.com/office/drawing/2014/main" id="{95495B03-B131-48CB-8FC6-D49787C79144}"/>
              </a:ext>
            </a:extLst>
          </p:cNvPr>
          <p:cNvSpPr txBox="1"/>
          <p:nvPr/>
        </p:nvSpPr>
        <p:spPr>
          <a:xfrm>
            <a:off x="418479" y="675563"/>
            <a:ext cx="8236424" cy="4374107"/>
          </a:xfrm>
          <a:prstGeom prst="rect">
            <a:avLst/>
          </a:prstGeom>
          <a:noFill/>
          <a:ln>
            <a:noFill/>
          </a:ln>
        </p:spPr>
        <p:txBody>
          <a:bodyPr spcFirstLastPara="1" wrap="square" lIns="91425" tIns="45700" rIns="91425" bIns="45700" anchor="t" anchorCtr="0">
            <a:noAutofit/>
          </a:bodyPr>
          <a:lstStyle/>
          <a:p>
            <a:pPr marR="0" lvl="0" algn="just" rtl="0">
              <a:spcBef>
                <a:spcPts val="0"/>
              </a:spcBef>
              <a:spcAft>
                <a:spcPts val="600"/>
              </a:spcAft>
              <a:buClr>
                <a:srgbClr val="54585A"/>
              </a:buClr>
              <a:buSzPts val="1400"/>
            </a:pPr>
            <a:r>
              <a:rPr lang="ca-ES" sz="1050" b="1" dirty="0">
                <a:solidFill>
                  <a:srgbClr val="F93D16"/>
                </a:solidFill>
                <a:latin typeface="Montserrat Light"/>
                <a:sym typeface="Montserrat Light"/>
              </a:rPr>
              <a:t>Electricitat – TARIFA 3.0TD / 2.0TD</a:t>
            </a:r>
          </a:p>
          <a:p>
            <a:pPr marR="0" lvl="0" algn="just" rtl="0">
              <a:spcBef>
                <a:spcPts val="0"/>
              </a:spcBef>
              <a:spcAft>
                <a:spcPts val="600"/>
              </a:spcAft>
              <a:buClr>
                <a:srgbClr val="54585A"/>
              </a:buClr>
              <a:buSzPts val="1400"/>
            </a:pPr>
            <a:endParaRPr lang="ca-ES" sz="1050" b="1" dirty="0">
              <a:solidFill>
                <a:srgbClr val="F93D16"/>
              </a:solidFill>
              <a:latin typeface="Montserrat Light"/>
              <a:sym typeface="Montserrat Light"/>
            </a:endParaRPr>
          </a:p>
          <a:p>
            <a:pPr lvl="1" algn="just">
              <a:spcAft>
                <a:spcPts val="600"/>
              </a:spcAft>
              <a:buClr>
                <a:srgbClr val="54585A"/>
              </a:buClr>
              <a:buSzPts val="1400"/>
            </a:pPr>
            <a:r>
              <a:rPr lang="ca-ES" sz="1050" dirty="0">
                <a:solidFill>
                  <a:srgbClr val="54585A"/>
                </a:solidFill>
                <a:latin typeface="Montserrat Light"/>
                <a:sym typeface="Montserrat Light"/>
              </a:rPr>
              <a:t>Modalitat preu fix amb actualitzacions de preus anuals, el preu fix s’actualitza seguint el patró de les cotitzacions d’OMIP.</a:t>
            </a:r>
          </a:p>
          <a:p>
            <a:pPr lvl="1" algn="just">
              <a:spcAft>
                <a:spcPts val="600"/>
              </a:spcAft>
              <a:buClr>
                <a:srgbClr val="54585A"/>
              </a:buClr>
              <a:buSzPts val="1400"/>
            </a:pPr>
            <a:endParaRPr lang="ca-ES" sz="1050" dirty="0">
              <a:solidFill>
                <a:srgbClr val="54585A"/>
              </a:solidFill>
              <a:latin typeface="Montserrat Light"/>
              <a:sym typeface="Montserrat Light"/>
            </a:endParaRPr>
          </a:p>
          <a:p>
            <a:pPr lvl="1" algn="just">
              <a:spcAft>
                <a:spcPts val="600"/>
              </a:spcAft>
              <a:buClr>
                <a:srgbClr val="54585A"/>
              </a:buClr>
              <a:buSzPts val="1400"/>
            </a:pPr>
            <a:r>
              <a:rPr lang="ca-ES" sz="1050" dirty="0">
                <a:solidFill>
                  <a:srgbClr val="54585A"/>
                </a:solidFill>
                <a:latin typeface="Montserrat Light"/>
                <a:sym typeface="Montserrat Light"/>
              </a:rPr>
              <a:t>Durant els darrers 3 mesos abans de cada revisió, la Plataforma elegirà el moment de l’actualització i s'utilitzarà el valor del índex FTB </a:t>
            </a:r>
            <a:r>
              <a:rPr lang="ca-ES" sz="1050" dirty="0" err="1">
                <a:solidFill>
                  <a:srgbClr val="54585A"/>
                </a:solidFill>
                <a:latin typeface="Montserrat Light"/>
                <a:sym typeface="Montserrat Light"/>
              </a:rPr>
              <a:t>Yr</a:t>
            </a:r>
            <a:r>
              <a:rPr lang="ca-ES" sz="1050" dirty="0">
                <a:solidFill>
                  <a:srgbClr val="54585A"/>
                </a:solidFill>
                <a:latin typeface="Montserrat Light"/>
                <a:sym typeface="Montserrat Light"/>
              </a:rPr>
              <a:t> del període a actualitzar.</a:t>
            </a:r>
          </a:p>
          <a:p>
            <a:pPr lvl="1" algn="just">
              <a:spcAft>
                <a:spcPts val="600"/>
              </a:spcAft>
              <a:buClr>
                <a:srgbClr val="54585A"/>
              </a:buClr>
              <a:buSzPts val="1400"/>
            </a:pPr>
            <a:endParaRPr lang="ca-ES" sz="1050" dirty="0">
              <a:solidFill>
                <a:srgbClr val="54585A"/>
              </a:solidFill>
              <a:latin typeface="Montserrat Light"/>
              <a:sym typeface="Montserrat Light"/>
            </a:endParaRPr>
          </a:p>
          <a:p>
            <a:pPr lvl="1" algn="just">
              <a:spcAft>
                <a:spcPts val="600"/>
              </a:spcAft>
              <a:buClr>
                <a:srgbClr val="54585A"/>
              </a:buClr>
              <a:buSzPts val="1400"/>
            </a:pPr>
            <a:r>
              <a:rPr lang="ca-ES" sz="1050" dirty="0">
                <a:solidFill>
                  <a:srgbClr val="54585A"/>
                </a:solidFill>
                <a:latin typeface="Montserrat Light"/>
                <a:sym typeface="Montserrat Light"/>
              </a:rPr>
              <a:t>A partir d’aquesta evolució de preus d’aquest índex, es revisaran en més o menys, els preus fixes de l’energia, que es repercutiran a les diferents tarifes.</a:t>
            </a:r>
          </a:p>
          <a:p>
            <a:pPr lvl="1" algn="just">
              <a:spcAft>
                <a:spcPts val="600"/>
              </a:spcAft>
              <a:buClr>
                <a:srgbClr val="54585A"/>
              </a:buClr>
              <a:buSzPts val="1400"/>
            </a:pPr>
            <a:endParaRPr lang="ca-ES" sz="1050" dirty="0">
              <a:solidFill>
                <a:srgbClr val="54585A"/>
              </a:solidFill>
              <a:latin typeface="Montserrat Light"/>
              <a:sym typeface="Montserrat Light"/>
            </a:endParaRPr>
          </a:p>
          <a:p>
            <a:pPr lvl="1" algn="just">
              <a:spcAft>
                <a:spcPts val="600"/>
              </a:spcAft>
              <a:buClr>
                <a:srgbClr val="54585A"/>
              </a:buClr>
              <a:buSzPts val="1400"/>
            </a:pPr>
            <a:r>
              <a:rPr lang="ca-ES" sz="1050" dirty="0">
                <a:solidFill>
                  <a:srgbClr val="54585A"/>
                </a:solidFill>
                <a:latin typeface="Montserrat Light"/>
                <a:sym typeface="Montserrat Light"/>
              </a:rPr>
              <a:t>Avantatges, es simplifica el pressupost anual de cada entitat, es garanteix la concurrència i s'actualitzen els preus fixes en funció del mercat elèctric però minorant la volatilitat del mercat indexat OMIE.</a:t>
            </a:r>
          </a:p>
          <a:p>
            <a:pPr lvl="1" algn="just">
              <a:spcAft>
                <a:spcPts val="600"/>
              </a:spcAft>
              <a:buClr>
                <a:srgbClr val="54585A"/>
              </a:buClr>
              <a:buSzPts val="1400"/>
            </a:pPr>
            <a:endParaRPr lang="ca-ES" sz="1050" dirty="0">
              <a:solidFill>
                <a:srgbClr val="54585A"/>
              </a:solidFill>
              <a:latin typeface="Montserrat Light"/>
              <a:sym typeface="Montserrat Light"/>
            </a:endParaRPr>
          </a:p>
          <a:p>
            <a:pPr lvl="1" algn="just">
              <a:spcAft>
                <a:spcPts val="600"/>
              </a:spcAft>
              <a:buClr>
                <a:srgbClr val="54585A"/>
              </a:buClr>
              <a:buSzPts val="1400"/>
            </a:pPr>
            <a:r>
              <a:rPr lang="ca-ES" sz="1050" dirty="0">
                <a:solidFill>
                  <a:srgbClr val="54585A"/>
                </a:solidFill>
                <a:latin typeface="Montserrat Light"/>
                <a:sym typeface="Montserrat Light"/>
              </a:rPr>
              <a:t>Exemple:</a:t>
            </a:r>
          </a:p>
          <a:p>
            <a:pPr lvl="1" algn="just">
              <a:spcAft>
                <a:spcPts val="600"/>
              </a:spcAft>
              <a:buClr>
                <a:srgbClr val="54585A"/>
              </a:buClr>
              <a:buSzPts val="1400"/>
            </a:pPr>
            <a:endParaRPr lang="ca-ES" sz="1050" dirty="0">
              <a:solidFill>
                <a:srgbClr val="54585A"/>
              </a:solidFill>
              <a:latin typeface="Montserrat Light"/>
              <a:sym typeface="Montserrat Light"/>
            </a:endParaRPr>
          </a:p>
          <a:p>
            <a:pPr lvl="1" algn="just">
              <a:spcAft>
                <a:spcPts val="600"/>
              </a:spcAft>
              <a:buClr>
                <a:srgbClr val="54585A"/>
              </a:buClr>
              <a:buSzPts val="1400"/>
            </a:pPr>
            <a:r>
              <a:rPr lang="ca-ES" sz="1050" dirty="0">
                <a:solidFill>
                  <a:srgbClr val="54585A"/>
                </a:solidFill>
                <a:latin typeface="Montserrat Light"/>
                <a:sym typeface="Montserrat Light"/>
              </a:rPr>
              <a:t>OMIP </a:t>
            </a:r>
            <a:r>
              <a:rPr lang="ca-ES" sz="1050" dirty="0" err="1">
                <a:solidFill>
                  <a:srgbClr val="54585A"/>
                </a:solidFill>
                <a:latin typeface="Montserrat Light"/>
                <a:sym typeface="Montserrat Light"/>
              </a:rPr>
              <a:t>Yr</a:t>
            </a:r>
            <a:r>
              <a:rPr lang="ca-ES" sz="1050" dirty="0">
                <a:solidFill>
                  <a:srgbClr val="54585A"/>
                </a:solidFill>
                <a:latin typeface="Montserrat Light"/>
                <a:sym typeface="Montserrat Light"/>
              </a:rPr>
              <a:t> 2023 dia adjudicació: 147,50€/MWh</a:t>
            </a:r>
          </a:p>
          <a:p>
            <a:pPr lvl="1" algn="just">
              <a:spcAft>
                <a:spcPts val="600"/>
              </a:spcAft>
              <a:buClr>
                <a:srgbClr val="54585A"/>
              </a:buClr>
              <a:buSzPts val="1400"/>
            </a:pPr>
            <a:r>
              <a:rPr lang="ca-ES" sz="1050" dirty="0">
                <a:solidFill>
                  <a:srgbClr val="54585A"/>
                </a:solidFill>
                <a:latin typeface="Montserrat Light"/>
                <a:sym typeface="Montserrat Light"/>
              </a:rPr>
              <a:t>OMIP </a:t>
            </a:r>
            <a:r>
              <a:rPr lang="ca-ES" sz="1050" dirty="0" err="1">
                <a:solidFill>
                  <a:srgbClr val="54585A"/>
                </a:solidFill>
                <a:latin typeface="Montserrat Light"/>
                <a:sym typeface="Montserrat Light"/>
              </a:rPr>
              <a:t>Yr</a:t>
            </a:r>
            <a:r>
              <a:rPr lang="ca-ES" sz="1050" dirty="0">
                <a:solidFill>
                  <a:srgbClr val="54585A"/>
                </a:solidFill>
                <a:latin typeface="Montserrat Light"/>
                <a:sym typeface="Montserrat Light"/>
              </a:rPr>
              <a:t> 2024 dia revisió preus (15/12/2023) 110€/MWh</a:t>
            </a:r>
          </a:p>
          <a:p>
            <a:pPr lvl="1" algn="just">
              <a:spcAft>
                <a:spcPts val="600"/>
              </a:spcAft>
              <a:buClr>
                <a:srgbClr val="54585A"/>
              </a:buClr>
              <a:buSzPts val="1400"/>
            </a:pPr>
            <a:endParaRPr lang="ca-ES" sz="1050" dirty="0">
              <a:solidFill>
                <a:srgbClr val="54585A"/>
              </a:solidFill>
              <a:latin typeface="Montserrat Light"/>
              <a:sym typeface="Montserrat Light"/>
            </a:endParaRPr>
          </a:p>
        </p:txBody>
      </p:sp>
      <p:pic>
        <p:nvPicPr>
          <p:cNvPr id="14" name="Picture 13" descr="viselat_neg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 y="0"/>
            <a:ext cx="978194" cy="978194"/>
          </a:xfrm>
          <a:prstGeom prst="rect">
            <a:avLst/>
          </a:prstGeom>
        </p:spPr>
      </p:pic>
      <p:sp>
        <p:nvSpPr>
          <p:cNvPr id="2" name="1 Rectángulo"/>
          <p:cNvSpPr/>
          <p:nvPr/>
        </p:nvSpPr>
        <p:spPr>
          <a:xfrm>
            <a:off x="4453217" y="2100005"/>
            <a:ext cx="245580" cy="369332"/>
          </a:xfrm>
          <a:prstGeom prst="rect">
            <a:avLst/>
          </a:prstGeom>
        </p:spPr>
        <p:txBody>
          <a:bodyPr wrap="none">
            <a:spAutoFit/>
          </a:bodyPr>
          <a:lstStyle/>
          <a:p>
            <a:r>
              <a:rPr lang="ca-ES" dirty="0">
                <a:latin typeface="Montserrat" panose="00000500000000000000" pitchFamily="2" charset="0"/>
              </a:rPr>
              <a:t> </a:t>
            </a:r>
          </a:p>
        </p:txBody>
      </p:sp>
      <p:pic>
        <p:nvPicPr>
          <p:cNvPr id="18" name="Picture 13" descr="viselat_negre.png">
            <a:extLst>
              <a:ext uri="{FF2B5EF4-FFF2-40B4-BE49-F238E27FC236}">
                <a16:creationId xmlns:a16="http://schemas.microsoft.com/office/drawing/2014/main" id="{6EB26F08-BB43-4543-A7DE-F762B2F622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806" y="4165306"/>
            <a:ext cx="978194" cy="978194"/>
          </a:xfrm>
          <a:prstGeom prst="rect">
            <a:avLst/>
          </a:prstGeom>
        </p:spPr>
      </p:pic>
      <p:sp>
        <p:nvSpPr>
          <p:cNvPr id="22" name="TextBox 15">
            <a:extLst>
              <a:ext uri="{FF2B5EF4-FFF2-40B4-BE49-F238E27FC236}">
                <a16:creationId xmlns:a16="http://schemas.microsoft.com/office/drawing/2014/main" id="{CB4E991F-FD49-4331-AD29-EB366FEDB330}"/>
              </a:ext>
            </a:extLst>
          </p:cNvPr>
          <p:cNvSpPr txBox="1"/>
          <p:nvPr/>
        </p:nvSpPr>
        <p:spPr>
          <a:xfrm>
            <a:off x="753533" y="1643"/>
            <a:ext cx="6095999" cy="527709"/>
          </a:xfrm>
          <a:prstGeom prst="rect">
            <a:avLst/>
          </a:prstGeom>
          <a:noFill/>
        </p:spPr>
        <p:txBody>
          <a:bodyPr wrap="square" rtlCol="0">
            <a:spAutoFit/>
          </a:bodyPr>
          <a:lstStyle/>
          <a:p>
            <a:pPr algn="r">
              <a:lnSpc>
                <a:spcPts val="4000"/>
              </a:lnSpc>
            </a:pPr>
            <a:r>
              <a:rPr lang="it-IT" sz="1600" dirty="0">
                <a:solidFill>
                  <a:srgbClr val="54585A"/>
                </a:solidFill>
                <a:latin typeface="Montserrat SemiBold"/>
                <a:cs typeface="Montserrat SemiBold"/>
              </a:rPr>
              <a:t>3.2 Model contracte propers anys</a:t>
            </a:r>
          </a:p>
        </p:txBody>
      </p:sp>
      <p:pic>
        <p:nvPicPr>
          <p:cNvPr id="9" name="Imagen 8">
            <a:extLst>
              <a:ext uri="{FF2B5EF4-FFF2-40B4-BE49-F238E27FC236}">
                <a16:creationId xmlns:a16="http://schemas.microsoft.com/office/drawing/2014/main" id="{EB69E5BC-50A1-6262-D9C1-06594BB5EECC}"/>
              </a:ext>
            </a:extLst>
          </p:cNvPr>
          <p:cNvPicPr>
            <a:picLocks noChangeAspect="1"/>
          </p:cNvPicPr>
          <p:nvPr/>
        </p:nvPicPr>
        <p:blipFill>
          <a:blip r:embed="rId3"/>
          <a:stretch>
            <a:fillRect/>
          </a:stretch>
        </p:blipFill>
        <p:spPr>
          <a:xfrm>
            <a:off x="8240868" y="129348"/>
            <a:ext cx="452755" cy="490276"/>
          </a:xfrm>
          <a:prstGeom prst="rect">
            <a:avLst/>
          </a:prstGeom>
        </p:spPr>
      </p:pic>
      <p:pic>
        <p:nvPicPr>
          <p:cNvPr id="10" name="Imagen 9">
            <a:extLst>
              <a:ext uri="{FF2B5EF4-FFF2-40B4-BE49-F238E27FC236}">
                <a16:creationId xmlns:a16="http://schemas.microsoft.com/office/drawing/2014/main" id="{85DBFCD2-33B5-EC51-C90F-BB38FFBCAA94}"/>
              </a:ext>
            </a:extLst>
          </p:cNvPr>
          <p:cNvPicPr>
            <a:picLocks noChangeAspect="1"/>
          </p:cNvPicPr>
          <p:nvPr/>
        </p:nvPicPr>
        <p:blipFill>
          <a:blip r:embed="rId4"/>
          <a:stretch>
            <a:fillRect/>
          </a:stretch>
        </p:blipFill>
        <p:spPr>
          <a:xfrm>
            <a:off x="4572000" y="3719208"/>
            <a:ext cx="337514" cy="1261528"/>
          </a:xfrm>
          <a:prstGeom prst="rect">
            <a:avLst/>
          </a:prstGeom>
        </p:spPr>
      </p:pic>
      <p:sp>
        <p:nvSpPr>
          <p:cNvPr id="11" name="CuadroTexto 10">
            <a:extLst>
              <a:ext uri="{FF2B5EF4-FFF2-40B4-BE49-F238E27FC236}">
                <a16:creationId xmlns:a16="http://schemas.microsoft.com/office/drawing/2014/main" id="{379A9C20-EC6C-94FB-1734-707F6EDE0315}"/>
              </a:ext>
            </a:extLst>
          </p:cNvPr>
          <p:cNvSpPr txBox="1"/>
          <p:nvPr/>
        </p:nvSpPr>
        <p:spPr>
          <a:xfrm>
            <a:off x="5052354" y="4075034"/>
            <a:ext cx="4091646" cy="461665"/>
          </a:xfrm>
          <a:prstGeom prst="rect">
            <a:avLst/>
          </a:prstGeom>
          <a:noFill/>
        </p:spPr>
        <p:txBody>
          <a:bodyPr wrap="square">
            <a:spAutoFit/>
          </a:bodyPr>
          <a:lstStyle/>
          <a:p>
            <a:r>
              <a:rPr lang="ca-ES" sz="1200" dirty="0">
                <a:solidFill>
                  <a:srgbClr val="54585A"/>
                </a:solidFill>
                <a:latin typeface="Montserrat Light"/>
                <a:sym typeface="Montserrat Light"/>
              </a:rPr>
              <a:t>Diferencia entre 2 productes: 37,5€/MWh</a:t>
            </a:r>
          </a:p>
          <a:p>
            <a:r>
              <a:rPr lang="ca-ES" sz="1200" dirty="0">
                <a:solidFill>
                  <a:srgbClr val="54585A"/>
                </a:solidFill>
                <a:latin typeface="Montserrat Light"/>
                <a:sym typeface="Montserrat Light"/>
              </a:rPr>
              <a:t>Repercussió als preus fixes:  - 25,42%</a:t>
            </a:r>
            <a:endParaRPr lang="es-ES" sz="1200" dirty="0"/>
          </a:p>
        </p:txBody>
      </p:sp>
    </p:spTree>
    <p:extLst>
      <p:ext uri="{BB962C8B-B14F-4D97-AF65-F5344CB8AC3E}">
        <p14:creationId xmlns:p14="http://schemas.microsoft.com/office/powerpoint/2010/main" val="39564875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Google Shape;191;p22">
            <a:extLst>
              <a:ext uri="{FF2B5EF4-FFF2-40B4-BE49-F238E27FC236}">
                <a16:creationId xmlns:a16="http://schemas.microsoft.com/office/drawing/2014/main" id="{95495B03-B131-48CB-8FC6-D49787C79144}"/>
              </a:ext>
            </a:extLst>
          </p:cNvPr>
          <p:cNvSpPr txBox="1"/>
          <p:nvPr/>
        </p:nvSpPr>
        <p:spPr>
          <a:xfrm>
            <a:off x="418479" y="640045"/>
            <a:ext cx="8236424" cy="4374107"/>
          </a:xfrm>
          <a:prstGeom prst="rect">
            <a:avLst/>
          </a:prstGeom>
          <a:noFill/>
          <a:ln>
            <a:noFill/>
          </a:ln>
        </p:spPr>
        <p:txBody>
          <a:bodyPr spcFirstLastPara="1" wrap="square" lIns="91425" tIns="45700" rIns="91425" bIns="45700" anchor="t" anchorCtr="0">
            <a:noAutofit/>
          </a:bodyPr>
          <a:lstStyle/>
          <a:p>
            <a:pPr marR="0" lvl="0" algn="just" rtl="0">
              <a:spcBef>
                <a:spcPts val="0"/>
              </a:spcBef>
              <a:spcAft>
                <a:spcPts val="600"/>
              </a:spcAft>
              <a:buClr>
                <a:srgbClr val="54585A"/>
              </a:buClr>
              <a:buSzPts val="1400"/>
            </a:pPr>
            <a:r>
              <a:rPr lang="ca-ES" sz="1100" b="1" dirty="0">
                <a:solidFill>
                  <a:srgbClr val="F93D16"/>
                </a:solidFill>
                <a:latin typeface="Montserrat Light"/>
                <a:sym typeface="Montserrat Light"/>
              </a:rPr>
              <a:t>Gas Natural</a:t>
            </a:r>
          </a:p>
          <a:p>
            <a:pPr marR="0" lvl="0" algn="just" rtl="0">
              <a:spcBef>
                <a:spcPts val="0"/>
              </a:spcBef>
              <a:spcAft>
                <a:spcPts val="600"/>
              </a:spcAft>
              <a:buClr>
                <a:srgbClr val="54585A"/>
              </a:buClr>
              <a:buSzPts val="1400"/>
            </a:pPr>
            <a:endParaRPr lang="ca-ES" sz="1100" b="1" dirty="0">
              <a:solidFill>
                <a:srgbClr val="F93D16"/>
              </a:solidFill>
              <a:latin typeface="Montserrat Light"/>
              <a:sym typeface="Montserrat Light"/>
            </a:endParaRPr>
          </a:p>
          <a:p>
            <a:pPr marR="0" lvl="0" algn="just" rtl="0">
              <a:spcBef>
                <a:spcPts val="0"/>
              </a:spcBef>
              <a:spcAft>
                <a:spcPts val="600"/>
              </a:spcAft>
              <a:buClr>
                <a:srgbClr val="54585A"/>
              </a:buClr>
              <a:buSzPts val="1400"/>
            </a:pPr>
            <a:r>
              <a:rPr lang="ca-ES" sz="1100" dirty="0">
                <a:solidFill>
                  <a:srgbClr val="54585A"/>
                </a:solidFill>
                <a:latin typeface="Montserrat Light"/>
                <a:sym typeface="Montserrat Light"/>
              </a:rPr>
              <a:t>Proposta d’un contracte inicial de 3 anys amb possibilitat de pròrroga de 1 any + 1 any.  </a:t>
            </a:r>
          </a:p>
          <a:p>
            <a:pPr marR="0" lvl="0" algn="just" rtl="0">
              <a:spcBef>
                <a:spcPts val="0"/>
              </a:spcBef>
              <a:spcAft>
                <a:spcPts val="600"/>
              </a:spcAft>
              <a:buClr>
                <a:srgbClr val="54585A"/>
              </a:buClr>
              <a:buSzPts val="1400"/>
            </a:pPr>
            <a:endParaRPr lang="ca-ES" sz="1100" dirty="0">
              <a:solidFill>
                <a:srgbClr val="54585A"/>
              </a:solidFill>
              <a:latin typeface="Montserrat Light"/>
              <a:sym typeface="Montserrat Light"/>
            </a:endParaRPr>
          </a:p>
          <a:p>
            <a:pPr marR="0" lvl="0" algn="just" rtl="0">
              <a:spcBef>
                <a:spcPts val="0"/>
              </a:spcBef>
              <a:spcAft>
                <a:spcPts val="600"/>
              </a:spcAft>
              <a:buClr>
                <a:srgbClr val="54585A"/>
              </a:buClr>
              <a:buSzPts val="1400"/>
            </a:pPr>
            <a:r>
              <a:rPr lang="ca-ES" sz="1100" dirty="0">
                <a:solidFill>
                  <a:srgbClr val="54585A"/>
                </a:solidFill>
                <a:latin typeface="Montserrat Light"/>
                <a:sym typeface="Montserrat Light"/>
              </a:rPr>
              <a:t>Modalitat indexada a TTF amb possibilitat de tancaments.</a:t>
            </a:r>
          </a:p>
          <a:p>
            <a:pPr marR="0" lvl="0" algn="just" rtl="0">
              <a:spcBef>
                <a:spcPts val="0"/>
              </a:spcBef>
              <a:spcAft>
                <a:spcPts val="600"/>
              </a:spcAft>
              <a:buClr>
                <a:srgbClr val="54585A"/>
              </a:buClr>
              <a:buSzPts val="1400"/>
            </a:pPr>
            <a:endParaRPr lang="ca-ES" sz="1100" dirty="0">
              <a:solidFill>
                <a:srgbClr val="54585A"/>
              </a:solidFill>
              <a:latin typeface="Montserrat Light"/>
              <a:sym typeface="Montserrat Light"/>
            </a:endParaRPr>
          </a:p>
          <a:p>
            <a:pPr marR="0" lvl="0" algn="just" rtl="0">
              <a:spcBef>
                <a:spcPts val="0"/>
              </a:spcBef>
              <a:spcAft>
                <a:spcPts val="600"/>
              </a:spcAft>
              <a:buClr>
                <a:srgbClr val="54585A"/>
              </a:buClr>
              <a:buSzPts val="1400"/>
            </a:pPr>
            <a:r>
              <a:rPr lang="ca-ES" sz="1100" dirty="0">
                <a:solidFill>
                  <a:srgbClr val="54585A"/>
                </a:solidFill>
                <a:latin typeface="Montserrat Light"/>
                <a:sym typeface="Montserrat Light"/>
              </a:rPr>
              <a:t>La modalitat indexada intenta garantir la concurrència.</a:t>
            </a:r>
          </a:p>
          <a:p>
            <a:pPr marR="0" lvl="0" algn="just" rtl="0">
              <a:spcBef>
                <a:spcPts val="0"/>
              </a:spcBef>
              <a:spcAft>
                <a:spcPts val="600"/>
              </a:spcAft>
              <a:buClr>
                <a:srgbClr val="54585A"/>
              </a:buClr>
              <a:buSzPts val="1400"/>
            </a:pPr>
            <a:endParaRPr lang="ca-ES" sz="1100" dirty="0">
              <a:solidFill>
                <a:srgbClr val="54585A"/>
              </a:solidFill>
              <a:latin typeface="Montserrat Light"/>
              <a:sym typeface="Montserrat Light"/>
            </a:endParaRPr>
          </a:p>
          <a:p>
            <a:pPr marR="0" lvl="0" algn="just" rtl="0">
              <a:spcBef>
                <a:spcPts val="0"/>
              </a:spcBef>
              <a:spcAft>
                <a:spcPts val="600"/>
              </a:spcAft>
              <a:buClr>
                <a:srgbClr val="54585A"/>
              </a:buClr>
              <a:buSzPts val="1400"/>
            </a:pPr>
            <a:r>
              <a:rPr lang="ca-ES" sz="1100" dirty="0">
                <a:solidFill>
                  <a:srgbClr val="54585A"/>
                </a:solidFill>
                <a:latin typeface="Montserrat Light"/>
                <a:sym typeface="Montserrat Light"/>
              </a:rPr>
              <a:t>Les pròrrogues s’utilitzarien en cas d’oportunitats de tancament i per igualar la vigència dels contractes amb els subministraments elèctrics. No afecten a la concurrència donat que inicialment </a:t>
            </a:r>
            <a:r>
              <a:rPr lang="ca-ES" sz="1100" dirty="0" err="1">
                <a:solidFill>
                  <a:srgbClr val="54585A"/>
                </a:solidFill>
                <a:latin typeface="Montserrat Light"/>
                <a:sym typeface="Montserrat Light"/>
              </a:rPr>
              <a:t>están</a:t>
            </a:r>
            <a:r>
              <a:rPr lang="ca-ES" sz="1100" dirty="0">
                <a:solidFill>
                  <a:srgbClr val="54585A"/>
                </a:solidFill>
                <a:latin typeface="Montserrat Light"/>
                <a:sym typeface="Montserrat Light"/>
              </a:rPr>
              <a:t> indexades i la comercialitzadora no ha d’anticipar la compra de l’energia.</a:t>
            </a:r>
          </a:p>
          <a:p>
            <a:pPr marR="0" lvl="0" algn="just" rtl="0">
              <a:spcBef>
                <a:spcPts val="0"/>
              </a:spcBef>
              <a:spcAft>
                <a:spcPts val="600"/>
              </a:spcAft>
              <a:buClr>
                <a:srgbClr val="54585A"/>
              </a:buClr>
              <a:buSzPts val="1400"/>
            </a:pPr>
            <a:endParaRPr lang="ca-ES" sz="1100" dirty="0">
              <a:solidFill>
                <a:srgbClr val="54585A"/>
              </a:solidFill>
              <a:latin typeface="Montserrat Light"/>
              <a:sym typeface="Montserrat Light"/>
            </a:endParaRPr>
          </a:p>
          <a:p>
            <a:pPr marR="0" lvl="0" algn="just" rtl="0">
              <a:spcBef>
                <a:spcPts val="0"/>
              </a:spcBef>
              <a:spcAft>
                <a:spcPts val="600"/>
              </a:spcAft>
              <a:buClr>
                <a:srgbClr val="54585A"/>
              </a:buClr>
              <a:buSzPts val="1400"/>
            </a:pPr>
            <a:r>
              <a:rPr lang="ca-ES" sz="1100" dirty="0">
                <a:solidFill>
                  <a:srgbClr val="54585A"/>
                </a:solidFill>
                <a:latin typeface="Montserrat Light"/>
                <a:sym typeface="Montserrat Light"/>
              </a:rPr>
              <a:t>Preus en màxims històrics,  actualment no s’estan </a:t>
            </a:r>
            <a:r>
              <a:rPr lang="ca-ES" sz="1100" dirty="0" err="1">
                <a:solidFill>
                  <a:srgbClr val="54585A"/>
                </a:solidFill>
                <a:latin typeface="Montserrat Light"/>
                <a:sym typeface="Montserrat Light"/>
              </a:rPr>
              <a:t>ofertant</a:t>
            </a:r>
            <a:r>
              <a:rPr lang="ca-ES" sz="1100" dirty="0">
                <a:solidFill>
                  <a:srgbClr val="54585A"/>
                </a:solidFill>
                <a:latin typeface="Montserrat Light"/>
                <a:sym typeface="Montserrat Light"/>
              </a:rPr>
              <a:t> preus fixes donada la inestabilitat del mercat i la dependència del gas rus, tampoc hi ha cap possible mesura a horitzons a curt-mig termini que garanteixin una baixada del mercat.</a:t>
            </a:r>
          </a:p>
          <a:p>
            <a:pPr marR="0" lvl="0" algn="just" rtl="0">
              <a:spcBef>
                <a:spcPts val="0"/>
              </a:spcBef>
              <a:spcAft>
                <a:spcPts val="600"/>
              </a:spcAft>
              <a:buClr>
                <a:srgbClr val="54585A"/>
              </a:buClr>
              <a:buSzPts val="1400"/>
            </a:pPr>
            <a:endParaRPr lang="ca-ES" sz="1100" dirty="0">
              <a:solidFill>
                <a:srgbClr val="54585A"/>
              </a:solidFill>
              <a:latin typeface="Montserrat Light"/>
              <a:sym typeface="Montserrat Light"/>
            </a:endParaRPr>
          </a:p>
          <a:p>
            <a:pPr marR="0" lvl="0" algn="just" rtl="0">
              <a:spcBef>
                <a:spcPts val="0"/>
              </a:spcBef>
              <a:spcAft>
                <a:spcPts val="600"/>
              </a:spcAft>
              <a:buClr>
                <a:srgbClr val="54585A"/>
              </a:buClr>
              <a:buSzPts val="1400"/>
            </a:pPr>
            <a:r>
              <a:rPr lang="ca-ES" sz="1100" dirty="0">
                <a:solidFill>
                  <a:srgbClr val="54585A"/>
                </a:solidFill>
                <a:latin typeface="Montserrat Light"/>
                <a:sym typeface="Montserrat Light"/>
              </a:rPr>
              <a:t>La possibilitat de tancaments garanteix que en cas de possibles oportunitats, tancar posicions a llarg termini per tal de minorar el preu. </a:t>
            </a:r>
          </a:p>
          <a:p>
            <a:pPr marR="0" lvl="0" algn="just" rtl="0">
              <a:spcBef>
                <a:spcPts val="0"/>
              </a:spcBef>
              <a:spcAft>
                <a:spcPts val="600"/>
              </a:spcAft>
              <a:buClr>
                <a:srgbClr val="54585A"/>
              </a:buClr>
              <a:buSzPts val="1400"/>
            </a:pPr>
            <a:endParaRPr lang="ca-ES" sz="1100" dirty="0">
              <a:solidFill>
                <a:srgbClr val="54585A"/>
              </a:solidFill>
              <a:latin typeface="Montserrat Light"/>
              <a:sym typeface="Montserrat Light"/>
            </a:endParaRPr>
          </a:p>
        </p:txBody>
      </p:sp>
      <p:pic>
        <p:nvPicPr>
          <p:cNvPr id="14" name="Picture 13" descr="viselat_neg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 y="0"/>
            <a:ext cx="978194" cy="978194"/>
          </a:xfrm>
          <a:prstGeom prst="rect">
            <a:avLst/>
          </a:prstGeom>
        </p:spPr>
      </p:pic>
      <p:sp>
        <p:nvSpPr>
          <p:cNvPr id="2" name="1 Rectángulo"/>
          <p:cNvSpPr/>
          <p:nvPr/>
        </p:nvSpPr>
        <p:spPr>
          <a:xfrm>
            <a:off x="4453217" y="2100005"/>
            <a:ext cx="245580" cy="369332"/>
          </a:xfrm>
          <a:prstGeom prst="rect">
            <a:avLst/>
          </a:prstGeom>
        </p:spPr>
        <p:txBody>
          <a:bodyPr wrap="none">
            <a:spAutoFit/>
          </a:bodyPr>
          <a:lstStyle/>
          <a:p>
            <a:r>
              <a:rPr lang="ca-ES">
                <a:latin typeface="Montserrat" panose="00000500000000000000" pitchFamily="2" charset="0"/>
              </a:rPr>
              <a:t> </a:t>
            </a:r>
          </a:p>
        </p:txBody>
      </p:sp>
      <p:pic>
        <p:nvPicPr>
          <p:cNvPr id="18" name="Picture 13" descr="viselat_negre.png">
            <a:extLst>
              <a:ext uri="{FF2B5EF4-FFF2-40B4-BE49-F238E27FC236}">
                <a16:creationId xmlns:a16="http://schemas.microsoft.com/office/drawing/2014/main" id="{6EB26F08-BB43-4543-A7DE-F762B2F622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806" y="4165306"/>
            <a:ext cx="978194" cy="978194"/>
          </a:xfrm>
          <a:prstGeom prst="rect">
            <a:avLst/>
          </a:prstGeom>
        </p:spPr>
      </p:pic>
      <p:sp>
        <p:nvSpPr>
          <p:cNvPr id="22" name="TextBox 15">
            <a:extLst>
              <a:ext uri="{FF2B5EF4-FFF2-40B4-BE49-F238E27FC236}">
                <a16:creationId xmlns:a16="http://schemas.microsoft.com/office/drawing/2014/main" id="{CB4E991F-FD49-4331-AD29-EB366FEDB330}"/>
              </a:ext>
            </a:extLst>
          </p:cNvPr>
          <p:cNvSpPr txBox="1"/>
          <p:nvPr/>
        </p:nvSpPr>
        <p:spPr>
          <a:xfrm>
            <a:off x="753533" y="-5181"/>
            <a:ext cx="6095999" cy="527709"/>
          </a:xfrm>
          <a:prstGeom prst="rect">
            <a:avLst/>
          </a:prstGeom>
          <a:noFill/>
        </p:spPr>
        <p:txBody>
          <a:bodyPr wrap="square" rtlCol="0">
            <a:spAutoFit/>
          </a:bodyPr>
          <a:lstStyle/>
          <a:p>
            <a:pPr algn="r">
              <a:lnSpc>
                <a:spcPts val="4000"/>
              </a:lnSpc>
            </a:pPr>
            <a:r>
              <a:rPr lang="it-IT" sz="1600" dirty="0">
                <a:solidFill>
                  <a:srgbClr val="54585A"/>
                </a:solidFill>
                <a:latin typeface="Montserrat SemiBold"/>
                <a:cs typeface="Montserrat SemiBold"/>
              </a:rPr>
              <a:t>3.2 Model contracte propers anys</a:t>
            </a:r>
          </a:p>
        </p:txBody>
      </p:sp>
      <p:pic>
        <p:nvPicPr>
          <p:cNvPr id="9" name="Imagen 8">
            <a:extLst>
              <a:ext uri="{FF2B5EF4-FFF2-40B4-BE49-F238E27FC236}">
                <a16:creationId xmlns:a16="http://schemas.microsoft.com/office/drawing/2014/main" id="{EB69E5BC-50A1-6262-D9C1-06594BB5EECC}"/>
              </a:ext>
            </a:extLst>
          </p:cNvPr>
          <p:cNvPicPr>
            <a:picLocks noChangeAspect="1"/>
          </p:cNvPicPr>
          <p:nvPr/>
        </p:nvPicPr>
        <p:blipFill>
          <a:blip r:embed="rId3"/>
          <a:stretch>
            <a:fillRect/>
          </a:stretch>
        </p:blipFill>
        <p:spPr>
          <a:xfrm>
            <a:off x="8240868" y="129348"/>
            <a:ext cx="452755" cy="490276"/>
          </a:xfrm>
          <a:prstGeom prst="rect">
            <a:avLst/>
          </a:prstGeom>
        </p:spPr>
      </p:pic>
    </p:spTree>
    <p:extLst>
      <p:ext uri="{BB962C8B-B14F-4D97-AF65-F5344CB8AC3E}">
        <p14:creationId xmlns:p14="http://schemas.microsoft.com/office/powerpoint/2010/main" val="22361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viselat_neg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 y="0"/>
            <a:ext cx="978194" cy="978194"/>
          </a:xfrm>
          <a:prstGeom prst="rect">
            <a:avLst/>
          </a:prstGeom>
        </p:spPr>
      </p:pic>
      <p:sp>
        <p:nvSpPr>
          <p:cNvPr id="2" name="1 Rectángulo"/>
          <p:cNvSpPr/>
          <p:nvPr/>
        </p:nvSpPr>
        <p:spPr>
          <a:xfrm>
            <a:off x="4453217" y="2100005"/>
            <a:ext cx="245580" cy="369332"/>
          </a:xfrm>
          <a:prstGeom prst="rect">
            <a:avLst/>
          </a:prstGeom>
        </p:spPr>
        <p:txBody>
          <a:bodyPr wrap="none">
            <a:spAutoFit/>
          </a:bodyPr>
          <a:lstStyle/>
          <a:p>
            <a:r>
              <a:rPr lang="ca-ES">
                <a:latin typeface="Montserrat" panose="00000500000000000000" pitchFamily="2" charset="0"/>
              </a:rPr>
              <a:t> </a:t>
            </a:r>
          </a:p>
        </p:txBody>
      </p:sp>
      <p:pic>
        <p:nvPicPr>
          <p:cNvPr id="18" name="Picture 13" descr="viselat_negre.png">
            <a:extLst>
              <a:ext uri="{FF2B5EF4-FFF2-40B4-BE49-F238E27FC236}">
                <a16:creationId xmlns:a16="http://schemas.microsoft.com/office/drawing/2014/main" id="{6EB26F08-BB43-4543-A7DE-F762B2F622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806" y="4165306"/>
            <a:ext cx="978194" cy="978194"/>
          </a:xfrm>
          <a:prstGeom prst="rect">
            <a:avLst/>
          </a:prstGeom>
        </p:spPr>
      </p:pic>
      <p:sp>
        <p:nvSpPr>
          <p:cNvPr id="22" name="TextBox 15">
            <a:extLst>
              <a:ext uri="{FF2B5EF4-FFF2-40B4-BE49-F238E27FC236}">
                <a16:creationId xmlns:a16="http://schemas.microsoft.com/office/drawing/2014/main" id="{CB4E991F-FD49-4331-AD29-EB366FEDB330}"/>
              </a:ext>
            </a:extLst>
          </p:cNvPr>
          <p:cNvSpPr txBox="1"/>
          <p:nvPr/>
        </p:nvSpPr>
        <p:spPr>
          <a:xfrm>
            <a:off x="753533" y="1643"/>
            <a:ext cx="6095999" cy="527709"/>
          </a:xfrm>
          <a:prstGeom prst="rect">
            <a:avLst/>
          </a:prstGeom>
          <a:noFill/>
        </p:spPr>
        <p:txBody>
          <a:bodyPr wrap="square" rtlCol="0">
            <a:spAutoFit/>
          </a:bodyPr>
          <a:lstStyle/>
          <a:p>
            <a:pPr algn="r">
              <a:lnSpc>
                <a:spcPts val="4000"/>
              </a:lnSpc>
            </a:pPr>
            <a:r>
              <a:rPr lang="it-IT" sz="1600" dirty="0">
                <a:solidFill>
                  <a:srgbClr val="54585A"/>
                </a:solidFill>
                <a:latin typeface="Montserrat SemiBold"/>
                <a:cs typeface="Montserrat SemiBold"/>
              </a:rPr>
              <a:t>3.2 Model contracte propers anys</a:t>
            </a:r>
          </a:p>
        </p:txBody>
      </p:sp>
      <p:graphicFrame>
        <p:nvGraphicFramePr>
          <p:cNvPr id="10" name="Tabla 9">
            <a:extLst>
              <a:ext uri="{FF2B5EF4-FFF2-40B4-BE49-F238E27FC236}">
                <a16:creationId xmlns:a16="http://schemas.microsoft.com/office/drawing/2014/main" id="{114776E5-2ADB-4BEB-8F9C-414B3AFE559E}"/>
              </a:ext>
            </a:extLst>
          </p:cNvPr>
          <p:cNvGraphicFramePr>
            <a:graphicFrameLocks noGrp="1"/>
          </p:cNvGraphicFramePr>
          <p:nvPr>
            <p:extLst>
              <p:ext uri="{D42A27DB-BD31-4B8C-83A1-F6EECF244321}">
                <p14:modId xmlns:p14="http://schemas.microsoft.com/office/powerpoint/2010/main" val="3097188245"/>
              </p:ext>
            </p:extLst>
          </p:nvPr>
        </p:nvGraphicFramePr>
        <p:xfrm>
          <a:off x="1061469" y="635415"/>
          <a:ext cx="6754982" cy="1649256"/>
        </p:xfrm>
        <a:graphic>
          <a:graphicData uri="http://schemas.openxmlformats.org/drawingml/2006/table">
            <a:tbl>
              <a:tblPr/>
              <a:tblGrid>
                <a:gridCol w="1411734">
                  <a:extLst>
                    <a:ext uri="{9D8B030D-6E8A-4147-A177-3AD203B41FA5}">
                      <a16:colId xmlns:a16="http://schemas.microsoft.com/office/drawing/2014/main" val="3640090867"/>
                    </a:ext>
                  </a:extLst>
                </a:gridCol>
                <a:gridCol w="1075216">
                  <a:extLst>
                    <a:ext uri="{9D8B030D-6E8A-4147-A177-3AD203B41FA5}">
                      <a16:colId xmlns:a16="http://schemas.microsoft.com/office/drawing/2014/main" val="1286678328"/>
                    </a:ext>
                  </a:extLst>
                </a:gridCol>
                <a:gridCol w="4268032">
                  <a:extLst>
                    <a:ext uri="{9D8B030D-6E8A-4147-A177-3AD203B41FA5}">
                      <a16:colId xmlns:a16="http://schemas.microsoft.com/office/drawing/2014/main" val="3259718788"/>
                    </a:ext>
                  </a:extLst>
                </a:gridCol>
              </a:tblGrid>
              <a:tr h="62159">
                <a:tc>
                  <a:txBody>
                    <a:bodyPr/>
                    <a:lstStyle/>
                    <a:p>
                      <a:pPr marL="0" algn="ctr" defTabSz="457200" rtl="0" eaLnBrk="1" fontAlgn="ctr" latinLnBrk="0" hangingPunct="1"/>
                      <a:r>
                        <a:rPr lang="ca-ES" sz="800" b="1" kern="1200" dirty="0">
                          <a:solidFill>
                            <a:srgbClr val="F93D16"/>
                          </a:solidFill>
                          <a:latin typeface="Montserrat Light"/>
                          <a:ea typeface="+mn-ea"/>
                          <a:cs typeface="+mn-cs"/>
                        </a:rPr>
                        <a:t>Tarifa</a:t>
                      </a:r>
                    </a:p>
                  </a:txBody>
                  <a:tcPr marL="7144" marR="7144" marT="7144"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ctr" latinLnBrk="0" hangingPunct="1"/>
                      <a:r>
                        <a:rPr lang="ca-ES" sz="800" b="1" kern="1200" dirty="0">
                          <a:solidFill>
                            <a:srgbClr val="F93D16"/>
                          </a:solidFill>
                          <a:latin typeface="Montserrat Light"/>
                          <a:ea typeface="+mn-ea"/>
                          <a:cs typeface="+mn-cs"/>
                        </a:rPr>
                        <a:t>Energia</a:t>
                      </a:r>
                    </a:p>
                  </a:txBody>
                  <a:tcPr marL="7144" marR="7144" marT="7144"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ctr" latinLnBrk="0" hangingPunct="1"/>
                      <a:r>
                        <a:rPr lang="ca-ES" sz="800" b="1" kern="1200" dirty="0">
                          <a:solidFill>
                            <a:srgbClr val="F93D16"/>
                          </a:solidFill>
                          <a:latin typeface="Montserrat Light"/>
                          <a:ea typeface="+mn-ea"/>
                          <a:cs typeface="+mn-cs"/>
                        </a:rPr>
                        <a:t>Modalitat preu</a:t>
                      </a:r>
                    </a:p>
                  </a:txBody>
                  <a:tcPr marL="7144" marR="7144" marT="7144"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0032813"/>
                  </a:ext>
                </a:extLst>
              </a:tr>
              <a:tr h="62159">
                <a:tc>
                  <a:txBody>
                    <a:bodyPr/>
                    <a:lstStyle/>
                    <a:p>
                      <a:pPr algn="ctr" fontAlgn="ctr"/>
                      <a:r>
                        <a:rPr lang="ca-ES" sz="800" kern="1200" dirty="0">
                          <a:solidFill>
                            <a:srgbClr val="54585A"/>
                          </a:solidFill>
                          <a:latin typeface="Montserrat Light"/>
                          <a:ea typeface="+mn-ea"/>
                          <a:cs typeface="+mn-cs"/>
                        </a:rPr>
                        <a:t>6.1TD</a:t>
                      </a:r>
                    </a:p>
                  </a:txBody>
                  <a:tcPr marL="7144" marR="7144" marT="7144"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fontAlgn="ctr"/>
                      <a:r>
                        <a:rPr lang="ca-ES" sz="800" kern="1200" dirty="0" err="1">
                          <a:solidFill>
                            <a:srgbClr val="54585A"/>
                          </a:solidFill>
                          <a:latin typeface="Montserrat Light"/>
                          <a:ea typeface="+mn-ea"/>
                          <a:cs typeface="+mn-cs"/>
                        </a:rPr>
                        <a:t>elect</a:t>
                      </a:r>
                      <a:endParaRPr lang="ca-ES" sz="800" kern="1200" dirty="0">
                        <a:solidFill>
                          <a:srgbClr val="54585A"/>
                        </a:solidFill>
                        <a:latin typeface="Montserrat Light"/>
                        <a:ea typeface="+mn-ea"/>
                        <a:cs typeface="+mn-cs"/>
                      </a:endParaRPr>
                    </a:p>
                  </a:txBody>
                  <a:tcPr marL="7144" marR="7144" marT="7144"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a-ES" sz="800" kern="1200" dirty="0">
                          <a:solidFill>
                            <a:srgbClr val="54585A"/>
                          </a:solidFill>
                          <a:latin typeface="Montserrat Light"/>
                          <a:ea typeface="+mn-ea"/>
                          <a:cs typeface="+mn-cs"/>
                        </a:rPr>
                        <a:t>Preu fix 75%  - indexada OMIE 25%</a:t>
                      </a:r>
                    </a:p>
                  </a:txBody>
                  <a:tcPr marL="7144" marR="7144" marT="7144"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5558126"/>
                  </a:ext>
                </a:extLst>
              </a:tr>
              <a:tr h="62159">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ca-ES" sz="800" kern="1200" dirty="0">
                          <a:solidFill>
                            <a:srgbClr val="54585A"/>
                          </a:solidFill>
                          <a:latin typeface="Montserrat Light"/>
                          <a:ea typeface="+mn-ea"/>
                          <a:cs typeface="+mn-cs"/>
                        </a:rPr>
                        <a:t>3.0TD</a:t>
                      </a:r>
                    </a:p>
                  </a:txBody>
                  <a:tcPr marL="7144" marR="7144" marT="7144"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fontAlgn="ctr"/>
                      <a:r>
                        <a:rPr lang="ca-ES" sz="1100" kern="1200" dirty="0" err="1">
                          <a:solidFill>
                            <a:srgbClr val="54585A"/>
                          </a:solidFill>
                          <a:latin typeface="Montserrat Light"/>
                          <a:ea typeface="+mn-ea"/>
                          <a:cs typeface="+mn-cs"/>
                        </a:rPr>
                        <a:t>elect</a:t>
                      </a:r>
                      <a:endParaRPr lang="ca-ES" sz="1100" kern="1200" dirty="0">
                        <a:solidFill>
                          <a:srgbClr val="54585A"/>
                        </a:solidFill>
                        <a:latin typeface="Montserrat Light"/>
                        <a:ea typeface="+mn-ea"/>
                        <a:cs typeface="+mn-cs"/>
                      </a:endParaRPr>
                    </a:p>
                  </a:txBody>
                  <a:tcPr marL="7144" marR="7144" marT="7144"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fontAlgn="ctr"/>
                      <a:r>
                        <a:rPr lang="ca-ES" sz="800" kern="1200" dirty="0">
                          <a:solidFill>
                            <a:srgbClr val="54585A"/>
                          </a:solidFill>
                          <a:latin typeface="Montserrat Light"/>
                          <a:ea typeface="+mn-ea"/>
                          <a:cs typeface="+mn-cs"/>
                        </a:rPr>
                        <a:t>Fix amb actualització anual</a:t>
                      </a:r>
                    </a:p>
                  </a:txBody>
                  <a:tcPr marL="7144" marR="7144" marT="7144"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6056859"/>
                  </a:ext>
                </a:extLst>
              </a:tr>
              <a:tr h="62159">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ca-ES" sz="800" kern="1200" dirty="0">
                          <a:solidFill>
                            <a:srgbClr val="54585A"/>
                          </a:solidFill>
                          <a:latin typeface="Montserrat Light"/>
                          <a:ea typeface="+mn-ea"/>
                          <a:cs typeface="+mn-cs"/>
                        </a:rPr>
                        <a:t>2.0TD</a:t>
                      </a:r>
                    </a:p>
                  </a:txBody>
                  <a:tcPr marL="7144" marR="7144" marT="7144"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fontAlgn="ctr"/>
                      <a:r>
                        <a:rPr lang="ca-ES" sz="1100" kern="1200" dirty="0" err="1">
                          <a:solidFill>
                            <a:srgbClr val="54585A"/>
                          </a:solidFill>
                          <a:latin typeface="Montserrat Light"/>
                          <a:ea typeface="+mn-ea"/>
                          <a:cs typeface="+mn-cs"/>
                        </a:rPr>
                        <a:t>elect</a:t>
                      </a:r>
                      <a:endParaRPr lang="ca-ES" sz="1100" kern="1200" dirty="0">
                        <a:solidFill>
                          <a:srgbClr val="54585A"/>
                        </a:solidFill>
                        <a:latin typeface="Montserrat Light"/>
                        <a:ea typeface="+mn-ea"/>
                        <a:cs typeface="+mn-cs"/>
                      </a:endParaRPr>
                    </a:p>
                  </a:txBody>
                  <a:tcPr marL="7144" marR="7144" marT="7144"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fontAlgn="ctr"/>
                      <a:r>
                        <a:rPr lang="ca-ES" sz="1100" kern="1200" dirty="0">
                          <a:solidFill>
                            <a:srgbClr val="54585A"/>
                          </a:solidFill>
                          <a:latin typeface="Montserrat Light"/>
                          <a:ea typeface="+mn-ea"/>
                          <a:cs typeface="+mn-cs"/>
                        </a:rPr>
                        <a:t>Fix</a:t>
                      </a:r>
                    </a:p>
                  </a:txBody>
                  <a:tcPr marL="7144" marR="7144" marT="7144"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0341652"/>
                  </a:ext>
                </a:extLst>
              </a:tr>
              <a:tr h="62159">
                <a:tc>
                  <a:txBody>
                    <a:bodyPr/>
                    <a:lstStyle/>
                    <a:p>
                      <a:pPr algn="l" fontAlgn="b"/>
                      <a:endParaRPr lang="ca-ES" sz="800" kern="1200" dirty="0">
                        <a:solidFill>
                          <a:srgbClr val="54585A"/>
                        </a:solidFill>
                        <a:latin typeface="Montserrat Light"/>
                        <a:ea typeface="+mn-ea"/>
                        <a:cs typeface="+mn-cs"/>
                      </a:endParaRPr>
                    </a:p>
                  </a:txBody>
                  <a:tcPr marL="7144" marR="7144" marT="7144"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ca-ES" sz="800" kern="1200" dirty="0">
                        <a:solidFill>
                          <a:srgbClr val="54585A"/>
                        </a:solidFill>
                        <a:latin typeface="Montserrat Light"/>
                        <a:ea typeface="+mn-ea"/>
                        <a:cs typeface="+mn-cs"/>
                      </a:endParaRPr>
                    </a:p>
                  </a:txBody>
                  <a:tcPr marL="7144" marR="7144" marT="7144"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ca-ES" sz="800" kern="1200" dirty="0">
                        <a:solidFill>
                          <a:srgbClr val="54585A"/>
                        </a:solidFill>
                        <a:latin typeface="Montserrat Light"/>
                        <a:ea typeface="+mn-ea"/>
                        <a:cs typeface="+mn-cs"/>
                      </a:endParaRPr>
                    </a:p>
                  </a:txBody>
                  <a:tcPr marL="7144" marR="7144" marT="7144"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7660547"/>
                  </a:ext>
                </a:extLst>
              </a:tr>
              <a:tr h="62159">
                <a:tc>
                  <a:txBody>
                    <a:bodyPr/>
                    <a:lstStyle/>
                    <a:p>
                      <a:pPr algn="ctr" fontAlgn="ctr"/>
                      <a:r>
                        <a:rPr lang="ca-ES" sz="800" b="1" kern="1200" dirty="0">
                          <a:solidFill>
                            <a:srgbClr val="F93D16"/>
                          </a:solidFill>
                          <a:latin typeface="Montserrat Light"/>
                          <a:ea typeface="+mn-ea"/>
                          <a:cs typeface="+mn-cs"/>
                        </a:rPr>
                        <a:t>Tarifa</a:t>
                      </a:r>
                    </a:p>
                  </a:txBody>
                  <a:tcPr marL="7144" marR="7144" marT="7144"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a-ES" sz="800" b="1" kern="1200" dirty="0">
                          <a:solidFill>
                            <a:srgbClr val="F93D16"/>
                          </a:solidFill>
                          <a:latin typeface="Montserrat Light"/>
                          <a:ea typeface="+mn-ea"/>
                          <a:cs typeface="+mn-cs"/>
                        </a:rPr>
                        <a:t>Energia</a:t>
                      </a:r>
                    </a:p>
                  </a:txBody>
                  <a:tcPr marL="7144" marR="7144" marT="7144"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a-ES" sz="800" b="1" kern="1200" dirty="0">
                          <a:solidFill>
                            <a:srgbClr val="F93D16"/>
                          </a:solidFill>
                          <a:latin typeface="Montserrat Light"/>
                          <a:ea typeface="+mn-ea"/>
                          <a:cs typeface="+mn-cs"/>
                        </a:rPr>
                        <a:t>Modalitat preu</a:t>
                      </a:r>
                    </a:p>
                  </a:txBody>
                  <a:tcPr marL="7144" marR="7144" marT="7144"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9145044"/>
                  </a:ext>
                </a:extLst>
              </a:tr>
              <a:tr h="62159">
                <a:tc>
                  <a:txBody>
                    <a:bodyPr/>
                    <a:lstStyle/>
                    <a:p>
                      <a:pPr algn="ctr" fontAlgn="ctr"/>
                      <a:r>
                        <a:rPr lang="ca-ES" sz="800" kern="1200" dirty="0">
                          <a:solidFill>
                            <a:srgbClr val="54585A"/>
                          </a:solidFill>
                          <a:latin typeface="Montserrat Light"/>
                          <a:ea typeface="+mn-ea"/>
                          <a:cs typeface="+mn-cs"/>
                        </a:rPr>
                        <a:t>RLT.7 (A/B/S)</a:t>
                      </a:r>
                    </a:p>
                  </a:txBody>
                  <a:tcPr marL="7144" marR="7144" marT="7144"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7">
                  <a:txBody>
                    <a:bodyPr/>
                    <a:lstStyle/>
                    <a:p>
                      <a:pPr algn="ctr" fontAlgn="ctr"/>
                      <a:r>
                        <a:rPr lang="ca-ES" sz="800" kern="1200" dirty="0">
                          <a:solidFill>
                            <a:srgbClr val="54585A"/>
                          </a:solidFill>
                          <a:latin typeface="Montserrat Light"/>
                          <a:ea typeface="+mn-ea"/>
                          <a:cs typeface="+mn-cs"/>
                        </a:rPr>
                        <a:t>gas</a:t>
                      </a:r>
                    </a:p>
                    <a:p>
                      <a:pPr algn="ctr" fontAlgn="ctr"/>
                      <a:endParaRPr lang="ca-ES" sz="800" kern="1200" dirty="0">
                        <a:solidFill>
                          <a:srgbClr val="54585A"/>
                        </a:solidFill>
                        <a:latin typeface="Montserrat Light"/>
                        <a:ea typeface="+mn-ea"/>
                        <a:cs typeface="+mn-cs"/>
                      </a:endParaRPr>
                    </a:p>
                  </a:txBody>
                  <a:tcPr marL="7144" marR="7144" marT="7144"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7">
                  <a:txBody>
                    <a:bodyPr/>
                    <a:lstStyle/>
                    <a:p>
                      <a:pPr algn="ctr" fontAlgn="ctr"/>
                      <a:r>
                        <a:rPr lang="ca-ES" sz="800" kern="1200" dirty="0">
                          <a:solidFill>
                            <a:srgbClr val="54585A"/>
                          </a:solidFill>
                          <a:latin typeface="Montserrat Light"/>
                          <a:ea typeface="+mn-ea"/>
                          <a:cs typeface="+mn-cs"/>
                        </a:rPr>
                        <a:t>Indexada TTF amb possibilitats de fixacions de preu</a:t>
                      </a:r>
                    </a:p>
                    <a:p>
                      <a:pPr algn="ctr" fontAlgn="ctr"/>
                      <a:endParaRPr lang="ca-ES" sz="800" kern="1200" dirty="0">
                        <a:solidFill>
                          <a:srgbClr val="54585A"/>
                        </a:solidFill>
                        <a:latin typeface="Montserrat Light"/>
                        <a:ea typeface="+mn-ea"/>
                        <a:cs typeface="+mn-cs"/>
                      </a:endParaRPr>
                    </a:p>
                  </a:txBody>
                  <a:tcPr marL="7144" marR="7144" marT="7144"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7522000"/>
                  </a:ext>
                </a:extLst>
              </a:tr>
              <a:tr h="70168">
                <a:tc>
                  <a:txBody>
                    <a:bodyPr/>
                    <a:lstStyle/>
                    <a:p>
                      <a:pPr algn="ctr" fontAlgn="ctr"/>
                      <a:r>
                        <a:rPr lang="ca-ES" sz="800" kern="1200" dirty="0">
                          <a:solidFill>
                            <a:srgbClr val="54585A"/>
                          </a:solidFill>
                          <a:latin typeface="Montserrat Light"/>
                          <a:ea typeface="+mn-ea"/>
                          <a:cs typeface="+mn-cs"/>
                        </a:rPr>
                        <a:t>RLTA.6 (A/B/S)</a:t>
                      </a:r>
                    </a:p>
                  </a:txBody>
                  <a:tcPr marL="7144" marR="7144" marT="7144"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fontAlgn="ctr"/>
                      <a:r>
                        <a:rPr lang="ca-ES" sz="1100" kern="1200" dirty="0">
                          <a:solidFill>
                            <a:srgbClr val="54585A"/>
                          </a:solidFill>
                          <a:latin typeface="Montserrat Light"/>
                          <a:ea typeface="+mn-ea"/>
                          <a:cs typeface="+mn-cs"/>
                        </a:rPr>
                        <a:t>gas</a:t>
                      </a:r>
                    </a:p>
                  </a:txBody>
                  <a:tcPr marL="7144" marR="7144" marT="7144"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fontAlgn="ctr"/>
                      <a:r>
                        <a:rPr lang="ca-ES" sz="1100" kern="1200" dirty="0">
                          <a:solidFill>
                            <a:srgbClr val="54585A"/>
                          </a:solidFill>
                          <a:latin typeface="Montserrat Light"/>
                          <a:ea typeface="+mn-ea"/>
                          <a:cs typeface="+mn-cs"/>
                        </a:rPr>
                        <a:t>Indexada TTF</a:t>
                      </a:r>
                    </a:p>
                  </a:txBody>
                  <a:tcPr marL="7144" marR="7144" marT="7144"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9392335"/>
                  </a:ext>
                </a:extLst>
              </a:tr>
              <a:tr h="62159">
                <a:tc>
                  <a:txBody>
                    <a:bodyPr/>
                    <a:lstStyle/>
                    <a:p>
                      <a:pPr algn="ctr" fontAlgn="ctr"/>
                      <a:r>
                        <a:rPr lang="ca-ES" sz="800" kern="1200" dirty="0">
                          <a:solidFill>
                            <a:srgbClr val="54585A"/>
                          </a:solidFill>
                          <a:latin typeface="Montserrat Light"/>
                          <a:ea typeface="+mn-ea"/>
                          <a:cs typeface="+mn-cs"/>
                        </a:rPr>
                        <a:t>RLTA.5 (A/B/S)</a:t>
                      </a:r>
                    </a:p>
                  </a:txBody>
                  <a:tcPr marL="7144" marR="7144" marT="7144"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fontAlgn="ctr"/>
                      <a:r>
                        <a:rPr lang="ca-ES" sz="1100" kern="1200" dirty="0">
                          <a:solidFill>
                            <a:srgbClr val="54585A"/>
                          </a:solidFill>
                          <a:latin typeface="Montserrat Light"/>
                          <a:ea typeface="+mn-ea"/>
                          <a:cs typeface="+mn-cs"/>
                        </a:rPr>
                        <a:t>gas</a:t>
                      </a:r>
                    </a:p>
                  </a:txBody>
                  <a:tcPr marL="7144" marR="7144" marT="7144"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fontAlgn="ctr"/>
                      <a:r>
                        <a:rPr lang="ca-ES" sz="1100" kern="1200" dirty="0">
                          <a:solidFill>
                            <a:srgbClr val="54585A"/>
                          </a:solidFill>
                          <a:latin typeface="Montserrat Light"/>
                          <a:ea typeface="+mn-ea"/>
                          <a:cs typeface="+mn-cs"/>
                        </a:rPr>
                        <a:t>Indexada TTF amb possibilitats de fixacions de preu</a:t>
                      </a:r>
                    </a:p>
                  </a:txBody>
                  <a:tcPr marL="7144" marR="7144" marT="7144"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0694134"/>
                  </a:ext>
                </a:extLst>
              </a:tr>
              <a:tr h="59619">
                <a:tc>
                  <a:txBody>
                    <a:bodyPr/>
                    <a:lstStyle/>
                    <a:p>
                      <a:pPr algn="ctr"/>
                      <a:r>
                        <a:rPr lang="ca-ES" sz="800" kern="1200" dirty="0">
                          <a:solidFill>
                            <a:srgbClr val="54585A"/>
                          </a:solidFill>
                          <a:latin typeface="Montserrat Light"/>
                          <a:ea typeface="+mn-ea"/>
                          <a:cs typeface="+mn-cs"/>
                        </a:rPr>
                        <a:t>RL1</a:t>
                      </a:r>
                      <a:endParaRPr lang="es-ES" sz="800" kern="1200" dirty="0">
                        <a:solidFill>
                          <a:srgbClr val="54585A"/>
                        </a:solidFill>
                        <a:latin typeface="Montserrat Light"/>
                        <a:ea typeface="+mn-ea"/>
                        <a:cs typeface="+mn-cs"/>
                      </a:endParaRPr>
                    </a:p>
                  </a:txBody>
                  <a:tcPr marL="44450" marR="44450"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fontAlgn="ctr"/>
                      <a:r>
                        <a:rPr lang="ca-ES" sz="1100" kern="1200" dirty="0">
                          <a:solidFill>
                            <a:srgbClr val="54585A"/>
                          </a:solidFill>
                          <a:latin typeface="Montserrat Light"/>
                          <a:ea typeface="+mn-ea"/>
                          <a:cs typeface="+mn-cs"/>
                        </a:rPr>
                        <a:t>gas</a:t>
                      </a:r>
                    </a:p>
                  </a:txBody>
                  <a:tcPr marL="7144" marR="7144" marT="7144"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fontAlgn="ctr"/>
                      <a:r>
                        <a:rPr lang="ca-ES" sz="1100" kern="1200" dirty="0">
                          <a:solidFill>
                            <a:srgbClr val="54585A"/>
                          </a:solidFill>
                          <a:latin typeface="Montserrat Light"/>
                          <a:ea typeface="+mn-ea"/>
                          <a:cs typeface="+mn-cs"/>
                        </a:rPr>
                        <a:t>Fix</a:t>
                      </a:r>
                    </a:p>
                  </a:txBody>
                  <a:tcPr marL="7144" marR="7144" marT="7144"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7566877"/>
                  </a:ext>
                </a:extLst>
              </a:tr>
              <a:tr h="59619">
                <a:tc>
                  <a:txBody>
                    <a:bodyPr/>
                    <a:lstStyle/>
                    <a:p>
                      <a:pPr algn="ctr"/>
                      <a:r>
                        <a:rPr lang="ca-ES" sz="800" kern="1200" dirty="0">
                          <a:solidFill>
                            <a:srgbClr val="54585A"/>
                          </a:solidFill>
                          <a:latin typeface="Montserrat Light"/>
                          <a:ea typeface="+mn-ea"/>
                          <a:cs typeface="+mn-cs"/>
                        </a:rPr>
                        <a:t>RL2</a:t>
                      </a:r>
                      <a:endParaRPr lang="es-ES" sz="800" kern="1200" dirty="0">
                        <a:solidFill>
                          <a:srgbClr val="54585A"/>
                        </a:solidFill>
                        <a:latin typeface="Montserrat Light"/>
                        <a:ea typeface="+mn-ea"/>
                        <a:cs typeface="+mn-cs"/>
                      </a:endParaRPr>
                    </a:p>
                  </a:txBody>
                  <a:tcPr marL="44450" marR="44450"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fontAlgn="ctr"/>
                      <a:r>
                        <a:rPr lang="ca-ES" sz="1100" kern="1200" dirty="0">
                          <a:solidFill>
                            <a:srgbClr val="54585A"/>
                          </a:solidFill>
                          <a:latin typeface="Montserrat Light"/>
                          <a:ea typeface="+mn-ea"/>
                          <a:cs typeface="+mn-cs"/>
                        </a:rPr>
                        <a:t>gas</a:t>
                      </a:r>
                    </a:p>
                  </a:txBody>
                  <a:tcPr marL="7144" marR="7144" marT="7144"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fontAlgn="ctr"/>
                      <a:r>
                        <a:rPr lang="ca-ES" sz="1100" kern="1200" dirty="0">
                          <a:solidFill>
                            <a:srgbClr val="54585A"/>
                          </a:solidFill>
                          <a:latin typeface="Montserrat Light"/>
                          <a:ea typeface="+mn-ea"/>
                          <a:cs typeface="+mn-cs"/>
                        </a:rPr>
                        <a:t>Fix</a:t>
                      </a:r>
                    </a:p>
                  </a:txBody>
                  <a:tcPr marL="7144" marR="7144" marT="7144"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9559359"/>
                  </a:ext>
                </a:extLst>
              </a:tr>
              <a:tr h="59619">
                <a:tc>
                  <a:txBody>
                    <a:bodyPr/>
                    <a:lstStyle/>
                    <a:p>
                      <a:pPr algn="ctr"/>
                      <a:r>
                        <a:rPr lang="ca-ES" sz="800" kern="1200" dirty="0">
                          <a:solidFill>
                            <a:srgbClr val="54585A"/>
                          </a:solidFill>
                          <a:latin typeface="Montserrat Light"/>
                          <a:ea typeface="+mn-ea"/>
                          <a:cs typeface="+mn-cs"/>
                        </a:rPr>
                        <a:t>RL3</a:t>
                      </a:r>
                      <a:endParaRPr lang="es-ES" sz="800" kern="1200" dirty="0">
                        <a:solidFill>
                          <a:srgbClr val="54585A"/>
                        </a:solidFill>
                        <a:latin typeface="Montserrat Light"/>
                        <a:ea typeface="+mn-ea"/>
                        <a:cs typeface="+mn-cs"/>
                      </a:endParaRPr>
                    </a:p>
                  </a:txBody>
                  <a:tcPr marL="44450" marR="44450"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fontAlgn="ctr"/>
                      <a:r>
                        <a:rPr lang="ca-ES" sz="1100" kern="1200" dirty="0">
                          <a:solidFill>
                            <a:srgbClr val="54585A"/>
                          </a:solidFill>
                          <a:latin typeface="Montserrat Light"/>
                          <a:ea typeface="+mn-ea"/>
                          <a:cs typeface="+mn-cs"/>
                        </a:rPr>
                        <a:t>gas</a:t>
                      </a:r>
                    </a:p>
                  </a:txBody>
                  <a:tcPr marL="7144" marR="7144" marT="7144"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fontAlgn="ctr"/>
                      <a:r>
                        <a:rPr lang="ca-ES" sz="1100" kern="1200" dirty="0">
                          <a:solidFill>
                            <a:srgbClr val="54585A"/>
                          </a:solidFill>
                          <a:latin typeface="Montserrat Light"/>
                          <a:ea typeface="+mn-ea"/>
                          <a:cs typeface="+mn-cs"/>
                        </a:rPr>
                        <a:t>Fix</a:t>
                      </a:r>
                    </a:p>
                  </a:txBody>
                  <a:tcPr marL="7144" marR="7144" marT="7144"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8108"/>
                  </a:ext>
                </a:extLst>
              </a:tr>
              <a:tr h="59619">
                <a:tc>
                  <a:txBody>
                    <a:bodyPr/>
                    <a:lstStyle/>
                    <a:p>
                      <a:pPr algn="ctr"/>
                      <a:r>
                        <a:rPr lang="ca-ES" sz="800" kern="1200" dirty="0">
                          <a:solidFill>
                            <a:srgbClr val="54585A"/>
                          </a:solidFill>
                          <a:latin typeface="Montserrat Light"/>
                          <a:ea typeface="+mn-ea"/>
                          <a:cs typeface="+mn-cs"/>
                        </a:rPr>
                        <a:t>RL4</a:t>
                      </a:r>
                      <a:endParaRPr lang="es-ES" sz="800" kern="1200" dirty="0">
                        <a:solidFill>
                          <a:srgbClr val="54585A"/>
                        </a:solidFill>
                        <a:latin typeface="Montserrat Light"/>
                        <a:ea typeface="+mn-ea"/>
                        <a:cs typeface="+mn-cs"/>
                      </a:endParaRPr>
                    </a:p>
                  </a:txBody>
                  <a:tcPr marL="44450" marR="44450"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ctr" fontAlgn="ctr"/>
                      <a:r>
                        <a:rPr lang="ca-ES" sz="1100" kern="1200" dirty="0">
                          <a:solidFill>
                            <a:srgbClr val="54585A"/>
                          </a:solidFill>
                          <a:latin typeface="Montserrat Light"/>
                          <a:ea typeface="+mn-ea"/>
                          <a:cs typeface="+mn-cs"/>
                        </a:rPr>
                        <a:t>gas</a:t>
                      </a:r>
                    </a:p>
                  </a:txBody>
                  <a:tcPr marL="7144" marR="7144" marT="7144"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ctr" fontAlgn="ctr"/>
                      <a:r>
                        <a:rPr lang="ca-ES" sz="1100" kern="1200" dirty="0">
                          <a:solidFill>
                            <a:srgbClr val="54585A"/>
                          </a:solidFill>
                          <a:latin typeface="Montserrat Light"/>
                          <a:ea typeface="+mn-ea"/>
                          <a:cs typeface="+mn-cs"/>
                        </a:rPr>
                        <a:t>Fix</a:t>
                      </a:r>
                    </a:p>
                  </a:txBody>
                  <a:tcPr marL="7144" marR="7144" marT="7144"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39423810"/>
                  </a:ext>
                </a:extLst>
              </a:tr>
            </a:tbl>
          </a:graphicData>
        </a:graphic>
      </p:graphicFrame>
      <p:pic>
        <p:nvPicPr>
          <p:cNvPr id="12" name="Imagen 11">
            <a:extLst>
              <a:ext uri="{FF2B5EF4-FFF2-40B4-BE49-F238E27FC236}">
                <a16:creationId xmlns:a16="http://schemas.microsoft.com/office/drawing/2014/main" id="{C1C994C8-7151-E2C7-3F3A-03463BA9E498}"/>
              </a:ext>
            </a:extLst>
          </p:cNvPr>
          <p:cNvPicPr>
            <a:picLocks noChangeAspect="1"/>
          </p:cNvPicPr>
          <p:nvPr/>
        </p:nvPicPr>
        <p:blipFill>
          <a:blip r:embed="rId3"/>
          <a:stretch>
            <a:fillRect/>
          </a:stretch>
        </p:blipFill>
        <p:spPr>
          <a:xfrm>
            <a:off x="8240868" y="129348"/>
            <a:ext cx="452755" cy="490276"/>
          </a:xfrm>
          <a:prstGeom prst="rect">
            <a:avLst/>
          </a:prstGeom>
        </p:spPr>
      </p:pic>
      <p:sp>
        <p:nvSpPr>
          <p:cNvPr id="15" name="Google Shape;191;p22">
            <a:extLst>
              <a:ext uri="{FF2B5EF4-FFF2-40B4-BE49-F238E27FC236}">
                <a16:creationId xmlns:a16="http://schemas.microsoft.com/office/drawing/2014/main" id="{85F85DE4-E68D-CB4A-0281-0AB6FEF9E9C0}"/>
              </a:ext>
            </a:extLst>
          </p:cNvPr>
          <p:cNvSpPr txBox="1"/>
          <p:nvPr/>
        </p:nvSpPr>
        <p:spPr>
          <a:xfrm>
            <a:off x="170121" y="2224956"/>
            <a:ext cx="8917172" cy="1681187"/>
          </a:xfrm>
          <a:prstGeom prst="rect">
            <a:avLst/>
          </a:prstGeom>
          <a:noFill/>
          <a:ln>
            <a:noFill/>
          </a:ln>
        </p:spPr>
        <p:txBody>
          <a:bodyPr spcFirstLastPara="1" wrap="square" lIns="91425" tIns="45700" rIns="91425" bIns="45700" anchor="t" anchorCtr="0">
            <a:noAutofit/>
          </a:bodyPr>
          <a:lstStyle/>
          <a:p>
            <a:pPr marR="0" lvl="0" algn="just" rtl="0">
              <a:spcBef>
                <a:spcPts val="0"/>
              </a:spcBef>
              <a:spcAft>
                <a:spcPts val="600"/>
              </a:spcAft>
              <a:buClr>
                <a:srgbClr val="54585A"/>
              </a:buClr>
              <a:buSzPts val="1400"/>
            </a:pPr>
            <a:r>
              <a:rPr lang="ca-ES" sz="1050" b="1" dirty="0">
                <a:solidFill>
                  <a:srgbClr val="F93D16"/>
                </a:solidFill>
                <a:latin typeface="Montserrat Light"/>
                <a:sym typeface="Montserrat Light"/>
              </a:rPr>
              <a:t>Lots electricitat</a:t>
            </a:r>
          </a:p>
          <a:p>
            <a:pPr marR="0" lvl="0" algn="just" rtl="0">
              <a:spcBef>
                <a:spcPts val="0"/>
              </a:spcBef>
              <a:spcAft>
                <a:spcPts val="600"/>
              </a:spcAft>
              <a:buClr>
                <a:srgbClr val="54585A"/>
              </a:buClr>
              <a:buSzPts val="1400"/>
            </a:pPr>
            <a:r>
              <a:rPr lang="ca-ES" sz="1050" dirty="0">
                <a:solidFill>
                  <a:srgbClr val="54585A"/>
                </a:solidFill>
                <a:latin typeface="Montserrat Light"/>
                <a:sym typeface="Montserrat Light"/>
              </a:rPr>
              <a:t>Pels lots elèctrics s’ha unificat les tarifes de baixa tensió per tal d’elevar l’interès de la tarifa 2.0TD i obtenir un únic comercialitzador per les dues tarifes</a:t>
            </a:r>
          </a:p>
          <a:p>
            <a:pPr algn="just">
              <a:spcAft>
                <a:spcPts val="600"/>
              </a:spcAft>
              <a:buClr>
                <a:srgbClr val="54585A"/>
              </a:buClr>
              <a:buSzPts val="1400"/>
            </a:pPr>
            <a:r>
              <a:rPr lang="ca-ES" sz="1050" b="1" dirty="0">
                <a:solidFill>
                  <a:srgbClr val="F93D16"/>
                </a:solidFill>
                <a:latin typeface="Montserrat Light"/>
                <a:sym typeface="Montserrat Light"/>
              </a:rPr>
              <a:t>Lots gas natural</a:t>
            </a:r>
          </a:p>
          <a:p>
            <a:pPr algn="just">
              <a:spcAft>
                <a:spcPts val="600"/>
              </a:spcAft>
              <a:buClr>
                <a:srgbClr val="54585A"/>
              </a:buClr>
              <a:buSzPts val="1400"/>
            </a:pPr>
            <a:r>
              <a:rPr lang="ca-ES" sz="1050" dirty="0">
                <a:solidFill>
                  <a:srgbClr val="54585A"/>
                </a:solidFill>
                <a:latin typeface="Montserrat Light"/>
                <a:sym typeface="Montserrat Light"/>
              </a:rPr>
              <a:t>Pels lots de gas s’han separat les tarifes de baixa pressió i d’alta pressió, donat que en la darrera normativa els punts es classifiquen en funció del consum i rangs més petits de consum, per tant, un subministrament pot canviar de tarifa més fàcilment.</a:t>
            </a:r>
          </a:p>
          <a:p>
            <a:pPr algn="just">
              <a:spcAft>
                <a:spcPts val="600"/>
              </a:spcAft>
              <a:buClr>
                <a:srgbClr val="54585A"/>
              </a:buClr>
              <a:buSzPts val="1400"/>
            </a:pPr>
            <a:r>
              <a:rPr lang="ca-ES" sz="1050" b="1" dirty="0">
                <a:solidFill>
                  <a:srgbClr val="F93D16"/>
                </a:solidFill>
                <a:latin typeface="Montserrat Light"/>
                <a:sym typeface="Montserrat Light"/>
              </a:rPr>
              <a:t>Modificacions plec de condicions</a:t>
            </a:r>
          </a:p>
          <a:p>
            <a:pPr algn="just">
              <a:spcAft>
                <a:spcPts val="600"/>
              </a:spcAft>
              <a:buClr>
                <a:srgbClr val="54585A"/>
              </a:buClr>
              <a:buSzPts val="1400"/>
            </a:pPr>
            <a:r>
              <a:rPr lang="ca-ES" sz="1050" dirty="0">
                <a:solidFill>
                  <a:srgbClr val="54585A"/>
                </a:solidFill>
                <a:latin typeface="Montserrat Light"/>
                <a:sym typeface="Montserrat Light"/>
              </a:rPr>
              <a:t>S’elimina la possibilitat de pròrroga unilateral per part de la Plataforma per millorar la possible concurrència, aquesta possibilitat produeix molta incertesa a les comercialitzadores donat que han d’anticipar la compra de  l’energia que possiblement pot no consumir-se.</a:t>
            </a:r>
          </a:p>
          <a:p>
            <a:pPr algn="just">
              <a:spcAft>
                <a:spcPts val="600"/>
              </a:spcAft>
              <a:buClr>
                <a:srgbClr val="54585A"/>
              </a:buClr>
              <a:buSzPts val="1400"/>
            </a:pPr>
            <a:r>
              <a:rPr lang="ca-ES" sz="1050" dirty="0">
                <a:solidFill>
                  <a:srgbClr val="54585A"/>
                </a:solidFill>
                <a:latin typeface="Montserrat Light"/>
                <a:sym typeface="Montserrat Light"/>
              </a:rPr>
              <a:t>Les comercialitzadores amb un mix 100% renovable no caldrà que redimeixin els CUPS individualment donat que la CNMC ja publica un informe on s’estableix aquest mix, d’aquesta manera les Comercialitzadores renovables no tenen un </a:t>
            </a:r>
            <a:r>
              <a:rPr lang="ca-ES" sz="1050" dirty="0" err="1">
                <a:solidFill>
                  <a:srgbClr val="54585A"/>
                </a:solidFill>
                <a:latin typeface="Montserrat Light"/>
                <a:sym typeface="Montserrat Light"/>
              </a:rPr>
              <a:t>sobrecost</a:t>
            </a:r>
            <a:r>
              <a:rPr lang="ca-ES" sz="1050" dirty="0">
                <a:solidFill>
                  <a:srgbClr val="54585A"/>
                </a:solidFill>
                <a:latin typeface="Montserrat Light"/>
                <a:sym typeface="Montserrat Light"/>
              </a:rPr>
              <a:t> per la redempció individual.</a:t>
            </a:r>
          </a:p>
          <a:p>
            <a:pPr algn="just">
              <a:spcAft>
                <a:spcPts val="600"/>
              </a:spcAft>
              <a:buClr>
                <a:srgbClr val="54585A"/>
              </a:buClr>
              <a:buSzPts val="1400"/>
            </a:pPr>
            <a:endParaRPr lang="ca-ES" sz="1050" dirty="0">
              <a:solidFill>
                <a:srgbClr val="54585A"/>
              </a:solidFill>
              <a:latin typeface="Montserrat Light"/>
              <a:sym typeface="Montserrat Light"/>
            </a:endParaRPr>
          </a:p>
          <a:p>
            <a:pPr lvl="1" algn="just">
              <a:spcAft>
                <a:spcPts val="600"/>
              </a:spcAft>
              <a:buClr>
                <a:srgbClr val="54585A"/>
              </a:buClr>
              <a:buSzPts val="1400"/>
            </a:pPr>
            <a:endParaRPr lang="ca-ES" sz="1050" dirty="0">
              <a:solidFill>
                <a:srgbClr val="54585A"/>
              </a:solidFill>
              <a:latin typeface="Montserrat Light"/>
              <a:sym typeface="Montserrat Light"/>
            </a:endParaRPr>
          </a:p>
        </p:txBody>
      </p:sp>
    </p:spTree>
    <p:extLst>
      <p:ext uri="{BB962C8B-B14F-4D97-AF65-F5344CB8AC3E}">
        <p14:creationId xmlns:p14="http://schemas.microsoft.com/office/powerpoint/2010/main" val="38318888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viselat_neg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 y="0"/>
            <a:ext cx="978194" cy="978194"/>
          </a:xfrm>
          <a:prstGeom prst="rect">
            <a:avLst/>
          </a:prstGeom>
        </p:spPr>
      </p:pic>
      <p:sp>
        <p:nvSpPr>
          <p:cNvPr id="2" name="1 Rectángulo"/>
          <p:cNvSpPr/>
          <p:nvPr/>
        </p:nvSpPr>
        <p:spPr>
          <a:xfrm>
            <a:off x="4453217" y="2589105"/>
            <a:ext cx="237566" cy="369332"/>
          </a:xfrm>
          <a:prstGeom prst="rect">
            <a:avLst/>
          </a:prstGeom>
        </p:spPr>
        <p:txBody>
          <a:bodyPr wrap="none">
            <a:spAutoFit/>
          </a:bodyPr>
          <a:lstStyle/>
          <a:p>
            <a:r>
              <a:rPr lang="ca-ES"/>
              <a:t> </a:t>
            </a:r>
          </a:p>
        </p:txBody>
      </p:sp>
      <p:pic>
        <p:nvPicPr>
          <p:cNvPr id="12" name="Imagen 11">
            <a:extLst>
              <a:ext uri="{FF2B5EF4-FFF2-40B4-BE49-F238E27FC236}">
                <a16:creationId xmlns:a16="http://schemas.microsoft.com/office/drawing/2014/main" id="{B59103A1-421B-43BD-9E97-349AE224D988}"/>
              </a:ext>
            </a:extLst>
          </p:cNvPr>
          <p:cNvPicPr>
            <a:picLocks noChangeAspect="1"/>
          </p:cNvPicPr>
          <p:nvPr/>
        </p:nvPicPr>
        <p:blipFill>
          <a:blip r:embed="rId3"/>
          <a:srcRect/>
          <a:stretch/>
        </p:blipFill>
        <p:spPr>
          <a:xfrm>
            <a:off x="0" y="-1"/>
            <a:ext cx="9144000" cy="5143501"/>
          </a:xfrm>
          <a:prstGeom prst="rect">
            <a:avLst/>
          </a:prstGeom>
        </p:spPr>
      </p:pic>
      <p:pic>
        <p:nvPicPr>
          <p:cNvPr id="18" name="Picture 13" descr="viselat_negre.png">
            <a:extLst>
              <a:ext uri="{FF2B5EF4-FFF2-40B4-BE49-F238E27FC236}">
                <a16:creationId xmlns:a16="http://schemas.microsoft.com/office/drawing/2014/main" id="{6EB26F08-BB43-4543-A7DE-F762B2F622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806" y="4165306"/>
            <a:ext cx="978194" cy="978194"/>
          </a:xfrm>
          <a:prstGeom prst="rect">
            <a:avLst/>
          </a:prstGeom>
        </p:spPr>
      </p:pic>
      <p:sp>
        <p:nvSpPr>
          <p:cNvPr id="19" name="TextBox 11">
            <a:extLst>
              <a:ext uri="{FF2B5EF4-FFF2-40B4-BE49-F238E27FC236}">
                <a16:creationId xmlns:a16="http://schemas.microsoft.com/office/drawing/2014/main" id="{D18BBDF6-C91C-4870-A6CA-FA80C7E7A5EA}"/>
              </a:ext>
            </a:extLst>
          </p:cNvPr>
          <p:cNvSpPr txBox="1"/>
          <p:nvPr/>
        </p:nvSpPr>
        <p:spPr>
          <a:xfrm>
            <a:off x="1710267" y="2800945"/>
            <a:ext cx="6375403" cy="540404"/>
          </a:xfrm>
          <a:prstGeom prst="rect">
            <a:avLst/>
          </a:prstGeom>
          <a:noFill/>
        </p:spPr>
        <p:txBody>
          <a:bodyPr wrap="square" rtlCol="0">
            <a:spAutoFit/>
          </a:bodyPr>
          <a:lstStyle/>
          <a:p>
            <a:pPr algn="r">
              <a:lnSpc>
                <a:spcPts val="4000"/>
              </a:lnSpc>
            </a:pPr>
            <a:r>
              <a:rPr lang="ca-ES" sz="2000" dirty="0">
                <a:solidFill>
                  <a:schemeClr val="bg1"/>
                </a:solidFill>
                <a:latin typeface="Montserrat" panose="00000500000000000000" pitchFamily="2" charset="0"/>
                <a:cs typeface="Montserrat Light"/>
              </a:rPr>
              <a:t>Telemesura </a:t>
            </a:r>
          </a:p>
        </p:txBody>
      </p:sp>
      <p:pic>
        <p:nvPicPr>
          <p:cNvPr id="20" name="Picture 12" descr="ratlleta_ET_taronja.png">
            <a:extLst>
              <a:ext uri="{FF2B5EF4-FFF2-40B4-BE49-F238E27FC236}">
                <a16:creationId xmlns:a16="http://schemas.microsoft.com/office/drawing/2014/main" id="{635289E5-AEB8-4659-B42D-5394F54335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7075" y="3426306"/>
            <a:ext cx="923925" cy="185244"/>
          </a:xfrm>
          <a:prstGeom prst="rect">
            <a:avLst/>
          </a:prstGeom>
        </p:spPr>
      </p:pic>
    </p:spTree>
    <p:extLst>
      <p:ext uri="{BB962C8B-B14F-4D97-AF65-F5344CB8AC3E}">
        <p14:creationId xmlns:p14="http://schemas.microsoft.com/office/powerpoint/2010/main" val="322288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53533" y="8467"/>
            <a:ext cx="6095999" cy="1040670"/>
          </a:xfrm>
          <a:prstGeom prst="rect">
            <a:avLst/>
          </a:prstGeom>
          <a:noFill/>
        </p:spPr>
        <p:txBody>
          <a:bodyPr wrap="square" rtlCol="0">
            <a:spAutoFit/>
          </a:bodyPr>
          <a:lstStyle/>
          <a:p>
            <a:pPr algn="r">
              <a:lnSpc>
                <a:spcPts val="4000"/>
              </a:lnSpc>
            </a:pPr>
            <a:r>
              <a:rPr lang="ca-ES" sz="1600">
                <a:solidFill>
                  <a:srgbClr val="54585A"/>
                </a:solidFill>
                <a:latin typeface="Montserrat SemiBold"/>
                <a:cs typeface="Montserrat SemiBold"/>
              </a:rPr>
              <a:t>1. RD 6/2022</a:t>
            </a:r>
            <a:endParaRPr lang="ca-ES" sz="1600">
              <a:solidFill>
                <a:srgbClr val="54585A"/>
              </a:solidFill>
              <a:latin typeface="Montserrat SemiBold"/>
            </a:endParaRPr>
          </a:p>
          <a:p>
            <a:pPr algn="r">
              <a:lnSpc>
                <a:spcPts val="4000"/>
              </a:lnSpc>
            </a:pPr>
            <a:endParaRPr lang="ca-ES" sz="1600">
              <a:solidFill>
                <a:srgbClr val="54585A"/>
              </a:solidFill>
              <a:latin typeface="Montserrat SemiBold"/>
              <a:cs typeface="Montserrat SemiBold"/>
            </a:endParaRPr>
          </a:p>
        </p:txBody>
      </p:sp>
      <p:sp>
        <p:nvSpPr>
          <p:cNvPr id="9" name="Google Shape;191;p22">
            <a:extLst>
              <a:ext uri="{FF2B5EF4-FFF2-40B4-BE49-F238E27FC236}">
                <a16:creationId xmlns:a16="http://schemas.microsoft.com/office/drawing/2014/main" id="{D191E335-FEC9-4FEF-B831-EE2986FF39AD}"/>
              </a:ext>
            </a:extLst>
          </p:cNvPr>
          <p:cNvSpPr txBox="1"/>
          <p:nvPr/>
        </p:nvSpPr>
        <p:spPr>
          <a:xfrm>
            <a:off x="607438" y="881092"/>
            <a:ext cx="7929123" cy="3662231"/>
          </a:xfrm>
          <a:prstGeom prst="rect">
            <a:avLst/>
          </a:prstGeom>
          <a:noFill/>
          <a:ln>
            <a:noFill/>
          </a:ln>
        </p:spPr>
        <p:txBody>
          <a:bodyPr spcFirstLastPara="1" wrap="square" lIns="91425" tIns="45700" rIns="91425" bIns="45700" anchor="t" anchorCtr="0">
            <a:noAutofit/>
          </a:bodyPr>
          <a:lstStyle/>
          <a:p>
            <a:pPr marR="0" lvl="0" algn="just" rtl="0">
              <a:spcBef>
                <a:spcPts val="0"/>
              </a:spcBef>
              <a:spcAft>
                <a:spcPts val="0"/>
              </a:spcAft>
              <a:buClr>
                <a:srgbClr val="54585A"/>
              </a:buClr>
              <a:buSzPts val="1400"/>
            </a:pPr>
            <a:endParaRPr lang="ca-ES" sz="1400" dirty="0">
              <a:solidFill>
                <a:srgbClr val="54585A"/>
              </a:solidFill>
              <a:latin typeface="Montserrat Light"/>
              <a:sym typeface="Montserrat Light"/>
            </a:endParaRPr>
          </a:p>
          <a:p>
            <a:pPr marR="0" lvl="0" algn="just" rtl="0">
              <a:spcBef>
                <a:spcPts val="0"/>
              </a:spcBef>
              <a:spcAft>
                <a:spcPts val="0"/>
              </a:spcAft>
              <a:buClr>
                <a:srgbClr val="54585A"/>
              </a:buClr>
              <a:buSzPts val="1400"/>
            </a:pPr>
            <a:r>
              <a:rPr lang="ca-ES" sz="1400" dirty="0">
                <a:solidFill>
                  <a:srgbClr val="54585A"/>
                </a:solidFill>
                <a:latin typeface="Montserrat Light"/>
                <a:sym typeface="Montserrat Light"/>
              </a:rPr>
              <a:t>El passat </a:t>
            </a:r>
            <a:r>
              <a:rPr lang="ca-ES" sz="1400" b="1" dirty="0">
                <a:solidFill>
                  <a:srgbClr val="F93D16"/>
                </a:solidFill>
                <a:latin typeface="Montserrat Light"/>
                <a:sym typeface="Montserrat Light"/>
              </a:rPr>
              <a:t>30 de març </a:t>
            </a:r>
            <a:r>
              <a:rPr lang="ca-ES" sz="1400" dirty="0">
                <a:solidFill>
                  <a:srgbClr val="54585A"/>
                </a:solidFill>
                <a:latin typeface="Montserrat Light"/>
                <a:sym typeface="Montserrat Light"/>
              </a:rPr>
              <a:t>es va publicar al BOE el </a:t>
            </a:r>
            <a:r>
              <a:rPr lang="ca-ES" sz="1400" b="1" dirty="0">
                <a:solidFill>
                  <a:srgbClr val="F93D16"/>
                </a:solidFill>
                <a:latin typeface="Montserrat Light"/>
                <a:sym typeface="Montserrat Light"/>
              </a:rPr>
              <a:t>Real Decret-Llei 6/2022</a:t>
            </a:r>
            <a:r>
              <a:rPr lang="ca-ES" sz="1400" dirty="0">
                <a:solidFill>
                  <a:srgbClr val="54585A"/>
                </a:solidFill>
                <a:latin typeface="Montserrat Light"/>
                <a:sym typeface="Montserrat Light"/>
              </a:rPr>
              <a:t>, de 29 de març, pel que s’adoptaven mesures urgents en el marc del Pla Nacional de resposta a les conseqüències econòmiques i socials de la guerra a Ucraïna.</a:t>
            </a:r>
          </a:p>
          <a:p>
            <a:pPr marR="0" lvl="0" algn="just" rtl="0">
              <a:spcBef>
                <a:spcPts val="0"/>
              </a:spcBef>
              <a:spcAft>
                <a:spcPts val="0"/>
              </a:spcAft>
              <a:buClr>
                <a:srgbClr val="54585A"/>
              </a:buClr>
              <a:buSzPts val="1400"/>
            </a:pPr>
            <a:endParaRPr lang="ca-ES" sz="1400" dirty="0">
              <a:solidFill>
                <a:srgbClr val="54585A"/>
              </a:solidFill>
              <a:latin typeface="Montserrat Light"/>
              <a:sym typeface="Montserrat Light"/>
            </a:endParaRPr>
          </a:p>
          <a:p>
            <a:pPr marR="0" lvl="0" algn="just" rtl="0">
              <a:spcBef>
                <a:spcPts val="0"/>
              </a:spcBef>
              <a:spcAft>
                <a:spcPts val="0"/>
              </a:spcAft>
              <a:buClr>
                <a:srgbClr val="54585A"/>
              </a:buClr>
              <a:buSzPts val="1400"/>
            </a:pPr>
            <a:r>
              <a:rPr lang="ca-ES" sz="1400" dirty="0">
                <a:solidFill>
                  <a:srgbClr val="54585A"/>
                </a:solidFill>
                <a:latin typeface="Montserrat Light"/>
                <a:sym typeface="Montserrat Light"/>
              </a:rPr>
              <a:t>Les mesures van entrar en vigor el dia 31 de març i els objectius principals eren la baixada de preus de l’energia, el reforç a l’estabilitat de preus i el recolzament als sectors més afectats per la crisi:</a:t>
            </a:r>
          </a:p>
          <a:p>
            <a:pPr marR="0" lvl="0" algn="just" rtl="0">
              <a:spcBef>
                <a:spcPts val="0"/>
              </a:spcBef>
              <a:spcAft>
                <a:spcPts val="0"/>
              </a:spcAft>
              <a:buClr>
                <a:srgbClr val="54585A"/>
              </a:buClr>
              <a:buSzPts val="1400"/>
            </a:pPr>
            <a:endParaRPr lang="ca-ES" sz="1400" dirty="0">
              <a:solidFill>
                <a:srgbClr val="54585A"/>
              </a:solidFill>
              <a:latin typeface="Montserrat Light"/>
              <a:sym typeface="Montserrat Light"/>
            </a:endParaRPr>
          </a:p>
          <a:p>
            <a:pPr marL="285750" indent="-285750">
              <a:buFont typeface="Arial" panose="020B0604020202020204" pitchFamily="34" charset="0"/>
              <a:buChar char="•"/>
            </a:pPr>
            <a:r>
              <a:rPr lang="ca-ES" sz="1400" dirty="0">
                <a:solidFill>
                  <a:srgbClr val="54585A"/>
                </a:solidFill>
                <a:latin typeface="Montserrat Light"/>
              </a:rPr>
              <a:t>Agroalimentari</a:t>
            </a:r>
          </a:p>
          <a:p>
            <a:pPr marL="285750" indent="-285750">
              <a:buFont typeface="Arial" panose="020B0604020202020204" pitchFamily="34" charset="0"/>
              <a:buChar char="•"/>
            </a:pPr>
            <a:r>
              <a:rPr lang="ca-ES" sz="1400" dirty="0">
                <a:solidFill>
                  <a:srgbClr val="54585A"/>
                </a:solidFill>
                <a:latin typeface="Montserrat Light"/>
              </a:rPr>
              <a:t>Pesquer</a:t>
            </a:r>
          </a:p>
          <a:p>
            <a:pPr marL="285750" indent="-285750">
              <a:buFont typeface="Arial" panose="020B0604020202020204" pitchFamily="34" charset="0"/>
              <a:buChar char="•"/>
            </a:pPr>
            <a:r>
              <a:rPr lang="ca-ES" sz="1400" dirty="0">
                <a:solidFill>
                  <a:srgbClr val="54585A"/>
                </a:solidFill>
                <a:latin typeface="Montserrat Light"/>
              </a:rPr>
              <a:t>Energètic</a:t>
            </a:r>
          </a:p>
          <a:p>
            <a:pPr marL="285750" indent="-285750">
              <a:buFont typeface="Arial" panose="020B0604020202020204" pitchFamily="34" charset="0"/>
              <a:buChar char="•"/>
            </a:pPr>
            <a:r>
              <a:rPr lang="ca-ES" sz="1400" dirty="0">
                <a:solidFill>
                  <a:srgbClr val="54585A"/>
                </a:solidFill>
                <a:latin typeface="Montserrat Light"/>
              </a:rPr>
              <a:t>Transport</a:t>
            </a:r>
          </a:p>
          <a:p>
            <a:pPr marL="285750" indent="-285750">
              <a:buFont typeface="Arial" panose="020B0604020202020204" pitchFamily="34" charset="0"/>
              <a:buChar char="•"/>
            </a:pPr>
            <a:r>
              <a:rPr lang="ca-ES" sz="1400" dirty="0">
                <a:solidFill>
                  <a:srgbClr val="54585A"/>
                </a:solidFill>
                <a:latin typeface="Montserrat Light"/>
              </a:rPr>
              <a:t>Cinematogràfic i audiovisual</a:t>
            </a:r>
          </a:p>
          <a:p>
            <a:pPr marL="285750" indent="-285750">
              <a:buFont typeface="Arial" panose="020B0604020202020204" pitchFamily="34" charset="0"/>
              <a:buChar char="•"/>
            </a:pPr>
            <a:r>
              <a:rPr lang="ca-ES" sz="1400" dirty="0">
                <a:solidFill>
                  <a:srgbClr val="54585A"/>
                </a:solidFill>
                <a:latin typeface="Montserrat Light"/>
              </a:rPr>
              <a:t>…</a:t>
            </a:r>
            <a:endParaRPr lang="ca-ES" sz="1400" dirty="0">
              <a:solidFill>
                <a:srgbClr val="54585A"/>
              </a:solidFill>
              <a:latin typeface="Montserrat Light"/>
              <a:sym typeface="Montserrat Light"/>
            </a:endParaRPr>
          </a:p>
        </p:txBody>
      </p:sp>
      <p:pic>
        <p:nvPicPr>
          <p:cNvPr id="5" name="Imagen 4">
            <a:extLst>
              <a:ext uri="{FF2B5EF4-FFF2-40B4-BE49-F238E27FC236}">
                <a16:creationId xmlns:a16="http://schemas.microsoft.com/office/drawing/2014/main" id="{153E79FB-F95E-1F6B-7A3D-8E5FD71464AB}"/>
              </a:ext>
            </a:extLst>
          </p:cNvPr>
          <p:cNvPicPr>
            <a:picLocks noChangeAspect="1"/>
          </p:cNvPicPr>
          <p:nvPr/>
        </p:nvPicPr>
        <p:blipFill>
          <a:blip r:embed="rId2"/>
          <a:stretch>
            <a:fillRect/>
          </a:stretch>
        </p:blipFill>
        <p:spPr>
          <a:xfrm>
            <a:off x="8240868" y="129348"/>
            <a:ext cx="452755" cy="490276"/>
          </a:xfrm>
          <a:prstGeom prst="rect">
            <a:avLst/>
          </a:prstGeom>
        </p:spPr>
      </p:pic>
    </p:spTree>
    <p:extLst>
      <p:ext uri="{BB962C8B-B14F-4D97-AF65-F5344CB8AC3E}">
        <p14:creationId xmlns:p14="http://schemas.microsoft.com/office/powerpoint/2010/main" val="1862416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Google Shape;191;p22">
            <a:extLst>
              <a:ext uri="{FF2B5EF4-FFF2-40B4-BE49-F238E27FC236}">
                <a16:creationId xmlns:a16="http://schemas.microsoft.com/office/drawing/2014/main" id="{95495B03-B131-48CB-8FC6-D49787C79144}"/>
              </a:ext>
            </a:extLst>
          </p:cNvPr>
          <p:cNvSpPr txBox="1"/>
          <p:nvPr/>
        </p:nvSpPr>
        <p:spPr>
          <a:xfrm>
            <a:off x="200193" y="640045"/>
            <a:ext cx="8743613" cy="4374107"/>
          </a:xfrm>
          <a:prstGeom prst="rect">
            <a:avLst/>
          </a:prstGeom>
          <a:noFill/>
          <a:ln>
            <a:noFill/>
          </a:ln>
        </p:spPr>
        <p:txBody>
          <a:bodyPr spcFirstLastPara="1" wrap="square" lIns="91425" tIns="45700" rIns="91425" bIns="45700" anchor="t" anchorCtr="0">
            <a:noAutofit/>
          </a:bodyPr>
          <a:lstStyle/>
          <a:p>
            <a:pPr algn="ctr">
              <a:spcAft>
                <a:spcPts val="600"/>
              </a:spcAft>
              <a:buClr>
                <a:srgbClr val="54585A"/>
              </a:buClr>
              <a:buSzPts val="1400"/>
            </a:pPr>
            <a:r>
              <a:rPr lang="ca-ES" sz="1400" b="1" dirty="0">
                <a:solidFill>
                  <a:srgbClr val="F93D16"/>
                </a:solidFill>
                <a:latin typeface="Montserrat Light"/>
                <a:sym typeface="Montserrat Light"/>
              </a:rPr>
              <a:t>“Si no es mesura l'energia que es consumeix, no es pot controlar; i si no es pot controlar, no es poden prendre decisions; i si no es poden prendre decisions, no es poden millorar”</a:t>
            </a:r>
          </a:p>
          <a:p>
            <a:pPr algn="just">
              <a:spcAft>
                <a:spcPts val="600"/>
              </a:spcAft>
              <a:buClr>
                <a:srgbClr val="54585A"/>
              </a:buClr>
              <a:buSzPts val="1400"/>
            </a:pPr>
            <a:endParaRPr lang="ca-ES" sz="1200" b="1" i="1" dirty="0">
              <a:solidFill>
                <a:srgbClr val="54585A"/>
              </a:solidFill>
              <a:latin typeface="Montserrat Light"/>
              <a:sym typeface="Montserrat Light"/>
            </a:endParaRPr>
          </a:p>
          <a:p>
            <a:pPr algn="just">
              <a:spcAft>
                <a:spcPts val="600"/>
              </a:spcAft>
              <a:buClr>
                <a:srgbClr val="54585A"/>
              </a:buClr>
              <a:buSzPts val="1400"/>
            </a:pPr>
            <a:r>
              <a:rPr lang="ca-ES" sz="1050" dirty="0">
                <a:solidFill>
                  <a:srgbClr val="54585A"/>
                </a:solidFill>
                <a:latin typeface="Montserrat Light"/>
                <a:sym typeface="Montserrat Light"/>
              </a:rPr>
              <a:t>Amb la intenció de continuar oferint el millor servei als nostres Clients, ENERGY TOOLS disposa d’un acord amb l’empresa AXON TIME com a col·laborador exclusiu i proveïdor d’equips de lectura de dades i comptadors, donant un servei adaptat a les necessitats de cada Entitat.</a:t>
            </a:r>
          </a:p>
          <a:p>
            <a:pPr algn="just">
              <a:spcAft>
                <a:spcPts val="600"/>
              </a:spcAft>
              <a:buClr>
                <a:srgbClr val="54585A"/>
              </a:buClr>
              <a:buSzPts val="1400"/>
            </a:pPr>
            <a:endParaRPr lang="ca-ES" sz="1050" dirty="0">
              <a:solidFill>
                <a:srgbClr val="54585A"/>
              </a:solidFill>
              <a:latin typeface="Montserrat Light"/>
              <a:sym typeface="Montserrat Light"/>
            </a:endParaRPr>
          </a:p>
          <a:p>
            <a:pPr algn="just">
              <a:spcAft>
                <a:spcPts val="600"/>
              </a:spcAft>
              <a:buClr>
                <a:srgbClr val="54585A"/>
              </a:buClr>
              <a:buSzPts val="1400"/>
            </a:pPr>
            <a:r>
              <a:rPr lang="ca-ES" sz="1050" dirty="0">
                <a:solidFill>
                  <a:srgbClr val="54585A"/>
                </a:solidFill>
                <a:latin typeface="Montserrat Light"/>
                <a:sym typeface="Montserrat Light"/>
              </a:rPr>
              <a:t>Aquesta empresa està autoritzada a fer tramitacions a REE per sol·licitar la inspecció i verificació automàtica dels equips de mesura segons Ordre Ministerial ITC/3860/2007 de 28 de Desembre, </a:t>
            </a:r>
            <a:r>
              <a:rPr lang="ca-ES" sz="1050" b="1" dirty="0">
                <a:solidFill>
                  <a:srgbClr val="54585A"/>
                </a:solidFill>
                <a:latin typeface="Montserrat Light"/>
                <a:sym typeface="Montserrat Light"/>
              </a:rPr>
              <a:t>un cop firmat el contracte </a:t>
            </a:r>
            <a:r>
              <a:rPr lang="ca-ES" sz="1050" b="1" dirty="0" err="1">
                <a:solidFill>
                  <a:srgbClr val="54585A"/>
                </a:solidFill>
                <a:latin typeface="Montserrat Light"/>
                <a:sym typeface="Montserrat Light"/>
              </a:rPr>
              <a:t>Axon</a:t>
            </a:r>
            <a:r>
              <a:rPr lang="ca-ES" sz="1050" b="1" dirty="0">
                <a:solidFill>
                  <a:srgbClr val="54585A"/>
                </a:solidFill>
                <a:latin typeface="Montserrat Light"/>
                <a:sym typeface="Montserrat Light"/>
              </a:rPr>
              <a:t> </a:t>
            </a:r>
            <a:r>
              <a:rPr lang="ca-ES" sz="1050" b="1" dirty="0" err="1">
                <a:solidFill>
                  <a:srgbClr val="54585A"/>
                </a:solidFill>
                <a:latin typeface="Montserrat Light"/>
                <a:sym typeface="Montserrat Light"/>
              </a:rPr>
              <a:t>Time</a:t>
            </a:r>
            <a:r>
              <a:rPr lang="ca-ES" sz="1050" b="1" dirty="0">
                <a:solidFill>
                  <a:srgbClr val="54585A"/>
                </a:solidFill>
                <a:latin typeface="Montserrat Light"/>
                <a:sym typeface="Montserrat Light"/>
              </a:rPr>
              <a:t> s’encarrega de la verificació, manteniment i inspeccions periòdiques dels equips de mesura, asseguren la telemesura activa i en funcionament.</a:t>
            </a:r>
          </a:p>
          <a:p>
            <a:pPr algn="just">
              <a:spcAft>
                <a:spcPts val="600"/>
              </a:spcAft>
              <a:buClr>
                <a:srgbClr val="54585A"/>
              </a:buClr>
              <a:buSzPts val="1400"/>
            </a:pPr>
            <a:endParaRPr lang="ca-ES" sz="1050" dirty="0">
              <a:solidFill>
                <a:srgbClr val="54585A"/>
              </a:solidFill>
              <a:latin typeface="Montserrat Light"/>
              <a:sym typeface="Montserrat Light"/>
            </a:endParaRPr>
          </a:p>
          <a:p>
            <a:pPr algn="just">
              <a:spcAft>
                <a:spcPts val="600"/>
              </a:spcAft>
              <a:buClr>
                <a:srgbClr val="54585A"/>
              </a:buClr>
              <a:buSzPts val="1400"/>
            </a:pPr>
            <a:r>
              <a:rPr lang="ca-ES" sz="1050" dirty="0">
                <a:solidFill>
                  <a:srgbClr val="54585A"/>
                </a:solidFill>
                <a:latin typeface="Montserrat Light"/>
                <a:sym typeface="Montserrat Light"/>
              </a:rPr>
              <a:t>Els preus aplicats per </a:t>
            </a:r>
            <a:r>
              <a:rPr lang="ca-ES" sz="1050" dirty="0" err="1">
                <a:solidFill>
                  <a:srgbClr val="54585A"/>
                </a:solidFill>
                <a:latin typeface="Montserrat Light"/>
                <a:sym typeface="Montserrat Light"/>
              </a:rPr>
              <a:t>Axon</a:t>
            </a:r>
            <a:r>
              <a:rPr lang="ca-ES" sz="1050" dirty="0">
                <a:solidFill>
                  <a:srgbClr val="54585A"/>
                </a:solidFill>
                <a:latin typeface="Montserrat Light"/>
                <a:sym typeface="Montserrat Light"/>
              </a:rPr>
              <a:t> </a:t>
            </a:r>
            <a:r>
              <a:rPr lang="ca-ES" sz="1050" dirty="0" err="1">
                <a:solidFill>
                  <a:srgbClr val="54585A"/>
                </a:solidFill>
                <a:latin typeface="Montserrat Light"/>
                <a:sym typeface="Montserrat Light"/>
              </a:rPr>
              <a:t>Time</a:t>
            </a:r>
            <a:r>
              <a:rPr lang="ca-ES" sz="1050" dirty="0">
                <a:solidFill>
                  <a:srgbClr val="54585A"/>
                </a:solidFill>
                <a:latin typeface="Montserrat Light"/>
                <a:sym typeface="Montserrat Light"/>
              </a:rPr>
              <a:t> van en funció del Tipus de Comptador i són aproximadament els mateixos que aplica la Distribuidora, inclús més econòmics en alguns casos:</a:t>
            </a:r>
          </a:p>
        </p:txBody>
      </p:sp>
      <p:pic>
        <p:nvPicPr>
          <p:cNvPr id="14" name="Picture 13" descr="viselat_neg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 y="-28354"/>
            <a:ext cx="978194" cy="978194"/>
          </a:xfrm>
          <a:prstGeom prst="rect">
            <a:avLst/>
          </a:prstGeom>
        </p:spPr>
      </p:pic>
      <p:sp>
        <p:nvSpPr>
          <p:cNvPr id="2" name="1 Rectángulo"/>
          <p:cNvSpPr/>
          <p:nvPr/>
        </p:nvSpPr>
        <p:spPr>
          <a:xfrm>
            <a:off x="4453217" y="2100005"/>
            <a:ext cx="245580" cy="369332"/>
          </a:xfrm>
          <a:prstGeom prst="rect">
            <a:avLst/>
          </a:prstGeom>
        </p:spPr>
        <p:txBody>
          <a:bodyPr wrap="none">
            <a:spAutoFit/>
          </a:bodyPr>
          <a:lstStyle/>
          <a:p>
            <a:r>
              <a:rPr lang="ca-ES">
                <a:latin typeface="Montserrat" panose="00000500000000000000" pitchFamily="2" charset="0"/>
              </a:rPr>
              <a:t> </a:t>
            </a:r>
          </a:p>
        </p:txBody>
      </p:sp>
      <p:pic>
        <p:nvPicPr>
          <p:cNvPr id="18" name="Picture 13" descr="viselat_negre.png">
            <a:extLst>
              <a:ext uri="{FF2B5EF4-FFF2-40B4-BE49-F238E27FC236}">
                <a16:creationId xmlns:a16="http://schemas.microsoft.com/office/drawing/2014/main" id="{6EB26F08-BB43-4543-A7DE-F762B2F622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806" y="4165306"/>
            <a:ext cx="978194" cy="978194"/>
          </a:xfrm>
          <a:prstGeom prst="rect">
            <a:avLst/>
          </a:prstGeom>
        </p:spPr>
      </p:pic>
      <p:sp>
        <p:nvSpPr>
          <p:cNvPr id="22" name="TextBox 15">
            <a:extLst>
              <a:ext uri="{FF2B5EF4-FFF2-40B4-BE49-F238E27FC236}">
                <a16:creationId xmlns:a16="http://schemas.microsoft.com/office/drawing/2014/main" id="{CB4E991F-FD49-4331-AD29-EB366FEDB330}"/>
              </a:ext>
            </a:extLst>
          </p:cNvPr>
          <p:cNvSpPr txBox="1"/>
          <p:nvPr/>
        </p:nvSpPr>
        <p:spPr>
          <a:xfrm>
            <a:off x="753533" y="1643"/>
            <a:ext cx="6095999" cy="527709"/>
          </a:xfrm>
          <a:prstGeom prst="rect">
            <a:avLst/>
          </a:prstGeom>
          <a:noFill/>
        </p:spPr>
        <p:txBody>
          <a:bodyPr wrap="square" rtlCol="0">
            <a:spAutoFit/>
          </a:bodyPr>
          <a:lstStyle/>
          <a:p>
            <a:pPr algn="r">
              <a:lnSpc>
                <a:spcPts val="4000"/>
              </a:lnSpc>
            </a:pPr>
            <a:r>
              <a:rPr lang="it-IT" sz="1600" dirty="0">
                <a:solidFill>
                  <a:srgbClr val="54585A"/>
                </a:solidFill>
                <a:latin typeface="Montserrat SemiBold"/>
                <a:cs typeface="Montserrat SemiBold"/>
              </a:rPr>
              <a:t>4. Telemesura </a:t>
            </a:r>
          </a:p>
        </p:txBody>
      </p:sp>
      <p:pic>
        <p:nvPicPr>
          <p:cNvPr id="9" name="Imagen 8">
            <a:extLst>
              <a:ext uri="{FF2B5EF4-FFF2-40B4-BE49-F238E27FC236}">
                <a16:creationId xmlns:a16="http://schemas.microsoft.com/office/drawing/2014/main" id="{EB69E5BC-50A1-6262-D9C1-06594BB5EECC}"/>
              </a:ext>
            </a:extLst>
          </p:cNvPr>
          <p:cNvPicPr>
            <a:picLocks noChangeAspect="1"/>
          </p:cNvPicPr>
          <p:nvPr/>
        </p:nvPicPr>
        <p:blipFill>
          <a:blip r:embed="rId3"/>
          <a:stretch>
            <a:fillRect/>
          </a:stretch>
        </p:blipFill>
        <p:spPr>
          <a:xfrm>
            <a:off x="8240868" y="129348"/>
            <a:ext cx="452755" cy="490276"/>
          </a:xfrm>
          <a:prstGeom prst="rect">
            <a:avLst/>
          </a:prstGeom>
        </p:spPr>
      </p:pic>
      <p:pic>
        <p:nvPicPr>
          <p:cNvPr id="4" name="Imagen 3">
            <a:extLst>
              <a:ext uri="{FF2B5EF4-FFF2-40B4-BE49-F238E27FC236}">
                <a16:creationId xmlns:a16="http://schemas.microsoft.com/office/drawing/2014/main" id="{6170A91B-8D75-43B4-F2C6-CFAB706F7BC8}"/>
              </a:ext>
            </a:extLst>
          </p:cNvPr>
          <p:cNvPicPr>
            <a:picLocks noChangeAspect="1"/>
          </p:cNvPicPr>
          <p:nvPr/>
        </p:nvPicPr>
        <p:blipFill>
          <a:blip r:embed="rId4"/>
          <a:stretch>
            <a:fillRect/>
          </a:stretch>
        </p:blipFill>
        <p:spPr>
          <a:xfrm>
            <a:off x="2567854" y="3475851"/>
            <a:ext cx="3492705" cy="1378910"/>
          </a:xfrm>
          <a:prstGeom prst="rect">
            <a:avLst/>
          </a:prstGeom>
        </p:spPr>
      </p:pic>
    </p:spTree>
    <p:extLst>
      <p:ext uri="{BB962C8B-B14F-4D97-AF65-F5344CB8AC3E}">
        <p14:creationId xmlns:p14="http://schemas.microsoft.com/office/powerpoint/2010/main" val="16155872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viselat_neg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 y="0"/>
            <a:ext cx="978194" cy="978194"/>
          </a:xfrm>
          <a:prstGeom prst="rect">
            <a:avLst/>
          </a:prstGeom>
        </p:spPr>
      </p:pic>
      <p:sp>
        <p:nvSpPr>
          <p:cNvPr id="2" name="1 Rectángulo"/>
          <p:cNvSpPr/>
          <p:nvPr/>
        </p:nvSpPr>
        <p:spPr>
          <a:xfrm>
            <a:off x="4453217" y="2589105"/>
            <a:ext cx="237566" cy="369332"/>
          </a:xfrm>
          <a:prstGeom prst="rect">
            <a:avLst/>
          </a:prstGeom>
        </p:spPr>
        <p:txBody>
          <a:bodyPr wrap="none">
            <a:spAutoFit/>
          </a:bodyPr>
          <a:lstStyle/>
          <a:p>
            <a:r>
              <a:rPr lang="ca-ES"/>
              <a:t> </a:t>
            </a:r>
          </a:p>
        </p:txBody>
      </p:sp>
      <p:pic>
        <p:nvPicPr>
          <p:cNvPr id="12" name="Imagen 11">
            <a:extLst>
              <a:ext uri="{FF2B5EF4-FFF2-40B4-BE49-F238E27FC236}">
                <a16:creationId xmlns:a16="http://schemas.microsoft.com/office/drawing/2014/main" id="{B59103A1-421B-43BD-9E97-349AE224D988}"/>
              </a:ext>
            </a:extLst>
          </p:cNvPr>
          <p:cNvPicPr>
            <a:picLocks noChangeAspect="1"/>
          </p:cNvPicPr>
          <p:nvPr/>
        </p:nvPicPr>
        <p:blipFill>
          <a:blip r:embed="rId3"/>
          <a:srcRect/>
          <a:stretch/>
        </p:blipFill>
        <p:spPr>
          <a:xfrm>
            <a:off x="0" y="-1"/>
            <a:ext cx="9144000" cy="5143501"/>
          </a:xfrm>
          <a:prstGeom prst="rect">
            <a:avLst/>
          </a:prstGeom>
        </p:spPr>
      </p:pic>
      <p:pic>
        <p:nvPicPr>
          <p:cNvPr id="18" name="Picture 13" descr="viselat_negre.png">
            <a:extLst>
              <a:ext uri="{FF2B5EF4-FFF2-40B4-BE49-F238E27FC236}">
                <a16:creationId xmlns:a16="http://schemas.microsoft.com/office/drawing/2014/main" id="{6EB26F08-BB43-4543-A7DE-F762B2F622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806" y="4165306"/>
            <a:ext cx="978194" cy="978194"/>
          </a:xfrm>
          <a:prstGeom prst="rect">
            <a:avLst/>
          </a:prstGeom>
        </p:spPr>
      </p:pic>
      <p:sp>
        <p:nvSpPr>
          <p:cNvPr id="19" name="TextBox 11">
            <a:extLst>
              <a:ext uri="{FF2B5EF4-FFF2-40B4-BE49-F238E27FC236}">
                <a16:creationId xmlns:a16="http://schemas.microsoft.com/office/drawing/2014/main" id="{D18BBDF6-C91C-4870-A6CA-FA80C7E7A5EA}"/>
              </a:ext>
            </a:extLst>
          </p:cNvPr>
          <p:cNvSpPr txBox="1"/>
          <p:nvPr/>
        </p:nvSpPr>
        <p:spPr>
          <a:xfrm>
            <a:off x="545805" y="2800945"/>
            <a:ext cx="7539865" cy="540404"/>
          </a:xfrm>
          <a:prstGeom prst="rect">
            <a:avLst/>
          </a:prstGeom>
          <a:noFill/>
        </p:spPr>
        <p:txBody>
          <a:bodyPr wrap="square" rtlCol="0">
            <a:spAutoFit/>
          </a:bodyPr>
          <a:lstStyle/>
          <a:p>
            <a:pPr algn="r">
              <a:lnSpc>
                <a:spcPts val="4000"/>
              </a:lnSpc>
            </a:pPr>
            <a:r>
              <a:rPr lang="fr-FR" sz="2000" dirty="0" err="1">
                <a:solidFill>
                  <a:schemeClr val="bg1"/>
                </a:solidFill>
                <a:latin typeface="Montserrat" panose="00000500000000000000" pitchFamily="2" charset="0"/>
                <a:cs typeface="Montserrat Light"/>
              </a:rPr>
              <a:t>Recordatori</a:t>
            </a:r>
            <a:r>
              <a:rPr lang="fr-FR" sz="2000" dirty="0">
                <a:solidFill>
                  <a:schemeClr val="bg1"/>
                </a:solidFill>
                <a:latin typeface="Montserrat" panose="00000500000000000000" pitchFamily="2" charset="0"/>
                <a:cs typeface="Montserrat Light"/>
              </a:rPr>
              <a:t> Certificats de </a:t>
            </a:r>
            <a:r>
              <a:rPr lang="fr-FR" sz="2000" dirty="0" err="1">
                <a:solidFill>
                  <a:schemeClr val="bg1"/>
                </a:solidFill>
                <a:latin typeface="Montserrat" panose="00000500000000000000" pitchFamily="2" charset="0"/>
                <a:cs typeface="Montserrat Light"/>
              </a:rPr>
              <a:t>Crèdit</a:t>
            </a:r>
            <a:r>
              <a:rPr lang="fr-FR" sz="2000" dirty="0">
                <a:solidFill>
                  <a:schemeClr val="bg1"/>
                </a:solidFill>
                <a:latin typeface="Montserrat" panose="00000500000000000000" pitchFamily="2" charset="0"/>
                <a:cs typeface="Montserrat Light"/>
              </a:rPr>
              <a:t> </a:t>
            </a:r>
            <a:r>
              <a:rPr lang="fr-FR" sz="2000" dirty="0" err="1">
                <a:solidFill>
                  <a:schemeClr val="bg1"/>
                </a:solidFill>
                <a:latin typeface="Montserrat" panose="00000500000000000000" pitchFamily="2" charset="0"/>
                <a:cs typeface="Montserrat Light"/>
              </a:rPr>
              <a:t>pendents</a:t>
            </a:r>
            <a:r>
              <a:rPr lang="fr-FR" sz="2000" dirty="0">
                <a:solidFill>
                  <a:schemeClr val="bg1"/>
                </a:solidFill>
                <a:latin typeface="Montserrat" panose="00000500000000000000" pitchFamily="2" charset="0"/>
                <a:cs typeface="Montserrat Light"/>
              </a:rPr>
              <a:t> d’</a:t>
            </a:r>
            <a:r>
              <a:rPr lang="fr-FR" sz="2000" dirty="0" err="1">
                <a:solidFill>
                  <a:schemeClr val="bg1"/>
                </a:solidFill>
                <a:latin typeface="Montserrat" panose="00000500000000000000" pitchFamily="2" charset="0"/>
                <a:cs typeface="Montserrat Light"/>
              </a:rPr>
              <a:t>enviar</a:t>
            </a:r>
            <a:endParaRPr lang="ca-ES" sz="2000" dirty="0">
              <a:solidFill>
                <a:schemeClr val="bg1"/>
              </a:solidFill>
              <a:latin typeface="Montserrat" panose="00000500000000000000" pitchFamily="2" charset="0"/>
              <a:cs typeface="Montserrat Light"/>
            </a:endParaRPr>
          </a:p>
        </p:txBody>
      </p:sp>
      <p:pic>
        <p:nvPicPr>
          <p:cNvPr id="20" name="Picture 12" descr="ratlleta_ET_taronja.png">
            <a:extLst>
              <a:ext uri="{FF2B5EF4-FFF2-40B4-BE49-F238E27FC236}">
                <a16:creationId xmlns:a16="http://schemas.microsoft.com/office/drawing/2014/main" id="{635289E5-AEB8-4659-B42D-5394F54335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7075" y="3426306"/>
            <a:ext cx="923925" cy="185244"/>
          </a:xfrm>
          <a:prstGeom prst="rect">
            <a:avLst/>
          </a:prstGeom>
        </p:spPr>
      </p:pic>
    </p:spTree>
    <p:extLst>
      <p:ext uri="{BB962C8B-B14F-4D97-AF65-F5344CB8AC3E}">
        <p14:creationId xmlns:p14="http://schemas.microsoft.com/office/powerpoint/2010/main" val="8360076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viselat_neg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 y="-28354"/>
            <a:ext cx="978194" cy="978194"/>
          </a:xfrm>
          <a:prstGeom prst="rect">
            <a:avLst/>
          </a:prstGeom>
        </p:spPr>
      </p:pic>
      <p:sp>
        <p:nvSpPr>
          <p:cNvPr id="2" name="1 Rectángulo"/>
          <p:cNvSpPr/>
          <p:nvPr/>
        </p:nvSpPr>
        <p:spPr>
          <a:xfrm>
            <a:off x="4453217" y="2100005"/>
            <a:ext cx="245580" cy="369332"/>
          </a:xfrm>
          <a:prstGeom prst="rect">
            <a:avLst/>
          </a:prstGeom>
        </p:spPr>
        <p:txBody>
          <a:bodyPr wrap="none">
            <a:spAutoFit/>
          </a:bodyPr>
          <a:lstStyle/>
          <a:p>
            <a:r>
              <a:rPr lang="ca-ES">
                <a:latin typeface="Montserrat" panose="00000500000000000000" pitchFamily="2" charset="0"/>
              </a:rPr>
              <a:t> </a:t>
            </a:r>
          </a:p>
        </p:txBody>
      </p:sp>
      <p:pic>
        <p:nvPicPr>
          <p:cNvPr id="18" name="Picture 13" descr="viselat_negre.png">
            <a:extLst>
              <a:ext uri="{FF2B5EF4-FFF2-40B4-BE49-F238E27FC236}">
                <a16:creationId xmlns:a16="http://schemas.microsoft.com/office/drawing/2014/main" id="{6EB26F08-BB43-4543-A7DE-F762B2F622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806" y="4165306"/>
            <a:ext cx="978194" cy="978194"/>
          </a:xfrm>
          <a:prstGeom prst="rect">
            <a:avLst/>
          </a:prstGeom>
        </p:spPr>
      </p:pic>
      <p:sp>
        <p:nvSpPr>
          <p:cNvPr id="22" name="TextBox 15">
            <a:extLst>
              <a:ext uri="{FF2B5EF4-FFF2-40B4-BE49-F238E27FC236}">
                <a16:creationId xmlns:a16="http://schemas.microsoft.com/office/drawing/2014/main" id="{CB4E991F-FD49-4331-AD29-EB366FEDB330}"/>
              </a:ext>
            </a:extLst>
          </p:cNvPr>
          <p:cNvSpPr txBox="1"/>
          <p:nvPr/>
        </p:nvSpPr>
        <p:spPr>
          <a:xfrm>
            <a:off x="753533" y="1643"/>
            <a:ext cx="6095999" cy="527709"/>
          </a:xfrm>
          <a:prstGeom prst="rect">
            <a:avLst/>
          </a:prstGeom>
          <a:noFill/>
        </p:spPr>
        <p:txBody>
          <a:bodyPr wrap="square" rtlCol="0">
            <a:spAutoFit/>
          </a:bodyPr>
          <a:lstStyle/>
          <a:p>
            <a:pPr algn="r">
              <a:lnSpc>
                <a:spcPts val="4000"/>
              </a:lnSpc>
            </a:pPr>
            <a:r>
              <a:rPr lang="it-IT" sz="1600" dirty="0">
                <a:solidFill>
                  <a:srgbClr val="54585A"/>
                </a:solidFill>
                <a:latin typeface="Montserrat SemiBold"/>
                <a:cs typeface="Montserrat SemiBold"/>
              </a:rPr>
              <a:t>5. Recordatori Certificats de Crèdit pendents d’enviar</a:t>
            </a:r>
          </a:p>
        </p:txBody>
      </p:sp>
      <p:pic>
        <p:nvPicPr>
          <p:cNvPr id="9" name="Imagen 8">
            <a:extLst>
              <a:ext uri="{FF2B5EF4-FFF2-40B4-BE49-F238E27FC236}">
                <a16:creationId xmlns:a16="http://schemas.microsoft.com/office/drawing/2014/main" id="{EB69E5BC-50A1-6262-D9C1-06594BB5EECC}"/>
              </a:ext>
            </a:extLst>
          </p:cNvPr>
          <p:cNvPicPr>
            <a:picLocks noChangeAspect="1"/>
          </p:cNvPicPr>
          <p:nvPr/>
        </p:nvPicPr>
        <p:blipFill>
          <a:blip r:embed="rId3"/>
          <a:stretch>
            <a:fillRect/>
          </a:stretch>
        </p:blipFill>
        <p:spPr>
          <a:xfrm>
            <a:off x="8240868" y="129348"/>
            <a:ext cx="452755" cy="490276"/>
          </a:xfrm>
          <a:prstGeom prst="rect">
            <a:avLst/>
          </a:prstGeom>
        </p:spPr>
      </p:pic>
      <p:graphicFrame>
        <p:nvGraphicFramePr>
          <p:cNvPr id="3" name="Tabla 2">
            <a:extLst>
              <a:ext uri="{FF2B5EF4-FFF2-40B4-BE49-F238E27FC236}">
                <a16:creationId xmlns:a16="http://schemas.microsoft.com/office/drawing/2014/main" id="{961FDFAB-F7DB-D0B8-AA2F-695B9CDD21A2}"/>
              </a:ext>
            </a:extLst>
          </p:cNvPr>
          <p:cNvGraphicFramePr>
            <a:graphicFrameLocks noGrp="1"/>
          </p:cNvGraphicFramePr>
          <p:nvPr>
            <p:extLst>
              <p:ext uri="{D42A27DB-BD31-4B8C-83A1-F6EECF244321}">
                <p14:modId xmlns:p14="http://schemas.microsoft.com/office/powerpoint/2010/main" val="894742442"/>
              </p:ext>
            </p:extLst>
          </p:nvPr>
        </p:nvGraphicFramePr>
        <p:xfrm>
          <a:off x="532321" y="776514"/>
          <a:ext cx="7934924" cy="3765807"/>
        </p:xfrm>
        <a:graphic>
          <a:graphicData uri="http://schemas.openxmlformats.org/drawingml/2006/table">
            <a:tbl>
              <a:tblPr firstRow="1" firstCol="1" bandRow="1">
                <a:tableStyleId>{5C22544A-7EE6-4342-B048-85BDC9FD1C3A}</a:tableStyleId>
              </a:tblPr>
              <a:tblGrid>
                <a:gridCol w="846287">
                  <a:extLst>
                    <a:ext uri="{9D8B030D-6E8A-4147-A177-3AD203B41FA5}">
                      <a16:colId xmlns:a16="http://schemas.microsoft.com/office/drawing/2014/main" val="338336127"/>
                    </a:ext>
                  </a:extLst>
                </a:gridCol>
                <a:gridCol w="4323937">
                  <a:extLst>
                    <a:ext uri="{9D8B030D-6E8A-4147-A177-3AD203B41FA5}">
                      <a16:colId xmlns:a16="http://schemas.microsoft.com/office/drawing/2014/main" val="4113308568"/>
                    </a:ext>
                  </a:extLst>
                </a:gridCol>
                <a:gridCol w="1049147">
                  <a:extLst>
                    <a:ext uri="{9D8B030D-6E8A-4147-A177-3AD203B41FA5}">
                      <a16:colId xmlns:a16="http://schemas.microsoft.com/office/drawing/2014/main" val="3326490171"/>
                    </a:ext>
                  </a:extLst>
                </a:gridCol>
                <a:gridCol w="1715553">
                  <a:extLst>
                    <a:ext uri="{9D8B030D-6E8A-4147-A177-3AD203B41FA5}">
                      <a16:colId xmlns:a16="http://schemas.microsoft.com/office/drawing/2014/main" val="740315704"/>
                    </a:ext>
                  </a:extLst>
                </a:gridCol>
              </a:tblGrid>
              <a:tr h="413007">
                <a:tc>
                  <a:txBody>
                    <a:bodyPr/>
                    <a:lstStyle/>
                    <a:p>
                      <a:pPr algn="ctr"/>
                      <a:r>
                        <a:rPr lang="es-ES" sz="1000" b="1" kern="1200" dirty="0">
                          <a:solidFill>
                            <a:srgbClr val="F93D16"/>
                          </a:solidFill>
                          <a:latin typeface="Montserrat Light"/>
                          <a:ea typeface="+mn-ea"/>
                          <a:cs typeface="+mn-cs"/>
                        </a:rPr>
                        <a:t>CIF</a:t>
                      </a:r>
                    </a:p>
                  </a:txBody>
                  <a:tcPr marL="27986" marR="27986" marT="0" marB="0" anchor="ctr">
                    <a:noFill/>
                  </a:tcPr>
                </a:tc>
                <a:tc>
                  <a:txBody>
                    <a:bodyPr/>
                    <a:lstStyle/>
                    <a:p>
                      <a:pPr algn="ctr"/>
                      <a:r>
                        <a:rPr lang="es-ES" sz="1000" b="1" kern="1200" dirty="0" err="1">
                          <a:solidFill>
                            <a:srgbClr val="F93D16"/>
                          </a:solidFill>
                          <a:latin typeface="Montserrat Light"/>
                          <a:ea typeface="+mn-ea"/>
                          <a:cs typeface="+mn-cs"/>
                        </a:rPr>
                        <a:t>Institució</a:t>
                      </a:r>
                      <a:r>
                        <a:rPr lang="es-ES" sz="1000" b="1" kern="1200" dirty="0">
                          <a:solidFill>
                            <a:srgbClr val="F93D16"/>
                          </a:solidFill>
                          <a:latin typeface="Montserrat Light"/>
                          <a:ea typeface="+mn-ea"/>
                          <a:cs typeface="+mn-cs"/>
                        </a:rPr>
                        <a:t> (titular)</a:t>
                      </a:r>
                    </a:p>
                  </a:txBody>
                  <a:tcPr marL="27986" marR="27986" marT="0" marB="0" anchor="ctr">
                    <a:noFill/>
                  </a:tcPr>
                </a:tc>
                <a:tc>
                  <a:txBody>
                    <a:bodyPr/>
                    <a:lstStyle/>
                    <a:p>
                      <a:pPr algn="ctr"/>
                      <a:r>
                        <a:rPr lang="es-ES" sz="1000" b="1" kern="1200" dirty="0">
                          <a:solidFill>
                            <a:srgbClr val="F93D16"/>
                          </a:solidFill>
                          <a:latin typeface="Montserrat Light"/>
                          <a:ea typeface="+mn-ea"/>
                          <a:cs typeface="+mn-cs"/>
                        </a:rPr>
                        <a:t>ELECTRICITAT</a:t>
                      </a:r>
                    </a:p>
                  </a:txBody>
                  <a:tcPr marL="27986" marR="27986" marT="0" marB="0" anchor="ctr">
                    <a:noFill/>
                  </a:tcPr>
                </a:tc>
                <a:tc>
                  <a:txBody>
                    <a:bodyPr/>
                    <a:lstStyle/>
                    <a:p>
                      <a:pPr algn="ctr"/>
                      <a:r>
                        <a:rPr lang="es-ES" sz="1000" b="1" kern="1200" dirty="0">
                          <a:solidFill>
                            <a:srgbClr val="F93D16"/>
                          </a:solidFill>
                          <a:latin typeface="Montserrat Light"/>
                          <a:ea typeface="+mn-ea"/>
                          <a:cs typeface="+mn-cs"/>
                        </a:rPr>
                        <a:t>GAS</a:t>
                      </a:r>
                    </a:p>
                  </a:txBody>
                  <a:tcPr marL="27986" marR="27986" marT="0" marB="0" anchor="ctr">
                    <a:noFill/>
                  </a:tcPr>
                </a:tc>
                <a:extLst>
                  <a:ext uri="{0D108BD9-81ED-4DB2-BD59-A6C34878D82A}">
                    <a16:rowId xmlns:a16="http://schemas.microsoft.com/office/drawing/2014/main" val="1720373451"/>
                  </a:ext>
                </a:extLst>
              </a:tr>
              <a:tr h="139700">
                <a:tc>
                  <a:txBody>
                    <a:bodyPr/>
                    <a:lstStyle/>
                    <a:p>
                      <a:r>
                        <a:rPr lang="es-ES" sz="1000" b="1" kern="1200" dirty="0">
                          <a:solidFill>
                            <a:srgbClr val="54585A"/>
                          </a:solidFill>
                          <a:latin typeface="Montserrat Light"/>
                          <a:ea typeface="+mn-ea"/>
                          <a:cs typeface="+mn-cs"/>
                        </a:rPr>
                        <a:t>A43233618</a:t>
                      </a:r>
                    </a:p>
                  </a:txBody>
                  <a:tcPr marL="27986" marR="27986" marT="0" marB="0" anchor="b">
                    <a:noFill/>
                  </a:tcPr>
                </a:tc>
                <a:tc>
                  <a:txBody>
                    <a:bodyPr/>
                    <a:lstStyle/>
                    <a:p>
                      <a:r>
                        <a:rPr lang="es-ES" sz="1000" kern="1200" dirty="0">
                          <a:solidFill>
                            <a:srgbClr val="54585A"/>
                          </a:solidFill>
                          <a:latin typeface="Montserrat Light"/>
                          <a:ea typeface="+mn-ea"/>
                          <a:cs typeface="+mn-cs"/>
                        </a:rPr>
                        <a:t>Gestió Pius Hospital de Valls</a:t>
                      </a:r>
                    </a:p>
                  </a:txBody>
                  <a:tcPr marL="27986" marR="27986" marT="0" marB="0" anchor="b">
                    <a:noFill/>
                  </a:tcPr>
                </a:tc>
                <a:tc>
                  <a:txBody>
                    <a:bodyPr/>
                    <a:lstStyle/>
                    <a:p>
                      <a:pPr algn="r"/>
                      <a:r>
                        <a:rPr lang="es-ES" sz="1000" kern="1200">
                          <a:solidFill>
                            <a:srgbClr val="54585A"/>
                          </a:solidFill>
                          <a:latin typeface="Montserrat Light"/>
                          <a:ea typeface="+mn-ea"/>
                          <a:cs typeface="+mn-cs"/>
                        </a:rPr>
                        <a:t>248.831,58 €</a:t>
                      </a:r>
                    </a:p>
                  </a:txBody>
                  <a:tcPr marL="27986" marR="27986" marT="0" marB="0" anchor="b">
                    <a:noFill/>
                  </a:tcPr>
                </a:tc>
                <a:tc>
                  <a:txBody>
                    <a:bodyPr/>
                    <a:lstStyle/>
                    <a:p>
                      <a:pPr algn="r"/>
                      <a:r>
                        <a:rPr lang="es-ES" sz="1000" kern="1200" dirty="0">
                          <a:solidFill>
                            <a:srgbClr val="54585A"/>
                          </a:solidFill>
                          <a:latin typeface="Montserrat Light"/>
                          <a:ea typeface="+mn-ea"/>
                          <a:cs typeface="+mn-cs"/>
                        </a:rPr>
                        <a:t>113.232,45 €</a:t>
                      </a:r>
                    </a:p>
                  </a:txBody>
                  <a:tcPr marL="27986" marR="27986" marT="0" marB="0" anchor="b">
                    <a:noFill/>
                  </a:tcPr>
                </a:tc>
                <a:extLst>
                  <a:ext uri="{0D108BD9-81ED-4DB2-BD59-A6C34878D82A}">
                    <a16:rowId xmlns:a16="http://schemas.microsoft.com/office/drawing/2014/main" val="1301812740"/>
                  </a:ext>
                </a:extLst>
              </a:tr>
              <a:tr h="139700">
                <a:tc>
                  <a:txBody>
                    <a:bodyPr/>
                    <a:lstStyle/>
                    <a:p>
                      <a:r>
                        <a:rPr lang="es-ES" sz="1000" b="1" kern="1200" dirty="0">
                          <a:solidFill>
                            <a:srgbClr val="54585A"/>
                          </a:solidFill>
                          <a:latin typeface="Montserrat Light"/>
                          <a:ea typeface="+mn-ea"/>
                          <a:cs typeface="+mn-cs"/>
                        </a:rPr>
                        <a:t>A60252137</a:t>
                      </a:r>
                    </a:p>
                  </a:txBody>
                  <a:tcPr marL="27986" marR="27986" marT="0" marB="0" anchor="b">
                    <a:noFill/>
                  </a:tcPr>
                </a:tc>
                <a:tc>
                  <a:txBody>
                    <a:bodyPr/>
                    <a:lstStyle/>
                    <a:p>
                      <a:r>
                        <a:rPr lang="es-ES" sz="1000" kern="1200" dirty="0">
                          <a:solidFill>
                            <a:srgbClr val="54585A"/>
                          </a:solidFill>
                          <a:latin typeface="Montserrat Light"/>
                          <a:ea typeface="+mn-ea"/>
                          <a:cs typeface="+mn-cs"/>
                        </a:rPr>
                        <a:t>Sistema </a:t>
                      </a:r>
                      <a:r>
                        <a:rPr lang="es-ES" sz="1000" kern="1200" dirty="0" err="1">
                          <a:solidFill>
                            <a:srgbClr val="54585A"/>
                          </a:solidFill>
                          <a:latin typeface="Montserrat Light"/>
                          <a:ea typeface="+mn-ea"/>
                          <a:cs typeface="+mn-cs"/>
                        </a:rPr>
                        <a:t>d'Emergències</a:t>
                      </a:r>
                      <a:r>
                        <a:rPr lang="es-ES" sz="1000" kern="1200" dirty="0">
                          <a:solidFill>
                            <a:srgbClr val="54585A"/>
                          </a:solidFill>
                          <a:latin typeface="Montserrat Light"/>
                          <a:ea typeface="+mn-ea"/>
                          <a:cs typeface="+mn-cs"/>
                        </a:rPr>
                        <a:t> </a:t>
                      </a:r>
                      <a:r>
                        <a:rPr lang="es-ES" sz="1000" kern="1200" dirty="0" err="1">
                          <a:solidFill>
                            <a:srgbClr val="54585A"/>
                          </a:solidFill>
                          <a:latin typeface="Montserrat Light"/>
                          <a:ea typeface="+mn-ea"/>
                          <a:cs typeface="+mn-cs"/>
                        </a:rPr>
                        <a:t>Mèdiques</a:t>
                      </a:r>
                      <a:endParaRPr lang="es-ES" sz="1000" kern="1200" dirty="0">
                        <a:solidFill>
                          <a:srgbClr val="54585A"/>
                        </a:solidFill>
                        <a:latin typeface="Montserrat Light"/>
                        <a:ea typeface="+mn-ea"/>
                        <a:cs typeface="+mn-cs"/>
                      </a:endParaRPr>
                    </a:p>
                  </a:txBody>
                  <a:tcPr marL="27986" marR="27986" marT="0" marB="0" anchor="b">
                    <a:noFill/>
                  </a:tcPr>
                </a:tc>
                <a:tc>
                  <a:txBody>
                    <a:bodyPr/>
                    <a:lstStyle/>
                    <a:p>
                      <a:pPr algn="r"/>
                      <a:r>
                        <a:rPr lang="es-ES" sz="1000" kern="1200">
                          <a:solidFill>
                            <a:srgbClr val="54585A"/>
                          </a:solidFill>
                          <a:latin typeface="Montserrat Light"/>
                          <a:ea typeface="+mn-ea"/>
                          <a:cs typeface="+mn-cs"/>
                        </a:rPr>
                        <a:t>269.971,94 €</a:t>
                      </a:r>
                    </a:p>
                  </a:txBody>
                  <a:tcPr marL="27986" marR="27986" marT="0" marB="0" anchor="b">
                    <a:noFill/>
                  </a:tcPr>
                </a:tc>
                <a:tc>
                  <a:txBody>
                    <a:bodyPr/>
                    <a:lstStyle/>
                    <a:p>
                      <a:r>
                        <a:rPr lang="es-ES" sz="1000" kern="1200" dirty="0">
                          <a:solidFill>
                            <a:srgbClr val="54585A"/>
                          </a:solidFill>
                          <a:latin typeface="Montserrat Light"/>
                          <a:ea typeface="+mn-ea"/>
                          <a:cs typeface="+mn-cs"/>
                        </a:rPr>
                        <a:t> </a:t>
                      </a:r>
                    </a:p>
                  </a:txBody>
                  <a:tcPr marL="27986" marR="27986" marT="0" marB="0" anchor="b">
                    <a:noFill/>
                  </a:tcPr>
                </a:tc>
                <a:extLst>
                  <a:ext uri="{0D108BD9-81ED-4DB2-BD59-A6C34878D82A}">
                    <a16:rowId xmlns:a16="http://schemas.microsoft.com/office/drawing/2014/main" val="3546023594"/>
                  </a:ext>
                </a:extLst>
              </a:tr>
              <a:tr h="139700">
                <a:tc>
                  <a:txBody>
                    <a:bodyPr/>
                    <a:lstStyle/>
                    <a:p>
                      <a:r>
                        <a:rPr lang="es-ES" sz="1000" b="1" kern="1200" dirty="0">
                          <a:solidFill>
                            <a:srgbClr val="54585A"/>
                          </a:solidFill>
                          <a:latin typeface="Montserrat Light"/>
                          <a:ea typeface="+mn-ea"/>
                          <a:cs typeface="+mn-cs"/>
                        </a:rPr>
                        <a:t>A60622610</a:t>
                      </a:r>
                    </a:p>
                  </a:txBody>
                  <a:tcPr marL="27986" marR="27986" marT="0" marB="0" anchor="b">
                    <a:noFill/>
                  </a:tcPr>
                </a:tc>
                <a:tc>
                  <a:txBody>
                    <a:bodyPr/>
                    <a:lstStyle/>
                    <a:p>
                      <a:r>
                        <a:rPr lang="es-ES" sz="1000" kern="1200" dirty="0">
                          <a:solidFill>
                            <a:srgbClr val="54585A"/>
                          </a:solidFill>
                          <a:latin typeface="Montserrat Light"/>
                          <a:ea typeface="+mn-ea"/>
                          <a:cs typeface="+mn-cs"/>
                        </a:rPr>
                        <a:t>PROJECTES SANITARIS I SOCIALS SA</a:t>
                      </a:r>
                    </a:p>
                  </a:txBody>
                  <a:tcPr marL="27986" marR="27986" marT="0" marB="0" anchor="b">
                    <a:noFill/>
                  </a:tcPr>
                </a:tc>
                <a:tc>
                  <a:txBody>
                    <a:bodyPr/>
                    <a:lstStyle/>
                    <a:p>
                      <a:pPr algn="r"/>
                      <a:r>
                        <a:rPr lang="es-ES" sz="1000" kern="1200">
                          <a:solidFill>
                            <a:srgbClr val="54585A"/>
                          </a:solidFill>
                          <a:latin typeface="Montserrat Light"/>
                          <a:ea typeface="+mn-ea"/>
                          <a:cs typeface="+mn-cs"/>
                        </a:rPr>
                        <a:t>18.447,66 €</a:t>
                      </a:r>
                    </a:p>
                  </a:txBody>
                  <a:tcPr marL="27986" marR="27986" marT="0" marB="0" anchor="b">
                    <a:noFill/>
                  </a:tcPr>
                </a:tc>
                <a:tc>
                  <a:txBody>
                    <a:bodyPr/>
                    <a:lstStyle/>
                    <a:p>
                      <a:pPr algn="r"/>
                      <a:r>
                        <a:rPr lang="es-ES" sz="1000" kern="1200" dirty="0">
                          <a:solidFill>
                            <a:srgbClr val="54585A"/>
                          </a:solidFill>
                          <a:latin typeface="Montserrat Light"/>
                          <a:ea typeface="+mn-ea"/>
                          <a:cs typeface="+mn-cs"/>
                        </a:rPr>
                        <a:t>1.354,26 €</a:t>
                      </a:r>
                    </a:p>
                  </a:txBody>
                  <a:tcPr marL="27986" marR="27986" marT="0" marB="0" anchor="b">
                    <a:noFill/>
                  </a:tcPr>
                </a:tc>
                <a:extLst>
                  <a:ext uri="{0D108BD9-81ED-4DB2-BD59-A6C34878D82A}">
                    <a16:rowId xmlns:a16="http://schemas.microsoft.com/office/drawing/2014/main" val="1219209572"/>
                  </a:ext>
                </a:extLst>
              </a:tr>
              <a:tr h="139700">
                <a:tc>
                  <a:txBody>
                    <a:bodyPr/>
                    <a:lstStyle/>
                    <a:p>
                      <a:r>
                        <a:rPr lang="es-ES" sz="1000" b="1" kern="1200" dirty="0">
                          <a:solidFill>
                            <a:srgbClr val="54585A"/>
                          </a:solidFill>
                          <a:latin typeface="Montserrat Light"/>
                          <a:ea typeface="+mn-ea"/>
                          <a:cs typeface="+mn-cs"/>
                        </a:rPr>
                        <a:t>A61738340</a:t>
                      </a:r>
                    </a:p>
                  </a:txBody>
                  <a:tcPr marL="27986" marR="27986" marT="0" marB="0" anchor="b">
                    <a:noFill/>
                  </a:tcPr>
                </a:tc>
                <a:tc>
                  <a:txBody>
                    <a:bodyPr/>
                    <a:lstStyle/>
                    <a:p>
                      <a:r>
                        <a:rPr lang="es-ES" sz="1000" kern="1200" dirty="0">
                          <a:solidFill>
                            <a:srgbClr val="54585A"/>
                          </a:solidFill>
                          <a:latin typeface="Montserrat Light"/>
                          <a:ea typeface="+mn-ea"/>
                          <a:cs typeface="+mn-cs"/>
                        </a:rPr>
                        <a:t>CSC VITAE, S.A.</a:t>
                      </a:r>
                    </a:p>
                  </a:txBody>
                  <a:tcPr marL="27986" marR="27986" marT="0" marB="0" anchor="b">
                    <a:noFill/>
                  </a:tcPr>
                </a:tc>
                <a:tc>
                  <a:txBody>
                    <a:bodyPr/>
                    <a:lstStyle/>
                    <a:p>
                      <a:pPr algn="r"/>
                      <a:r>
                        <a:rPr lang="es-ES" sz="1000" kern="1200">
                          <a:solidFill>
                            <a:srgbClr val="54585A"/>
                          </a:solidFill>
                          <a:latin typeface="Montserrat Light"/>
                          <a:ea typeface="+mn-ea"/>
                          <a:cs typeface="+mn-cs"/>
                        </a:rPr>
                        <a:t>191.638,62 €</a:t>
                      </a:r>
                    </a:p>
                  </a:txBody>
                  <a:tcPr marL="27986" marR="27986" marT="0" marB="0" anchor="b">
                    <a:noFill/>
                  </a:tcPr>
                </a:tc>
                <a:tc>
                  <a:txBody>
                    <a:bodyPr/>
                    <a:lstStyle/>
                    <a:p>
                      <a:pPr algn="r"/>
                      <a:r>
                        <a:rPr lang="es-ES" sz="1000" kern="1200" dirty="0">
                          <a:solidFill>
                            <a:srgbClr val="54585A"/>
                          </a:solidFill>
                          <a:latin typeface="Montserrat Light"/>
                          <a:ea typeface="+mn-ea"/>
                          <a:cs typeface="+mn-cs"/>
                        </a:rPr>
                        <a:t>56.420,29 €</a:t>
                      </a:r>
                    </a:p>
                  </a:txBody>
                  <a:tcPr marL="27986" marR="27986" marT="0" marB="0" anchor="b">
                    <a:noFill/>
                  </a:tcPr>
                </a:tc>
                <a:extLst>
                  <a:ext uri="{0D108BD9-81ED-4DB2-BD59-A6C34878D82A}">
                    <a16:rowId xmlns:a16="http://schemas.microsoft.com/office/drawing/2014/main" val="2493306943"/>
                  </a:ext>
                </a:extLst>
              </a:tr>
              <a:tr h="139700">
                <a:tc>
                  <a:txBody>
                    <a:bodyPr/>
                    <a:lstStyle/>
                    <a:p>
                      <a:r>
                        <a:rPr lang="es-ES" sz="1000" b="1" kern="1200">
                          <a:solidFill>
                            <a:srgbClr val="54585A"/>
                          </a:solidFill>
                          <a:latin typeface="Montserrat Light"/>
                          <a:ea typeface="+mn-ea"/>
                          <a:cs typeface="+mn-cs"/>
                        </a:rPr>
                        <a:t>B65412587</a:t>
                      </a:r>
                    </a:p>
                  </a:txBody>
                  <a:tcPr marL="27986" marR="27986" marT="0" marB="0" anchor="b">
                    <a:noFill/>
                  </a:tcPr>
                </a:tc>
                <a:tc>
                  <a:txBody>
                    <a:bodyPr/>
                    <a:lstStyle/>
                    <a:p>
                      <a:r>
                        <a:rPr lang="es-ES" sz="1000" kern="1200">
                          <a:solidFill>
                            <a:srgbClr val="54585A"/>
                          </a:solidFill>
                          <a:latin typeface="Montserrat Light"/>
                          <a:ea typeface="+mn-ea"/>
                          <a:cs typeface="+mn-cs"/>
                        </a:rPr>
                        <a:t>C.S.C ANTENCIO SOCIAL, S.L.</a:t>
                      </a:r>
                    </a:p>
                  </a:txBody>
                  <a:tcPr marL="27986" marR="27986" marT="0" marB="0" anchor="b">
                    <a:noFill/>
                  </a:tcPr>
                </a:tc>
                <a:tc>
                  <a:txBody>
                    <a:bodyPr/>
                    <a:lstStyle/>
                    <a:p>
                      <a:pPr algn="r"/>
                      <a:r>
                        <a:rPr lang="es-ES" sz="1000" kern="1200">
                          <a:solidFill>
                            <a:srgbClr val="54585A"/>
                          </a:solidFill>
                          <a:latin typeface="Montserrat Light"/>
                          <a:ea typeface="+mn-ea"/>
                          <a:cs typeface="+mn-cs"/>
                        </a:rPr>
                        <a:t>79.045,57 €</a:t>
                      </a:r>
                    </a:p>
                  </a:txBody>
                  <a:tcPr marL="27986" marR="27986" marT="0" marB="0" anchor="b">
                    <a:noFill/>
                  </a:tcPr>
                </a:tc>
                <a:tc>
                  <a:txBody>
                    <a:bodyPr/>
                    <a:lstStyle/>
                    <a:p>
                      <a:pPr algn="r"/>
                      <a:r>
                        <a:rPr lang="es-ES" sz="1000" kern="1200" dirty="0">
                          <a:solidFill>
                            <a:srgbClr val="54585A"/>
                          </a:solidFill>
                          <a:latin typeface="Montserrat Light"/>
                          <a:ea typeface="+mn-ea"/>
                          <a:cs typeface="+mn-cs"/>
                        </a:rPr>
                        <a:t>37.852,28 €</a:t>
                      </a:r>
                    </a:p>
                  </a:txBody>
                  <a:tcPr marL="27986" marR="27986" marT="0" marB="0" anchor="b">
                    <a:noFill/>
                  </a:tcPr>
                </a:tc>
                <a:extLst>
                  <a:ext uri="{0D108BD9-81ED-4DB2-BD59-A6C34878D82A}">
                    <a16:rowId xmlns:a16="http://schemas.microsoft.com/office/drawing/2014/main" val="512833025"/>
                  </a:ext>
                </a:extLst>
              </a:tr>
              <a:tr h="139700">
                <a:tc>
                  <a:txBody>
                    <a:bodyPr/>
                    <a:lstStyle/>
                    <a:p>
                      <a:r>
                        <a:rPr lang="es-ES" sz="1000" b="1" kern="1200">
                          <a:solidFill>
                            <a:srgbClr val="54585A"/>
                          </a:solidFill>
                          <a:latin typeface="Montserrat Light"/>
                          <a:ea typeface="+mn-ea"/>
                          <a:cs typeface="+mn-cs"/>
                        </a:rPr>
                        <a:t>G08397234</a:t>
                      </a:r>
                    </a:p>
                  </a:txBody>
                  <a:tcPr marL="27986" marR="27986" marT="0" marB="0" anchor="b">
                    <a:noFill/>
                  </a:tcPr>
                </a:tc>
                <a:tc>
                  <a:txBody>
                    <a:bodyPr/>
                    <a:lstStyle/>
                    <a:p>
                      <a:r>
                        <a:rPr lang="es-ES" sz="1000" kern="1200" dirty="0" err="1">
                          <a:solidFill>
                            <a:srgbClr val="54585A"/>
                          </a:solidFill>
                          <a:latin typeface="Montserrat Light"/>
                          <a:ea typeface="+mn-ea"/>
                          <a:cs typeface="+mn-cs"/>
                        </a:rPr>
                        <a:t>Fundació</a:t>
                      </a:r>
                      <a:r>
                        <a:rPr lang="es-ES" sz="1000" kern="1200" dirty="0">
                          <a:solidFill>
                            <a:srgbClr val="54585A"/>
                          </a:solidFill>
                          <a:latin typeface="Montserrat Light"/>
                          <a:ea typeface="+mn-ea"/>
                          <a:cs typeface="+mn-cs"/>
                        </a:rPr>
                        <a:t> Hospital de la Sta. Creu</a:t>
                      </a:r>
                    </a:p>
                  </a:txBody>
                  <a:tcPr marL="27986" marR="27986" marT="0" marB="0" anchor="b">
                    <a:noFill/>
                  </a:tcPr>
                </a:tc>
                <a:tc>
                  <a:txBody>
                    <a:bodyPr/>
                    <a:lstStyle/>
                    <a:p>
                      <a:pPr algn="r"/>
                      <a:r>
                        <a:rPr lang="es-ES" sz="1000" kern="1200">
                          <a:solidFill>
                            <a:srgbClr val="54585A"/>
                          </a:solidFill>
                          <a:latin typeface="Montserrat Light"/>
                          <a:ea typeface="+mn-ea"/>
                          <a:cs typeface="+mn-cs"/>
                        </a:rPr>
                        <a:t>148.813,29 €</a:t>
                      </a:r>
                    </a:p>
                  </a:txBody>
                  <a:tcPr marL="27986" marR="27986" marT="0" marB="0" anchor="b">
                    <a:noFill/>
                  </a:tcPr>
                </a:tc>
                <a:tc>
                  <a:txBody>
                    <a:bodyPr/>
                    <a:lstStyle/>
                    <a:p>
                      <a:pPr algn="r"/>
                      <a:r>
                        <a:rPr lang="es-ES" sz="1000" kern="1200" dirty="0">
                          <a:solidFill>
                            <a:srgbClr val="54585A"/>
                          </a:solidFill>
                          <a:latin typeface="Montserrat Light"/>
                          <a:ea typeface="+mn-ea"/>
                          <a:cs typeface="+mn-cs"/>
                        </a:rPr>
                        <a:t>71.479,89 €</a:t>
                      </a:r>
                    </a:p>
                  </a:txBody>
                  <a:tcPr marL="27986" marR="27986" marT="0" marB="0" anchor="b">
                    <a:noFill/>
                  </a:tcPr>
                </a:tc>
                <a:extLst>
                  <a:ext uri="{0D108BD9-81ED-4DB2-BD59-A6C34878D82A}">
                    <a16:rowId xmlns:a16="http://schemas.microsoft.com/office/drawing/2014/main" val="2345071738"/>
                  </a:ext>
                </a:extLst>
              </a:tr>
              <a:tr h="139700">
                <a:tc>
                  <a:txBody>
                    <a:bodyPr/>
                    <a:lstStyle/>
                    <a:p>
                      <a:r>
                        <a:rPr lang="es-ES" sz="1000" b="1" kern="1200">
                          <a:solidFill>
                            <a:srgbClr val="54585A"/>
                          </a:solidFill>
                          <a:latin typeface="Montserrat Light"/>
                          <a:ea typeface="+mn-ea"/>
                          <a:cs typeface="+mn-cs"/>
                        </a:rPr>
                        <a:t>G08411068</a:t>
                      </a:r>
                    </a:p>
                  </a:txBody>
                  <a:tcPr marL="27986" marR="27986" marT="0" marB="0" anchor="b">
                    <a:noFill/>
                  </a:tcPr>
                </a:tc>
                <a:tc>
                  <a:txBody>
                    <a:bodyPr/>
                    <a:lstStyle/>
                    <a:p>
                      <a:r>
                        <a:rPr lang="es-ES" sz="1000" kern="1200" dirty="0">
                          <a:solidFill>
                            <a:srgbClr val="54585A"/>
                          </a:solidFill>
                          <a:latin typeface="Montserrat Light"/>
                          <a:ea typeface="+mn-ea"/>
                          <a:cs typeface="+mn-cs"/>
                        </a:rPr>
                        <a:t>Hospital de San Bernabe</a:t>
                      </a:r>
                    </a:p>
                  </a:txBody>
                  <a:tcPr marL="27986" marR="27986" marT="0" marB="0" anchor="b">
                    <a:noFill/>
                  </a:tcPr>
                </a:tc>
                <a:tc>
                  <a:txBody>
                    <a:bodyPr/>
                    <a:lstStyle/>
                    <a:p>
                      <a:pPr algn="r"/>
                      <a:r>
                        <a:rPr lang="es-ES" sz="1000" kern="1200">
                          <a:solidFill>
                            <a:srgbClr val="54585A"/>
                          </a:solidFill>
                          <a:latin typeface="Montserrat Light"/>
                          <a:ea typeface="+mn-ea"/>
                          <a:cs typeface="+mn-cs"/>
                        </a:rPr>
                        <a:t>17.688,41 €</a:t>
                      </a:r>
                    </a:p>
                  </a:txBody>
                  <a:tcPr marL="27986" marR="27986" marT="0" marB="0" anchor="b">
                    <a:noFill/>
                  </a:tcPr>
                </a:tc>
                <a:tc>
                  <a:txBody>
                    <a:bodyPr/>
                    <a:lstStyle/>
                    <a:p>
                      <a:pPr algn="r"/>
                      <a:r>
                        <a:rPr lang="es-ES" sz="1000" kern="1200" dirty="0">
                          <a:solidFill>
                            <a:srgbClr val="54585A"/>
                          </a:solidFill>
                          <a:latin typeface="Montserrat Light"/>
                          <a:ea typeface="+mn-ea"/>
                          <a:cs typeface="+mn-cs"/>
                        </a:rPr>
                        <a:t>15.590,96 €</a:t>
                      </a:r>
                    </a:p>
                  </a:txBody>
                  <a:tcPr marL="27986" marR="27986" marT="0" marB="0" anchor="b">
                    <a:noFill/>
                  </a:tcPr>
                </a:tc>
                <a:extLst>
                  <a:ext uri="{0D108BD9-81ED-4DB2-BD59-A6C34878D82A}">
                    <a16:rowId xmlns:a16="http://schemas.microsoft.com/office/drawing/2014/main" val="2059511743"/>
                  </a:ext>
                </a:extLst>
              </a:tr>
              <a:tr h="139700">
                <a:tc>
                  <a:txBody>
                    <a:bodyPr/>
                    <a:lstStyle/>
                    <a:p>
                      <a:r>
                        <a:rPr lang="es-ES" sz="1000" b="1" kern="1200">
                          <a:solidFill>
                            <a:srgbClr val="54585A"/>
                          </a:solidFill>
                          <a:latin typeface="Montserrat Light"/>
                          <a:ea typeface="+mn-ea"/>
                          <a:cs typeface="+mn-cs"/>
                        </a:rPr>
                        <a:t>G08519100</a:t>
                      </a:r>
                    </a:p>
                  </a:txBody>
                  <a:tcPr marL="27986" marR="27986" marT="0" marB="0" anchor="b">
                    <a:noFill/>
                  </a:tcPr>
                </a:tc>
                <a:tc>
                  <a:txBody>
                    <a:bodyPr/>
                    <a:lstStyle/>
                    <a:p>
                      <a:r>
                        <a:rPr lang="es-ES" sz="1000" kern="1200" dirty="0" err="1">
                          <a:solidFill>
                            <a:srgbClr val="54585A"/>
                          </a:solidFill>
                          <a:latin typeface="Montserrat Light"/>
                          <a:ea typeface="+mn-ea"/>
                          <a:cs typeface="+mn-cs"/>
                        </a:rPr>
                        <a:t>Fundació</a:t>
                      </a:r>
                      <a:r>
                        <a:rPr lang="es-ES" sz="1000" kern="1200" dirty="0">
                          <a:solidFill>
                            <a:srgbClr val="54585A"/>
                          </a:solidFill>
                          <a:latin typeface="Montserrat Light"/>
                          <a:ea typeface="+mn-ea"/>
                          <a:cs typeface="+mn-cs"/>
                        </a:rPr>
                        <a:t> </a:t>
                      </a:r>
                      <a:r>
                        <a:rPr lang="es-ES" sz="1000" kern="1200" dirty="0" err="1">
                          <a:solidFill>
                            <a:srgbClr val="54585A"/>
                          </a:solidFill>
                          <a:latin typeface="Montserrat Light"/>
                          <a:ea typeface="+mn-ea"/>
                          <a:cs typeface="+mn-cs"/>
                        </a:rPr>
                        <a:t>Institut</a:t>
                      </a:r>
                      <a:r>
                        <a:rPr lang="es-ES" sz="1000" kern="1200" dirty="0">
                          <a:solidFill>
                            <a:srgbClr val="54585A"/>
                          </a:solidFill>
                          <a:latin typeface="Montserrat Light"/>
                          <a:ea typeface="+mn-ea"/>
                          <a:cs typeface="+mn-cs"/>
                        </a:rPr>
                        <a:t> </a:t>
                      </a:r>
                      <a:r>
                        <a:rPr lang="es-ES" sz="1000" kern="1200" dirty="0" err="1">
                          <a:solidFill>
                            <a:srgbClr val="54585A"/>
                          </a:solidFill>
                          <a:latin typeface="Montserrat Light"/>
                          <a:ea typeface="+mn-ea"/>
                          <a:cs typeface="+mn-cs"/>
                        </a:rPr>
                        <a:t>Guttmann</a:t>
                      </a:r>
                      <a:endParaRPr lang="es-ES" sz="1000" kern="1200" dirty="0">
                        <a:solidFill>
                          <a:srgbClr val="54585A"/>
                        </a:solidFill>
                        <a:latin typeface="Montserrat Light"/>
                        <a:ea typeface="+mn-ea"/>
                        <a:cs typeface="+mn-cs"/>
                      </a:endParaRPr>
                    </a:p>
                  </a:txBody>
                  <a:tcPr marL="27986" marR="27986" marT="0" marB="0" anchor="b">
                    <a:noFill/>
                  </a:tcPr>
                </a:tc>
                <a:tc>
                  <a:txBody>
                    <a:bodyPr/>
                    <a:lstStyle/>
                    <a:p>
                      <a:pPr algn="r"/>
                      <a:r>
                        <a:rPr lang="es-ES" sz="1000" kern="1200">
                          <a:solidFill>
                            <a:srgbClr val="54585A"/>
                          </a:solidFill>
                          <a:latin typeface="Montserrat Light"/>
                          <a:ea typeface="+mn-ea"/>
                          <a:cs typeface="+mn-cs"/>
                        </a:rPr>
                        <a:t>321.077,58 €</a:t>
                      </a:r>
                    </a:p>
                  </a:txBody>
                  <a:tcPr marL="27986" marR="27986" marT="0" marB="0" anchor="b">
                    <a:noFill/>
                  </a:tcPr>
                </a:tc>
                <a:tc>
                  <a:txBody>
                    <a:bodyPr/>
                    <a:lstStyle/>
                    <a:p>
                      <a:pPr algn="r"/>
                      <a:r>
                        <a:rPr lang="es-ES" sz="1000" kern="1200" dirty="0">
                          <a:solidFill>
                            <a:srgbClr val="54585A"/>
                          </a:solidFill>
                          <a:latin typeface="Montserrat Light"/>
                          <a:ea typeface="+mn-ea"/>
                          <a:cs typeface="+mn-cs"/>
                        </a:rPr>
                        <a:t>91.281,20 €</a:t>
                      </a:r>
                    </a:p>
                  </a:txBody>
                  <a:tcPr marL="27986" marR="27986" marT="0" marB="0" anchor="b">
                    <a:noFill/>
                  </a:tcPr>
                </a:tc>
                <a:extLst>
                  <a:ext uri="{0D108BD9-81ED-4DB2-BD59-A6C34878D82A}">
                    <a16:rowId xmlns:a16="http://schemas.microsoft.com/office/drawing/2014/main" val="432469356"/>
                  </a:ext>
                </a:extLst>
              </a:tr>
              <a:tr h="139700">
                <a:tc>
                  <a:txBody>
                    <a:bodyPr/>
                    <a:lstStyle/>
                    <a:p>
                      <a:r>
                        <a:rPr lang="es-ES" sz="1000" b="1" kern="1200">
                          <a:solidFill>
                            <a:srgbClr val="54585A"/>
                          </a:solidFill>
                          <a:latin typeface="Montserrat Light"/>
                          <a:ea typeface="+mn-ea"/>
                          <a:cs typeface="+mn-cs"/>
                        </a:rPr>
                        <a:t>G17029810</a:t>
                      </a:r>
                    </a:p>
                  </a:txBody>
                  <a:tcPr marL="27986" marR="27986" marT="0" marB="0" anchor="b">
                    <a:noFill/>
                  </a:tcPr>
                </a:tc>
                <a:tc>
                  <a:txBody>
                    <a:bodyPr/>
                    <a:lstStyle/>
                    <a:p>
                      <a:r>
                        <a:rPr lang="es-ES" sz="1000" kern="1200" dirty="0" err="1">
                          <a:solidFill>
                            <a:srgbClr val="54585A"/>
                          </a:solidFill>
                          <a:latin typeface="Montserrat Light"/>
                          <a:ea typeface="+mn-ea"/>
                          <a:cs typeface="+mn-cs"/>
                        </a:rPr>
                        <a:t>Fundació</a:t>
                      </a:r>
                      <a:r>
                        <a:rPr lang="es-ES" sz="1000" kern="1200" dirty="0">
                          <a:solidFill>
                            <a:srgbClr val="54585A"/>
                          </a:solidFill>
                          <a:latin typeface="Montserrat Light"/>
                          <a:ea typeface="+mn-ea"/>
                          <a:cs typeface="+mn-cs"/>
                        </a:rPr>
                        <a:t> </a:t>
                      </a:r>
                      <a:r>
                        <a:rPr lang="es-ES" sz="1000" kern="1200" dirty="0" err="1">
                          <a:solidFill>
                            <a:srgbClr val="54585A"/>
                          </a:solidFill>
                          <a:latin typeface="Montserrat Light"/>
                          <a:ea typeface="+mn-ea"/>
                          <a:cs typeface="+mn-cs"/>
                        </a:rPr>
                        <a:t>Salut</a:t>
                      </a:r>
                      <a:r>
                        <a:rPr lang="es-ES" sz="1000" kern="1200" dirty="0">
                          <a:solidFill>
                            <a:srgbClr val="54585A"/>
                          </a:solidFill>
                          <a:latin typeface="Montserrat Light"/>
                          <a:ea typeface="+mn-ea"/>
                          <a:cs typeface="+mn-cs"/>
                        </a:rPr>
                        <a:t> Empordà</a:t>
                      </a:r>
                    </a:p>
                  </a:txBody>
                  <a:tcPr marL="27986" marR="27986" marT="0" marB="0" anchor="b">
                    <a:noFill/>
                  </a:tcPr>
                </a:tc>
                <a:tc>
                  <a:txBody>
                    <a:bodyPr/>
                    <a:lstStyle/>
                    <a:p>
                      <a:pPr algn="r"/>
                      <a:r>
                        <a:rPr lang="es-ES" sz="1000" kern="1200">
                          <a:solidFill>
                            <a:srgbClr val="54585A"/>
                          </a:solidFill>
                          <a:latin typeface="Montserrat Light"/>
                          <a:ea typeface="+mn-ea"/>
                          <a:cs typeface="+mn-cs"/>
                        </a:rPr>
                        <a:t>546.673,59 €</a:t>
                      </a:r>
                    </a:p>
                  </a:txBody>
                  <a:tcPr marL="27986" marR="27986" marT="0" marB="0" anchor="b">
                    <a:noFill/>
                  </a:tcPr>
                </a:tc>
                <a:tc>
                  <a:txBody>
                    <a:bodyPr/>
                    <a:lstStyle/>
                    <a:p>
                      <a:pPr algn="r"/>
                      <a:r>
                        <a:rPr lang="es-ES" sz="1000" kern="1200" dirty="0">
                          <a:solidFill>
                            <a:srgbClr val="54585A"/>
                          </a:solidFill>
                          <a:latin typeface="Montserrat Light"/>
                          <a:ea typeface="+mn-ea"/>
                          <a:cs typeface="+mn-cs"/>
                        </a:rPr>
                        <a:t>204.742,70 €</a:t>
                      </a:r>
                    </a:p>
                  </a:txBody>
                  <a:tcPr marL="27986" marR="27986" marT="0" marB="0" anchor="b">
                    <a:noFill/>
                  </a:tcPr>
                </a:tc>
                <a:extLst>
                  <a:ext uri="{0D108BD9-81ED-4DB2-BD59-A6C34878D82A}">
                    <a16:rowId xmlns:a16="http://schemas.microsoft.com/office/drawing/2014/main" val="1657923104"/>
                  </a:ext>
                </a:extLst>
              </a:tr>
              <a:tr h="139700">
                <a:tc>
                  <a:txBody>
                    <a:bodyPr/>
                    <a:lstStyle/>
                    <a:p>
                      <a:r>
                        <a:rPr lang="es-ES" sz="1000" b="1" kern="1200">
                          <a:solidFill>
                            <a:srgbClr val="54585A"/>
                          </a:solidFill>
                          <a:latin typeface="Montserrat Light"/>
                          <a:ea typeface="+mn-ea"/>
                          <a:cs typeface="+mn-cs"/>
                        </a:rPr>
                        <a:t>G17048190</a:t>
                      </a:r>
                    </a:p>
                  </a:txBody>
                  <a:tcPr marL="27986" marR="27986" marT="0" marB="0" anchor="b">
                    <a:noFill/>
                  </a:tcPr>
                </a:tc>
                <a:tc>
                  <a:txBody>
                    <a:bodyPr/>
                    <a:lstStyle/>
                    <a:p>
                      <a:r>
                        <a:rPr lang="es-ES" sz="1000" kern="1200" dirty="0" err="1">
                          <a:solidFill>
                            <a:srgbClr val="54585A"/>
                          </a:solidFill>
                          <a:latin typeface="Montserrat Light"/>
                          <a:ea typeface="+mn-ea"/>
                          <a:cs typeface="+mn-cs"/>
                        </a:rPr>
                        <a:t>Fundació</a:t>
                      </a:r>
                      <a:r>
                        <a:rPr lang="es-ES" sz="1000" kern="1200" dirty="0">
                          <a:solidFill>
                            <a:srgbClr val="54585A"/>
                          </a:solidFill>
                          <a:latin typeface="Montserrat Light"/>
                          <a:ea typeface="+mn-ea"/>
                          <a:cs typeface="+mn-cs"/>
                        </a:rPr>
                        <a:t> Pobres Hospital </a:t>
                      </a:r>
                      <a:r>
                        <a:rPr lang="es-ES" sz="1000" kern="1200" dirty="0" err="1">
                          <a:solidFill>
                            <a:srgbClr val="54585A"/>
                          </a:solidFill>
                          <a:latin typeface="Montserrat Light"/>
                          <a:ea typeface="+mn-ea"/>
                          <a:cs typeface="+mn-cs"/>
                        </a:rPr>
                        <a:t>Puigcerda</a:t>
                      </a:r>
                      <a:endParaRPr lang="es-ES" sz="1000" kern="1200" dirty="0">
                        <a:solidFill>
                          <a:srgbClr val="54585A"/>
                        </a:solidFill>
                        <a:latin typeface="Montserrat Light"/>
                        <a:ea typeface="+mn-ea"/>
                        <a:cs typeface="+mn-cs"/>
                      </a:endParaRPr>
                    </a:p>
                  </a:txBody>
                  <a:tcPr marL="27986" marR="27986" marT="0" marB="0" anchor="b">
                    <a:noFill/>
                  </a:tcPr>
                </a:tc>
                <a:tc>
                  <a:txBody>
                    <a:bodyPr/>
                    <a:lstStyle/>
                    <a:p>
                      <a:pPr algn="r"/>
                      <a:r>
                        <a:rPr lang="es-ES" sz="1000" kern="1200">
                          <a:solidFill>
                            <a:srgbClr val="54585A"/>
                          </a:solidFill>
                          <a:latin typeface="Montserrat Light"/>
                          <a:ea typeface="+mn-ea"/>
                          <a:cs typeface="+mn-cs"/>
                        </a:rPr>
                        <a:t>54.454,17 €</a:t>
                      </a:r>
                    </a:p>
                  </a:txBody>
                  <a:tcPr marL="27986" marR="27986" marT="0" marB="0" anchor="b">
                    <a:noFill/>
                  </a:tcPr>
                </a:tc>
                <a:tc>
                  <a:txBody>
                    <a:bodyPr/>
                    <a:lstStyle/>
                    <a:p>
                      <a:pPr algn="r"/>
                      <a:r>
                        <a:rPr lang="es-ES" sz="1000" kern="1200" dirty="0">
                          <a:solidFill>
                            <a:srgbClr val="54585A"/>
                          </a:solidFill>
                          <a:latin typeface="Montserrat Light"/>
                          <a:ea typeface="+mn-ea"/>
                          <a:cs typeface="+mn-cs"/>
                        </a:rPr>
                        <a:t>54.799,67 €</a:t>
                      </a:r>
                    </a:p>
                  </a:txBody>
                  <a:tcPr marL="27986" marR="27986" marT="0" marB="0" anchor="b">
                    <a:noFill/>
                  </a:tcPr>
                </a:tc>
                <a:extLst>
                  <a:ext uri="{0D108BD9-81ED-4DB2-BD59-A6C34878D82A}">
                    <a16:rowId xmlns:a16="http://schemas.microsoft.com/office/drawing/2014/main" val="427413289"/>
                  </a:ext>
                </a:extLst>
              </a:tr>
              <a:tr h="139700">
                <a:tc>
                  <a:txBody>
                    <a:bodyPr/>
                    <a:lstStyle/>
                    <a:p>
                      <a:r>
                        <a:rPr lang="es-ES" sz="1000" b="1" kern="1200" dirty="0">
                          <a:solidFill>
                            <a:srgbClr val="54585A"/>
                          </a:solidFill>
                          <a:latin typeface="Montserrat Light"/>
                          <a:ea typeface="+mn-ea"/>
                          <a:cs typeface="+mn-cs"/>
                        </a:rPr>
                        <a:t>G17053075</a:t>
                      </a:r>
                    </a:p>
                  </a:txBody>
                  <a:tcPr marL="27986" marR="27986" marT="0" marB="0" anchor="b">
                    <a:noFill/>
                  </a:tcPr>
                </a:tc>
                <a:tc>
                  <a:txBody>
                    <a:bodyPr/>
                    <a:lstStyle/>
                    <a:p>
                      <a:r>
                        <a:rPr lang="es-ES" sz="1000" kern="1200" dirty="0" err="1">
                          <a:solidFill>
                            <a:srgbClr val="54585A"/>
                          </a:solidFill>
                          <a:latin typeface="Montserrat Light"/>
                          <a:ea typeface="+mn-ea"/>
                          <a:cs typeface="+mn-cs"/>
                        </a:rPr>
                        <a:t>Fundació</a:t>
                      </a:r>
                      <a:r>
                        <a:rPr lang="es-ES" sz="1000" kern="1200" dirty="0">
                          <a:solidFill>
                            <a:srgbClr val="54585A"/>
                          </a:solidFill>
                          <a:latin typeface="Montserrat Light"/>
                          <a:ea typeface="+mn-ea"/>
                          <a:cs typeface="+mn-cs"/>
                        </a:rPr>
                        <a:t> Hospital de </a:t>
                      </a:r>
                      <a:r>
                        <a:rPr lang="es-ES" sz="1000" kern="1200" dirty="0" err="1">
                          <a:solidFill>
                            <a:srgbClr val="54585A"/>
                          </a:solidFill>
                          <a:latin typeface="Montserrat Light"/>
                          <a:ea typeface="+mn-ea"/>
                          <a:cs typeface="+mn-cs"/>
                        </a:rPr>
                        <a:t>Campdevànol</a:t>
                      </a:r>
                      <a:endParaRPr lang="es-ES" sz="1000" kern="1200" dirty="0">
                        <a:solidFill>
                          <a:srgbClr val="54585A"/>
                        </a:solidFill>
                        <a:latin typeface="Montserrat Light"/>
                        <a:ea typeface="+mn-ea"/>
                        <a:cs typeface="+mn-cs"/>
                      </a:endParaRPr>
                    </a:p>
                  </a:txBody>
                  <a:tcPr marL="27986" marR="27986" marT="0" marB="0" anchor="b">
                    <a:noFill/>
                  </a:tcPr>
                </a:tc>
                <a:tc>
                  <a:txBody>
                    <a:bodyPr/>
                    <a:lstStyle/>
                    <a:p>
                      <a:pPr algn="r"/>
                      <a:r>
                        <a:rPr lang="es-ES" sz="1000" kern="1200">
                          <a:solidFill>
                            <a:srgbClr val="54585A"/>
                          </a:solidFill>
                          <a:latin typeface="Montserrat Light"/>
                          <a:ea typeface="+mn-ea"/>
                          <a:cs typeface="+mn-cs"/>
                        </a:rPr>
                        <a:t>111.311,88 €</a:t>
                      </a:r>
                    </a:p>
                  </a:txBody>
                  <a:tcPr marL="27986" marR="27986" marT="0" marB="0" anchor="b">
                    <a:noFill/>
                  </a:tcPr>
                </a:tc>
                <a:tc>
                  <a:txBody>
                    <a:bodyPr/>
                    <a:lstStyle/>
                    <a:p>
                      <a:pPr algn="r"/>
                      <a:r>
                        <a:rPr lang="es-ES" sz="1000" kern="1200" dirty="0">
                          <a:solidFill>
                            <a:srgbClr val="54585A"/>
                          </a:solidFill>
                          <a:latin typeface="Montserrat Light"/>
                          <a:ea typeface="+mn-ea"/>
                          <a:cs typeface="+mn-cs"/>
                        </a:rPr>
                        <a:t>39.821,67 €</a:t>
                      </a:r>
                    </a:p>
                  </a:txBody>
                  <a:tcPr marL="27986" marR="27986" marT="0" marB="0" anchor="b">
                    <a:noFill/>
                  </a:tcPr>
                </a:tc>
                <a:extLst>
                  <a:ext uri="{0D108BD9-81ED-4DB2-BD59-A6C34878D82A}">
                    <a16:rowId xmlns:a16="http://schemas.microsoft.com/office/drawing/2014/main" val="3259167477"/>
                  </a:ext>
                </a:extLst>
              </a:tr>
              <a:tr h="139700">
                <a:tc>
                  <a:txBody>
                    <a:bodyPr/>
                    <a:lstStyle/>
                    <a:p>
                      <a:r>
                        <a:rPr lang="es-ES" sz="1000" b="1" kern="1200">
                          <a:solidFill>
                            <a:srgbClr val="54585A"/>
                          </a:solidFill>
                          <a:latin typeface="Montserrat Light"/>
                          <a:ea typeface="+mn-ea"/>
                          <a:cs typeface="+mn-cs"/>
                        </a:rPr>
                        <a:t>G55195929</a:t>
                      </a:r>
                    </a:p>
                  </a:txBody>
                  <a:tcPr marL="27986" marR="27986" marT="0" marB="0" anchor="b">
                    <a:noFill/>
                  </a:tcPr>
                </a:tc>
                <a:tc>
                  <a:txBody>
                    <a:bodyPr/>
                    <a:lstStyle/>
                    <a:p>
                      <a:r>
                        <a:rPr lang="es-ES" sz="1000" kern="1200">
                          <a:solidFill>
                            <a:srgbClr val="54585A"/>
                          </a:solidFill>
                          <a:latin typeface="Montserrat Light"/>
                          <a:ea typeface="+mn-ea"/>
                          <a:cs typeface="+mn-cs"/>
                        </a:rPr>
                        <a:t>Fund. Hosp. d'Olot i Comarcal de la Garrotxa</a:t>
                      </a:r>
                    </a:p>
                  </a:txBody>
                  <a:tcPr marL="27986" marR="27986" marT="0" marB="0" anchor="b">
                    <a:noFill/>
                  </a:tcPr>
                </a:tc>
                <a:tc>
                  <a:txBody>
                    <a:bodyPr/>
                    <a:lstStyle/>
                    <a:p>
                      <a:pPr algn="r"/>
                      <a:r>
                        <a:rPr lang="es-ES" sz="1000" kern="1200">
                          <a:solidFill>
                            <a:srgbClr val="54585A"/>
                          </a:solidFill>
                          <a:latin typeface="Montserrat Light"/>
                          <a:ea typeface="+mn-ea"/>
                          <a:cs typeface="+mn-cs"/>
                        </a:rPr>
                        <a:t>466.658,21 €</a:t>
                      </a:r>
                    </a:p>
                  </a:txBody>
                  <a:tcPr marL="27986" marR="27986" marT="0" marB="0" anchor="b">
                    <a:noFill/>
                  </a:tcPr>
                </a:tc>
                <a:tc>
                  <a:txBody>
                    <a:bodyPr/>
                    <a:lstStyle/>
                    <a:p>
                      <a:pPr algn="r"/>
                      <a:r>
                        <a:rPr lang="es-ES" sz="1000" kern="1200" dirty="0">
                          <a:solidFill>
                            <a:srgbClr val="54585A"/>
                          </a:solidFill>
                          <a:latin typeface="Montserrat Light"/>
                          <a:ea typeface="+mn-ea"/>
                          <a:cs typeface="+mn-cs"/>
                        </a:rPr>
                        <a:t>180.564,67 €</a:t>
                      </a:r>
                    </a:p>
                  </a:txBody>
                  <a:tcPr marL="27986" marR="27986" marT="0" marB="0" anchor="b">
                    <a:noFill/>
                  </a:tcPr>
                </a:tc>
                <a:extLst>
                  <a:ext uri="{0D108BD9-81ED-4DB2-BD59-A6C34878D82A}">
                    <a16:rowId xmlns:a16="http://schemas.microsoft.com/office/drawing/2014/main" val="3112241278"/>
                  </a:ext>
                </a:extLst>
              </a:tr>
              <a:tr h="139700">
                <a:tc>
                  <a:txBody>
                    <a:bodyPr/>
                    <a:lstStyle/>
                    <a:p>
                      <a:r>
                        <a:rPr lang="es-ES" sz="1000" b="1" kern="1200">
                          <a:solidFill>
                            <a:srgbClr val="54585A"/>
                          </a:solidFill>
                          <a:latin typeface="Montserrat Light"/>
                          <a:ea typeface="+mn-ea"/>
                          <a:cs typeface="+mn-cs"/>
                        </a:rPr>
                        <a:t>G58286303</a:t>
                      </a:r>
                    </a:p>
                  </a:txBody>
                  <a:tcPr marL="27986" marR="27986" marT="0" marB="0" anchor="b">
                    <a:noFill/>
                  </a:tcPr>
                </a:tc>
                <a:tc>
                  <a:txBody>
                    <a:bodyPr/>
                    <a:lstStyle/>
                    <a:p>
                      <a:r>
                        <a:rPr lang="es-ES" sz="1000" kern="1200" dirty="0">
                          <a:solidFill>
                            <a:srgbClr val="54585A"/>
                          </a:solidFill>
                          <a:latin typeface="Montserrat Light"/>
                          <a:ea typeface="+mn-ea"/>
                          <a:cs typeface="+mn-cs"/>
                        </a:rPr>
                        <a:t>ALTHAIA, </a:t>
                      </a:r>
                      <a:r>
                        <a:rPr lang="es-ES" sz="1000" kern="1200" dirty="0" err="1">
                          <a:solidFill>
                            <a:srgbClr val="54585A"/>
                          </a:solidFill>
                          <a:latin typeface="Montserrat Light"/>
                          <a:ea typeface="+mn-ea"/>
                          <a:cs typeface="+mn-cs"/>
                        </a:rPr>
                        <a:t>Xarxa</a:t>
                      </a:r>
                      <a:r>
                        <a:rPr lang="es-ES" sz="1000" kern="1200" dirty="0">
                          <a:solidFill>
                            <a:srgbClr val="54585A"/>
                          </a:solidFill>
                          <a:latin typeface="Montserrat Light"/>
                          <a:ea typeface="+mn-ea"/>
                          <a:cs typeface="+mn-cs"/>
                        </a:rPr>
                        <a:t> </a:t>
                      </a:r>
                      <a:r>
                        <a:rPr lang="es-ES" sz="1000" kern="1200" dirty="0" err="1">
                          <a:solidFill>
                            <a:srgbClr val="54585A"/>
                          </a:solidFill>
                          <a:latin typeface="Montserrat Light"/>
                          <a:ea typeface="+mn-ea"/>
                          <a:cs typeface="+mn-cs"/>
                        </a:rPr>
                        <a:t>Assistencial</a:t>
                      </a:r>
                      <a:r>
                        <a:rPr lang="es-ES" sz="1000" kern="1200" dirty="0">
                          <a:solidFill>
                            <a:srgbClr val="54585A"/>
                          </a:solidFill>
                          <a:latin typeface="Montserrat Light"/>
                          <a:ea typeface="+mn-ea"/>
                          <a:cs typeface="+mn-cs"/>
                        </a:rPr>
                        <a:t> </a:t>
                      </a:r>
                      <a:r>
                        <a:rPr lang="es-ES" sz="1000" kern="1200" dirty="0" err="1">
                          <a:solidFill>
                            <a:srgbClr val="54585A"/>
                          </a:solidFill>
                          <a:latin typeface="Montserrat Light"/>
                          <a:ea typeface="+mn-ea"/>
                          <a:cs typeface="+mn-cs"/>
                        </a:rPr>
                        <a:t>Universitària</a:t>
                      </a:r>
                      <a:r>
                        <a:rPr lang="es-ES" sz="1000" kern="1200" dirty="0">
                          <a:solidFill>
                            <a:srgbClr val="54585A"/>
                          </a:solidFill>
                          <a:latin typeface="Montserrat Light"/>
                          <a:ea typeface="+mn-ea"/>
                          <a:cs typeface="+mn-cs"/>
                        </a:rPr>
                        <a:t> de Manresa</a:t>
                      </a:r>
                    </a:p>
                  </a:txBody>
                  <a:tcPr marL="27986" marR="27986" marT="0" marB="0" anchor="b">
                    <a:noFill/>
                  </a:tcPr>
                </a:tc>
                <a:tc>
                  <a:txBody>
                    <a:bodyPr/>
                    <a:lstStyle/>
                    <a:p>
                      <a:pPr algn="r"/>
                      <a:r>
                        <a:rPr lang="es-ES" sz="1000" kern="1200">
                          <a:solidFill>
                            <a:srgbClr val="54585A"/>
                          </a:solidFill>
                          <a:latin typeface="Montserrat Light"/>
                          <a:ea typeface="+mn-ea"/>
                          <a:cs typeface="+mn-cs"/>
                        </a:rPr>
                        <a:t>1.707.103,55 €</a:t>
                      </a:r>
                    </a:p>
                  </a:txBody>
                  <a:tcPr marL="27986" marR="27986" marT="0" marB="0" anchor="b">
                    <a:noFill/>
                  </a:tcPr>
                </a:tc>
                <a:tc>
                  <a:txBody>
                    <a:bodyPr/>
                    <a:lstStyle/>
                    <a:p>
                      <a:pPr algn="r"/>
                      <a:r>
                        <a:rPr lang="es-ES" sz="1000" kern="1200" dirty="0">
                          <a:solidFill>
                            <a:srgbClr val="54585A"/>
                          </a:solidFill>
                          <a:latin typeface="Montserrat Light"/>
                          <a:ea typeface="+mn-ea"/>
                          <a:cs typeface="+mn-cs"/>
                        </a:rPr>
                        <a:t>685.336,29 €</a:t>
                      </a:r>
                    </a:p>
                  </a:txBody>
                  <a:tcPr marL="27986" marR="27986" marT="0" marB="0" anchor="b">
                    <a:noFill/>
                  </a:tcPr>
                </a:tc>
                <a:extLst>
                  <a:ext uri="{0D108BD9-81ED-4DB2-BD59-A6C34878D82A}">
                    <a16:rowId xmlns:a16="http://schemas.microsoft.com/office/drawing/2014/main" val="2439088448"/>
                  </a:ext>
                </a:extLst>
              </a:tr>
              <a:tr h="139700">
                <a:tc>
                  <a:txBody>
                    <a:bodyPr/>
                    <a:lstStyle/>
                    <a:p>
                      <a:r>
                        <a:rPr lang="es-ES" sz="1000" b="1" kern="1200">
                          <a:solidFill>
                            <a:srgbClr val="54585A"/>
                          </a:solidFill>
                          <a:latin typeface="Montserrat Light"/>
                          <a:ea typeface="+mn-ea"/>
                          <a:cs typeface="+mn-cs"/>
                        </a:rPr>
                        <a:t>G59780494</a:t>
                      </a:r>
                    </a:p>
                  </a:txBody>
                  <a:tcPr marL="27986" marR="27986" marT="0" marB="0" anchor="b">
                    <a:noFill/>
                  </a:tcPr>
                </a:tc>
                <a:tc>
                  <a:txBody>
                    <a:bodyPr/>
                    <a:lstStyle/>
                    <a:p>
                      <a:r>
                        <a:rPr lang="es-ES" sz="1000" kern="1200">
                          <a:solidFill>
                            <a:srgbClr val="54585A"/>
                          </a:solidFill>
                          <a:latin typeface="Montserrat Light"/>
                          <a:ea typeface="+mn-ea"/>
                          <a:cs typeface="+mn-cs"/>
                        </a:rPr>
                        <a:t>Hospital de la Santa Creu i Sant Pau</a:t>
                      </a:r>
                    </a:p>
                  </a:txBody>
                  <a:tcPr marL="27986" marR="27986" marT="0" marB="0" anchor="b">
                    <a:noFill/>
                  </a:tcPr>
                </a:tc>
                <a:tc>
                  <a:txBody>
                    <a:bodyPr/>
                    <a:lstStyle/>
                    <a:p>
                      <a:pPr algn="r"/>
                      <a:r>
                        <a:rPr lang="es-ES" sz="1000" kern="1200">
                          <a:solidFill>
                            <a:srgbClr val="54585A"/>
                          </a:solidFill>
                          <a:latin typeface="Montserrat Light"/>
                          <a:ea typeface="+mn-ea"/>
                          <a:cs typeface="+mn-cs"/>
                        </a:rPr>
                        <a:t>3.750.283,82 €</a:t>
                      </a:r>
                    </a:p>
                  </a:txBody>
                  <a:tcPr marL="27986" marR="27986" marT="0" marB="0" anchor="b">
                    <a:noFill/>
                  </a:tcPr>
                </a:tc>
                <a:tc>
                  <a:txBody>
                    <a:bodyPr/>
                    <a:lstStyle/>
                    <a:p>
                      <a:pPr algn="r"/>
                      <a:r>
                        <a:rPr lang="es-ES" sz="1000" kern="1200" dirty="0">
                          <a:solidFill>
                            <a:srgbClr val="54585A"/>
                          </a:solidFill>
                          <a:latin typeface="Montserrat Light"/>
                          <a:ea typeface="+mn-ea"/>
                          <a:cs typeface="+mn-cs"/>
                        </a:rPr>
                        <a:t>151.573,08 €</a:t>
                      </a:r>
                    </a:p>
                  </a:txBody>
                  <a:tcPr marL="27986" marR="27986" marT="0" marB="0" anchor="b">
                    <a:noFill/>
                  </a:tcPr>
                </a:tc>
                <a:extLst>
                  <a:ext uri="{0D108BD9-81ED-4DB2-BD59-A6C34878D82A}">
                    <a16:rowId xmlns:a16="http://schemas.microsoft.com/office/drawing/2014/main" val="2292991402"/>
                  </a:ext>
                </a:extLst>
              </a:tr>
              <a:tr h="139700">
                <a:tc>
                  <a:txBody>
                    <a:bodyPr/>
                    <a:lstStyle/>
                    <a:p>
                      <a:r>
                        <a:rPr lang="es-ES" sz="1000" b="1" kern="1200">
                          <a:solidFill>
                            <a:srgbClr val="54585A"/>
                          </a:solidFill>
                          <a:latin typeface="Montserrat Light"/>
                          <a:ea typeface="+mn-ea"/>
                          <a:cs typeface="+mn-cs"/>
                        </a:rPr>
                        <a:t>G60136934</a:t>
                      </a:r>
                    </a:p>
                  </a:txBody>
                  <a:tcPr marL="27986" marR="27986" marT="0" marB="0" anchor="b">
                    <a:noFill/>
                  </a:tcPr>
                </a:tc>
                <a:tc>
                  <a:txBody>
                    <a:bodyPr/>
                    <a:lstStyle/>
                    <a:p>
                      <a:r>
                        <a:rPr lang="es-ES" sz="1000" kern="1200">
                          <a:solidFill>
                            <a:srgbClr val="54585A"/>
                          </a:solidFill>
                          <a:latin typeface="Montserrat Light"/>
                          <a:ea typeface="+mn-ea"/>
                          <a:cs typeface="+mn-cs"/>
                        </a:rPr>
                        <a:t>Fundació Institut de la Recerca Hospital de la Sta. Creu i St. Pau</a:t>
                      </a:r>
                    </a:p>
                  </a:txBody>
                  <a:tcPr marL="27986" marR="27986" marT="0" marB="0" anchor="b">
                    <a:noFill/>
                  </a:tcPr>
                </a:tc>
                <a:tc>
                  <a:txBody>
                    <a:bodyPr/>
                    <a:lstStyle/>
                    <a:p>
                      <a:pPr algn="r"/>
                      <a:r>
                        <a:rPr lang="es-ES" sz="1000" kern="1200" dirty="0">
                          <a:solidFill>
                            <a:srgbClr val="54585A"/>
                          </a:solidFill>
                          <a:latin typeface="Montserrat Light"/>
                          <a:ea typeface="+mn-ea"/>
                          <a:cs typeface="+mn-cs"/>
                        </a:rPr>
                        <a:t>218.605,39 €</a:t>
                      </a:r>
                    </a:p>
                  </a:txBody>
                  <a:tcPr marL="27986" marR="27986" marT="0" marB="0" anchor="b">
                    <a:noFill/>
                  </a:tcPr>
                </a:tc>
                <a:tc>
                  <a:txBody>
                    <a:bodyPr/>
                    <a:lstStyle/>
                    <a:p>
                      <a:r>
                        <a:rPr lang="es-ES" sz="1000" kern="1200" dirty="0">
                          <a:solidFill>
                            <a:srgbClr val="54585A"/>
                          </a:solidFill>
                          <a:latin typeface="Montserrat Light"/>
                          <a:ea typeface="+mn-ea"/>
                          <a:cs typeface="+mn-cs"/>
                        </a:rPr>
                        <a:t> </a:t>
                      </a:r>
                    </a:p>
                  </a:txBody>
                  <a:tcPr marL="27986" marR="27986" marT="0" marB="0" anchor="b">
                    <a:noFill/>
                  </a:tcPr>
                </a:tc>
                <a:extLst>
                  <a:ext uri="{0D108BD9-81ED-4DB2-BD59-A6C34878D82A}">
                    <a16:rowId xmlns:a16="http://schemas.microsoft.com/office/drawing/2014/main" val="1422377155"/>
                  </a:ext>
                </a:extLst>
              </a:tr>
              <a:tr h="139700">
                <a:tc>
                  <a:txBody>
                    <a:bodyPr/>
                    <a:lstStyle/>
                    <a:p>
                      <a:r>
                        <a:rPr lang="es-ES" sz="1000" b="1" kern="1200" dirty="0">
                          <a:solidFill>
                            <a:srgbClr val="54585A"/>
                          </a:solidFill>
                          <a:latin typeface="Montserrat Light"/>
                          <a:ea typeface="+mn-ea"/>
                          <a:cs typeface="+mn-cs"/>
                        </a:rPr>
                        <a:t>Q0801096I</a:t>
                      </a:r>
                    </a:p>
                  </a:txBody>
                  <a:tcPr marL="27986" marR="27986" marT="0" marB="0" anchor="b">
                    <a:noFill/>
                  </a:tcPr>
                </a:tc>
                <a:tc>
                  <a:txBody>
                    <a:bodyPr/>
                    <a:lstStyle/>
                    <a:p>
                      <a:r>
                        <a:rPr lang="es-ES" sz="1000" kern="1200">
                          <a:solidFill>
                            <a:srgbClr val="54585A"/>
                          </a:solidFill>
                          <a:latin typeface="Montserrat Light"/>
                          <a:ea typeface="+mn-ea"/>
                          <a:cs typeface="+mn-cs"/>
                        </a:rPr>
                        <a:t>Consorci d'Atenció Primària de Salut</a:t>
                      </a:r>
                    </a:p>
                  </a:txBody>
                  <a:tcPr marL="27986" marR="27986" marT="0" marB="0" anchor="b">
                    <a:noFill/>
                  </a:tcPr>
                </a:tc>
                <a:tc>
                  <a:txBody>
                    <a:bodyPr/>
                    <a:lstStyle/>
                    <a:p>
                      <a:pPr algn="r"/>
                      <a:r>
                        <a:rPr lang="es-ES" sz="1000" kern="1200" dirty="0">
                          <a:solidFill>
                            <a:srgbClr val="54585A"/>
                          </a:solidFill>
                          <a:latin typeface="Montserrat Light"/>
                          <a:ea typeface="+mn-ea"/>
                          <a:cs typeface="+mn-cs"/>
                        </a:rPr>
                        <a:t>33.719,74 €</a:t>
                      </a:r>
                    </a:p>
                  </a:txBody>
                  <a:tcPr marL="27986" marR="27986" marT="0" marB="0" anchor="b">
                    <a:noFill/>
                  </a:tcPr>
                </a:tc>
                <a:tc>
                  <a:txBody>
                    <a:bodyPr/>
                    <a:lstStyle/>
                    <a:p>
                      <a:pPr algn="r"/>
                      <a:r>
                        <a:rPr lang="es-ES" sz="1000" kern="1200" dirty="0">
                          <a:solidFill>
                            <a:srgbClr val="54585A"/>
                          </a:solidFill>
                          <a:latin typeface="Montserrat Light"/>
                          <a:ea typeface="+mn-ea"/>
                          <a:cs typeface="+mn-cs"/>
                        </a:rPr>
                        <a:t>1.230,07 €</a:t>
                      </a:r>
                    </a:p>
                  </a:txBody>
                  <a:tcPr marL="27986" marR="27986" marT="0" marB="0" anchor="b">
                    <a:noFill/>
                  </a:tcPr>
                </a:tc>
                <a:extLst>
                  <a:ext uri="{0D108BD9-81ED-4DB2-BD59-A6C34878D82A}">
                    <a16:rowId xmlns:a16="http://schemas.microsoft.com/office/drawing/2014/main" val="4261794623"/>
                  </a:ext>
                </a:extLst>
              </a:tr>
              <a:tr h="139700">
                <a:tc>
                  <a:txBody>
                    <a:bodyPr/>
                    <a:lstStyle/>
                    <a:p>
                      <a:r>
                        <a:rPr lang="es-ES" sz="1000" b="1" kern="1200" dirty="0">
                          <a:solidFill>
                            <a:srgbClr val="54585A"/>
                          </a:solidFill>
                          <a:latin typeface="Montserrat Light"/>
                          <a:ea typeface="+mn-ea"/>
                          <a:cs typeface="+mn-cs"/>
                        </a:rPr>
                        <a:t>Q0802284J</a:t>
                      </a:r>
                    </a:p>
                  </a:txBody>
                  <a:tcPr marL="27986" marR="27986" marT="0" marB="0" anchor="b">
                    <a:noFill/>
                  </a:tcPr>
                </a:tc>
                <a:tc>
                  <a:txBody>
                    <a:bodyPr/>
                    <a:lstStyle/>
                    <a:p>
                      <a:r>
                        <a:rPr lang="es-ES" sz="1000" kern="1200">
                          <a:solidFill>
                            <a:srgbClr val="54585A"/>
                          </a:solidFill>
                          <a:latin typeface="Montserrat Light"/>
                          <a:ea typeface="+mn-ea"/>
                          <a:cs typeface="+mn-cs"/>
                        </a:rPr>
                        <a:t>SALUT CATALUNYA CENTRAL (H. St. Bernabé)</a:t>
                      </a:r>
                    </a:p>
                  </a:txBody>
                  <a:tcPr marL="27986" marR="27986" marT="0" marB="0" anchor="b">
                    <a:noFill/>
                  </a:tcPr>
                </a:tc>
                <a:tc>
                  <a:txBody>
                    <a:bodyPr/>
                    <a:lstStyle/>
                    <a:p>
                      <a:pPr algn="r"/>
                      <a:r>
                        <a:rPr lang="es-ES" sz="1000" kern="1200">
                          <a:solidFill>
                            <a:srgbClr val="54585A"/>
                          </a:solidFill>
                          <a:latin typeface="Montserrat Light"/>
                          <a:ea typeface="+mn-ea"/>
                          <a:cs typeface="+mn-cs"/>
                        </a:rPr>
                        <a:t>145.850,55 €</a:t>
                      </a:r>
                    </a:p>
                  </a:txBody>
                  <a:tcPr marL="27986" marR="27986" marT="0" marB="0" anchor="b">
                    <a:noFill/>
                  </a:tcPr>
                </a:tc>
                <a:tc>
                  <a:txBody>
                    <a:bodyPr/>
                    <a:lstStyle/>
                    <a:p>
                      <a:pPr algn="r"/>
                      <a:r>
                        <a:rPr lang="es-ES" sz="1000" kern="1200" dirty="0">
                          <a:solidFill>
                            <a:srgbClr val="54585A"/>
                          </a:solidFill>
                          <a:latin typeface="Montserrat Light"/>
                          <a:ea typeface="+mn-ea"/>
                          <a:cs typeface="+mn-cs"/>
                        </a:rPr>
                        <a:t>62.052,02 €</a:t>
                      </a:r>
                    </a:p>
                  </a:txBody>
                  <a:tcPr marL="27986" marR="27986" marT="0" marB="0" anchor="b">
                    <a:noFill/>
                  </a:tcPr>
                </a:tc>
                <a:extLst>
                  <a:ext uri="{0D108BD9-81ED-4DB2-BD59-A6C34878D82A}">
                    <a16:rowId xmlns:a16="http://schemas.microsoft.com/office/drawing/2014/main" val="4091910817"/>
                  </a:ext>
                </a:extLst>
              </a:tr>
              <a:tr h="139700">
                <a:tc>
                  <a:txBody>
                    <a:bodyPr/>
                    <a:lstStyle/>
                    <a:p>
                      <a:r>
                        <a:rPr lang="es-ES" sz="1000" b="1" kern="1200">
                          <a:solidFill>
                            <a:srgbClr val="54585A"/>
                          </a:solidFill>
                          <a:latin typeface="Montserrat Light"/>
                          <a:ea typeface="+mn-ea"/>
                          <a:cs typeface="+mn-cs"/>
                        </a:rPr>
                        <a:t>Q5856102H</a:t>
                      </a:r>
                    </a:p>
                  </a:txBody>
                  <a:tcPr marL="27986" marR="27986" marT="0" marB="0" anchor="b">
                    <a:noFill/>
                  </a:tcPr>
                </a:tc>
                <a:tc>
                  <a:txBody>
                    <a:bodyPr/>
                    <a:lstStyle/>
                    <a:p>
                      <a:r>
                        <a:rPr lang="es-ES" sz="1000" kern="1200">
                          <a:solidFill>
                            <a:srgbClr val="54585A"/>
                          </a:solidFill>
                          <a:latin typeface="Montserrat Light"/>
                          <a:ea typeface="+mn-ea"/>
                          <a:cs typeface="+mn-cs"/>
                        </a:rPr>
                        <a:t>Consorci Hospitalari de Vic</a:t>
                      </a:r>
                    </a:p>
                  </a:txBody>
                  <a:tcPr marL="27986" marR="27986" marT="0" marB="0" anchor="b">
                    <a:noFill/>
                  </a:tcPr>
                </a:tc>
                <a:tc>
                  <a:txBody>
                    <a:bodyPr/>
                    <a:lstStyle/>
                    <a:p>
                      <a:pPr algn="r"/>
                      <a:r>
                        <a:rPr lang="es-ES" sz="1000" kern="1200" dirty="0">
                          <a:solidFill>
                            <a:srgbClr val="54585A"/>
                          </a:solidFill>
                          <a:latin typeface="Montserrat Light"/>
                          <a:ea typeface="+mn-ea"/>
                          <a:cs typeface="+mn-cs"/>
                        </a:rPr>
                        <a:t>665.991,45 €</a:t>
                      </a:r>
                    </a:p>
                  </a:txBody>
                  <a:tcPr marL="27986" marR="27986" marT="0" marB="0" anchor="b">
                    <a:noFill/>
                  </a:tcPr>
                </a:tc>
                <a:tc>
                  <a:txBody>
                    <a:bodyPr/>
                    <a:lstStyle/>
                    <a:p>
                      <a:pPr algn="r"/>
                      <a:r>
                        <a:rPr lang="es-ES" sz="1000" kern="1200" dirty="0">
                          <a:solidFill>
                            <a:srgbClr val="54585A"/>
                          </a:solidFill>
                          <a:latin typeface="Montserrat Light"/>
                          <a:ea typeface="+mn-ea"/>
                          <a:cs typeface="+mn-cs"/>
                        </a:rPr>
                        <a:t>270.161,95 €</a:t>
                      </a:r>
                    </a:p>
                  </a:txBody>
                  <a:tcPr marL="27986" marR="27986" marT="0" marB="0" anchor="b">
                    <a:noFill/>
                  </a:tcPr>
                </a:tc>
                <a:extLst>
                  <a:ext uri="{0D108BD9-81ED-4DB2-BD59-A6C34878D82A}">
                    <a16:rowId xmlns:a16="http://schemas.microsoft.com/office/drawing/2014/main" val="3842954058"/>
                  </a:ext>
                </a:extLst>
              </a:tr>
              <a:tr h="139700">
                <a:tc>
                  <a:txBody>
                    <a:bodyPr/>
                    <a:lstStyle/>
                    <a:p>
                      <a:r>
                        <a:rPr lang="es-ES" sz="1000" b="1" kern="1200">
                          <a:solidFill>
                            <a:srgbClr val="54585A"/>
                          </a:solidFill>
                          <a:latin typeface="Montserrat Light"/>
                          <a:ea typeface="+mn-ea"/>
                          <a:cs typeface="+mn-cs"/>
                        </a:rPr>
                        <a:t>Q5856254G</a:t>
                      </a:r>
                    </a:p>
                  </a:txBody>
                  <a:tcPr marL="27986" marR="27986" marT="0" marB="0" anchor="b">
                    <a:noFill/>
                  </a:tcPr>
                </a:tc>
                <a:tc>
                  <a:txBody>
                    <a:bodyPr/>
                    <a:lstStyle/>
                    <a:p>
                      <a:r>
                        <a:rPr lang="es-ES" sz="1000" kern="1200">
                          <a:solidFill>
                            <a:srgbClr val="54585A"/>
                          </a:solidFill>
                          <a:latin typeface="Montserrat Light"/>
                          <a:ea typeface="+mn-ea"/>
                          <a:cs typeface="+mn-cs"/>
                        </a:rPr>
                        <a:t>Consorci Sanitari Integral</a:t>
                      </a:r>
                    </a:p>
                  </a:txBody>
                  <a:tcPr marL="27986" marR="27986" marT="0" marB="0" anchor="b">
                    <a:noFill/>
                  </a:tcPr>
                </a:tc>
                <a:tc>
                  <a:txBody>
                    <a:bodyPr/>
                    <a:lstStyle/>
                    <a:p>
                      <a:pPr algn="r"/>
                      <a:r>
                        <a:rPr lang="es-ES" sz="1000" kern="1200" dirty="0">
                          <a:solidFill>
                            <a:srgbClr val="54585A"/>
                          </a:solidFill>
                          <a:latin typeface="Montserrat Light"/>
                          <a:ea typeface="+mn-ea"/>
                          <a:cs typeface="+mn-cs"/>
                        </a:rPr>
                        <a:t>1.950.094,75 €</a:t>
                      </a:r>
                    </a:p>
                  </a:txBody>
                  <a:tcPr marL="27986" marR="27986" marT="0" marB="0" anchor="b">
                    <a:noFill/>
                  </a:tcPr>
                </a:tc>
                <a:tc>
                  <a:txBody>
                    <a:bodyPr/>
                    <a:lstStyle/>
                    <a:p>
                      <a:pPr algn="r"/>
                      <a:r>
                        <a:rPr lang="es-ES" sz="1000" kern="1200" dirty="0">
                          <a:solidFill>
                            <a:srgbClr val="54585A"/>
                          </a:solidFill>
                          <a:latin typeface="Montserrat Light"/>
                          <a:ea typeface="+mn-ea"/>
                          <a:cs typeface="+mn-cs"/>
                        </a:rPr>
                        <a:t>413.363,50 €</a:t>
                      </a:r>
                    </a:p>
                  </a:txBody>
                  <a:tcPr marL="27986" marR="27986" marT="0" marB="0" anchor="b">
                    <a:noFill/>
                  </a:tcPr>
                </a:tc>
                <a:extLst>
                  <a:ext uri="{0D108BD9-81ED-4DB2-BD59-A6C34878D82A}">
                    <a16:rowId xmlns:a16="http://schemas.microsoft.com/office/drawing/2014/main" val="3164384599"/>
                  </a:ext>
                </a:extLst>
              </a:tr>
              <a:tr h="139700">
                <a:tc>
                  <a:txBody>
                    <a:bodyPr/>
                    <a:lstStyle/>
                    <a:p>
                      <a:r>
                        <a:rPr lang="es-ES" sz="1000" b="1" kern="1200" dirty="0">
                          <a:solidFill>
                            <a:srgbClr val="54585A"/>
                          </a:solidFill>
                          <a:latin typeface="Montserrat Light"/>
                          <a:ea typeface="+mn-ea"/>
                          <a:cs typeface="+mn-cs"/>
                        </a:rPr>
                        <a:t>Q5856380J</a:t>
                      </a:r>
                    </a:p>
                  </a:txBody>
                  <a:tcPr marL="27986" marR="27986" marT="0" marB="0" anchor="b">
                    <a:noFill/>
                  </a:tcPr>
                </a:tc>
                <a:tc>
                  <a:txBody>
                    <a:bodyPr/>
                    <a:lstStyle/>
                    <a:p>
                      <a:r>
                        <a:rPr lang="es-ES" sz="1000" kern="1200">
                          <a:solidFill>
                            <a:srgbClr val="54585A"/>
                          </a:solidFill>
                          <a:latin typeface="Montserrat Light"/>
                          <a:ea typeface="+mn-ea"/>
                          <a:cs typeface="+mn-cs"/>
                        </a:rPr>
                        <a:t>Consorci Sanitari de l'Alt Penedès - Garraf</a:t>
                      </a:r>
                    </a:p>
                  </a:txBody>
                  <a:tcPr marL="27986" marR="27986" marT="0" marB="0" anchor="b">
                    <a:noFill/>
                  </a:tcPr>
                </a:tc>
                <a:tc>
                  <a:txBody>
                    <a:bodyPr/>
                    <a:lstStyle/>
                    <a:p>
                      <a:pPr algn="r"/>
                      <a:r>
                        <a:rPr lang="es-ES" sz="1000" kern="1200">
                          <a:solidFill>
                            <a:srgbClr val="54585A"/>
                          </a:solidFill>
                          <a:latin typeface="Montserrat Light"/>
                          <a:ea typeface="+mn-ea"/>
                          <a:cs typeface="+mn-cs"/>
                        </a:rPr>
                        <a:t>883.338,38 €</a:t>
                      </a:r>
                    </a:p>
                  </a:txBody>
                  <a:tcPr marL="27986" marR="27986" marT="0" marB="0" anchor="b">
                    <a:noFill/>
                  </a:tcPr>
                </a:tc>
                <a:tc>
                  <a:txBody>
                    <a:bodyPr/>
                    <a:lstStyle/>
                    <a:p>
                      <a:pPr algn="r"/>
                      <a:r>
                        <a:rPr lang="es-ES" sz="1000" kern="1200" dirty="0">
                          <a:solidFill>
                            <a:srgbClr val="54585A"/>
                          </a:solidFill>
                          <a:latin typeface="Montserrat Light"/>
                          <a:ea typeface="+mn-ea"/>
                          <a:cs typeface="+mn-cs"/>
                        </a:rPr>
                        <a:t>315.852,79 €</a:t>
                      </a:r>
                    </a:p>
                  </a:txBody>
                  <a:tcPr marL="27986" marR="27986" marT="0" marB="0" anchor="b">
                    <a:noFill/>
                  </a:tcPr>
                </a:tc>
                <a:extLst>
                  <a:ext uri="{0D108BD9-81ED-4DB2-BD59-A6C34878D82A}">
                    <a16:rowId xmlns:a16="http://schemas.microsoft.com/office/drawing/2014/main" val="2149916473"/>
                  </a:ext>
                </a:extLst>
              </a:tr>
              <a:tr h="139700">
                <a:tc>
                  <a:txBody>
                    <a:bodyPr/>
                    <a:lstStyle/>
                    <a:p>
                      <a:r>
                        <a:rPr lang="es-ES" sz="1000" b="1" kern="1200">
                          <a:solidFill>
                            <a:srgbClr val="54585A"/>
                          </a:solidFill>
                          <a:latin typeface="Montserrat Light"/>
                          <a:ea typeface="+mn-ea"/>
                          <a:cs typeface="+mn-cs"/>
                        </a:rPr>
                        <a:t>S0800012G</a:t>
                      </a:r>
                    </a:p>
                  </a:txBody>
                  <a:tcPr marL="27986" marR="27986" marT="0" marB="0" anchor="b">
                    <a:noFill/>
                  </a:tcPr>
                </a:tc>
                <a:tc>
                  <a:txBody>
                    <a:bodyPr/>
                    <a:lstStyle/>
                    <a:p>
                      <a:r>
                        <a:rPr lang="es-ES" sz="1000" kern="1200">
                          <a:solidFill>
                            <a:srgbClr val="54585A"/>
                          </a:solidFill>
                          <a:latin typeface="Montserrat Light"/>
                          <a:ea typeface="+mn-ea"/>
                          <a:cs typeface="+mn-cs"/>
                        </a:rPr>
                        <a:t>Parc Sanitari Pere Virgili</a:t>
                      </a:r>
                    </a:p>
                  </a:txBody>
                  <a:tcPr marL="27986" marR="27986" marT="0" marB="0" anchor="b">
                    <a:noFill/>
                  </a:tcPr>
                </a:tc>
                <a:tc>
                  <a:txBody>
                    <a:bodyPr/>
                    <a:lstStyle/>
                    <a:p>
                      <a:pPr algn="r"/>
                      <a:r>
                        <a:rPr lang="es-ES" sz="1000" kern="1200">
                          <a:solidFill>
                            <a:srgbClr val="54585A"/>
                          </a:solidFill>
                          <a:latin typeface="Montserrat Light"/>
                          <a:ea typeface="+mn-ea"/>
                          <a:cs typeface="+mn-cs"/>
                        </a:rPr>
                        <a:t>671.884,98 €</a:t>
                      </a:r>
                    </a:p>
                  </a:txBody>
                  <a:tcPr marL="27986" marR="27986" marT="0" marB="0" anchor="b">
                    <a:noFill/>
                  </a:tcPr>
                </a:tc>
                <a:tc>
                  <a:txBody>
                    <a:bodyPr/>
                    <a:lstStyle/>
                    <a:p>
                      <a:pPr algn="r"/>
                      <a:r>
                        <a:rPr lang="es-ES" sz="1000" kern="1200" dirty="0">
                          <a:solidFill>
                            <a:srgbClr val="54585A"/>
                          </a:solidFill>
                          <a:latin typeface="Montserrat Light"/>
                          <a:ea typeface="+mn-ea"/>
                          <a:cs typeface="+mn-cs"/>
                        </a:rPr>
                        <a:t>93.071,70 €</a:t>
                      </a:r>
                    </a:p>
                  </a:txBody>
                  <a:tcPr marL="27986" marR="27986" marT="0" marB="0" anchor="b">
                    <a:noFill/>
                  </a:tcPr>
                </a:tc>
                <a:extLst>
                  <a:ext uri="{0D108BD9-81ED-4DB2-BD59-A6C34878D82A}">
                    <a16:rowId xmlns:a16="http://schemas.microsoft.com/office/drawing/2014/main" val="2065925020"/>
                  </a:ext>
                </a:extLst>
              </a:tr>
              <a:tr h="0">
                <a:tc>
                  <a:txBody>
                    <a:bodyPr/>
                    <a:lstStyle/>
                    <a:p>
                      <a:r>
                        <a:rPr lang="es-ES" sz="1000" b="1" kern="1200" dirty="0">
                          <a:solidFill>
                            <a:srgbClr val="54585A"/>
                          </a:solidFill>
                          <a:latin typeface="Montserrat Light"/>
                          <a:ea typeface="+mn-ea"/>
                          <a:cs typeface="+mn-cs"/>
                        </a:rPr>
                        <a:t>V55096580</a:t>
                      </a:r>
                    </a:p>
                  </a:txBody>
                  <a:tcPr marL="27986" marR="27986" marT="0" marB="0" anchor="b">
                    <a:noFill/>
                  </a:tcPr>
                </a:tc>
                <a:tc>
                  <a:txBody>
                    <a:bodyPr/>
                    <a:lstStyle/>
                    <a:p>
                      <a:r>
                        <a:rPr lang="es-ES" sz="1000" kern="1200" dirty="0">
                          <a:solidFill>
                            <a:srgbClr val="54585A"/>
                          </a:solidFill>
                          <a:latin typeface="Montserrat Light"/>
                          <a:ea typeface="+mn-ea"/>
                          <a:cs typeface="+mn-cs"/>
                        </a:rPr>
                        <a:t>A.E.C.T. Hospital de Cerdanya</a:t>
                      </a:r>
                    </a:p>
                  </a:txBody>
                  <a:tcPr marL="27986" marR="27986" marT="0" marB="0" anchor="b">
                    <a:noFill/>
                  </a:tcPr>
                </a:tc>
                <a:tc>
                  <a:txBody>
                    <a:bodyPr/>
                    <a:lstStyle/>
                    <a:p>
                      <a:pPr algn="r"/>
                      <a:r>
                        <a:rPr lang="es-ES" sz="1000" kern="1200">
                          <a:solidFill>
                            <a:srgbClr val="54585A"/>
                          </a:solidFill>
                          <a:latin typeface="Montserrat Light"/>
                          <a:ea typeface="+mn-ea"/>
                          <a:cs typeface="+mn-cs"/>
                        </a:rPr>
                        <a:t>244.478,57 €</a:t>
                      </a:r>
                    </a:p>
                  </a:txBody>
                  <a:tcPr marL="27986" marR="27986" marT="0" marB="0" anchor="b">
                    <a:noFill/>
                  </a:tcPr>
                </a:tc>
                <a:tc>
                  <a:txBody>
                    <a:bodyPr/>
                    <a:lstStyle/>
                    <a:p>
                      <a:pPr algn="r"/>
                      <a:r>
                        <a:rPr lang="es-ES" sz="1000" kern="1200" dirty="0">
                          <a:solidFill>
                            <a:srgbClr val="54585A"/>
                          </a:solidFill>
                          <a:latin typeface="Montserrat Light"/>
                          <a:ea typeface="+mn-ea"/>
                          <a:cs typeface="+mn-cs"/>
                        </a:rPr>
                        <a:t>101.439,97 €</a:t>
                      </a:r>
                    </a:p>
                  </a:txBody>
                  <a:tcPr marL="27986" marR="27986" marT="0" marB="0" anchor="b">
                    <a:noFill/>
                  </a:tcPr>
                </a:tc>
                <a:extLst>
                  <a:ext uri="{0D108BD9-81ED-4DB2-BD59-A6C34878D82A}">
                    <a16:rowId xmlns:a16="http://schemas.microsoft.com/office/drawing/2014/main" val="542411078"/>
                  </a:ext>
                </a:extLst>
              </a:tr>
            </a:tbl>
          </a:graphicData>
        </a:graphic>
      </p:graphicFrame>
      <p:sp>
        <p:nvSpPr>
          <p:cNvPr id="5" name="Rectangle 1">
            <a:extLst>
              <a:ext uri="{FF2B5EF4-FFF2-40B4-BE49-F238E27FC236}">
                <a16:creationId xmlns:a16="http://schemas.microsoft.com/office/drawing/2014/main" id="{1347C252-B5FE-1A40-0A03-EA3309C8AB57}"/>
              </a:ext>
            </a:extLst>
          </p:cNvPr>
          <p:cNvSpPr>
            <a:spLocks noChangeArrowheads="1"/>
          </p:cNvSpPr>
          <p:nvPr/>
        </p:nvSpPr>
        <p:spPr bwMode="auto">
          <a:xfrm>
            <a:off x="-912522" y="1361082"/>
            <a:ext cx="14641689" cy="484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Tree>
    <p:extLst>
      <p:ext uri="{BB962C8B-B14F-4D97-AF65-F5344CB8AC3E}">
        <p14:creationId xmlns:p14="http://schemas.microsoft.com/office/powerpoint/2010/main" val="3514899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viselat_neg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 y="0"/>
            <a:ext cx="978194" cy="978194"/>
          </a:xfrm>
          <a:prstGeom prst="rect">
            <a:avLst/>
          </a:prstGeom>
        </p:spPr>
      </p:pic>
      <p:sp>
        <p:nvSpPr>
          <p:cNvPr id="2" name="1 Rectángulo"/>
          <p:cNvSpPr/>
          <p:nvPr/>
        </p:nvSpPr>
        <p:spPr>
          <a:xfrm>
            <a:off x="4453217" y="2387084"/>
            <a:ext cx="237566" cy="369332"/>
          </a:xfrm>
          <a:prstGeom prst="rect">
            <a:avLst/>
          </a:prstGeom>
        </p:spPr>
        <p:txBody>
          <a:bodyPr wrap="none">
            <a:spAutoFit/>
          </a:bodyPr>
          <a:lstStyle/>
          <a:p>
            <a:r>
              <a:rPr lang="ca-ES"/>
              <a:t> </a:t>
            </a:r>
          </a:p>
        </p:txBody>
      </p:sp>
      <p:pic>
        <p:nvPicPr>
          <p:cNvPr id="12" name="Imagen 11">
            <a:extLst>
              <a:ext uri="{FF2B5EF4-FFF2-40B4-BE49-F238E27FC236}">
                <a16:creationId xmlns:a16="http://schemas.microsoft.com/office/drawing/2014/main" id="{B59103A1-421B-43BD-9E97-349AE224D988}"/>
              </a:ext>
            </a:extLst>
          </p:cNvPr>
          <p:cNvPicPr>
            <a:picLocks noChangeAspect="1"/>
          </p:cNvPicPr>
          <p:nvPr/>
        </p:nvPicPr>
        <p:blipFill>
          <a:blip r:embed="rId3"/>
          <a:srcRect/>
          <a:stretch/>
        </p:blipFill>
        <p:spPr>
          <a:xfrm>
            <a:off x="1" y="-1"/>
            <a:ext cx="9144000" cy="5143501"/>
          </a:xfrm>
          <a:prstGeom prst="rect">
            <a:avLst/>
          </a:prstGeom>
        </p:spPr>
      </p:pic>
      <p:pic>
        <p:nvPicPr>
          <p:cNvPr id="18" name="Picture 13" descr="viselat_negre.png">
            <a:extLst>
              <a:ext uri="{FF2B5EF4-FFF2-40B4-BE49-F238E27FC236}">
                <a16:creationId xmlns:a16="http://schemas.microsoft.com/office/drawing/2014/main" id="{6EB26F08-BB43-4543-A7DE-F762B2F622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806" y="4165306"/>
            <a:ext cx="978194" cy="978194"/>
          </a:xfrm>
          <a:prstGeom prst="rect">
            <a:avLst/>
          </a:prstGeom>
        </p:spPr>
      </p:pic>
      <p:pic>
        <p:nvPicPr>
          <p:cNvPr id="7" name="Imagen 6">
            <a:extLst>
              <a:ext uri="{FF2B5EF4-FFF2-40B4-BE49-F238E27FC236}">
                <a16:creationId xmlns:a16="http://schemas.microsoft.com/office/drawing/2014/main" id="{FA0A7703-1201-4D29-8578-E93F60AA4239}"/>
              </a:ext>
            </a:extLst>
          </p:cNvPr>
          <p:cNvPicPr>
            <a:picLocks noChangeAspect="1"/>
          </p:cNvPicPr>
          <p:nvPr/>
        </p:nvPicPr>
        <p:blipFill>
          <a:blip r:embed="rId4"/>
          <a:srcRect/>
          <a:stretch/>
        </p:blipFill>
        <p:spPr>
          <a:xfrm>
            <a:off x="0" y="-2"/>
            <a:ext cx="9144000" cy="5143500"/>
          </a:xfrm>
          <a:prstGeom prst="rect">
            <a:avLst/>
          </a:prstGeom>
        </p:spPr>
      </p:pic>
      <p:sp>
        <p:nvSpPr>
          <p:cNvPr id="9" name="CuadroTexto 8">
            <a:extLst>
              <a:ext uri="{FF2B5EF4-FFF2-40B4-BE49-F238E27FC236}">
                <a16:creationId xmlns:a16="http://schemas.microsoft.com/office/drawing/2014/main" id="{B1305E84-D72E-4E0A-8E33-E103D6998511}"/>
              </a:ext>
            </a:extLst>
          </p:cNvPr>
          <p:cNvSpPr txBox="1"/>
          <p:nvPr/>
        </p:nvSpPr>
        <p:spPr>
          <a:xfrm>
            <a:off x="238836" y="2110084"/>
            <a:ext cx="8325134" cy="584775"/>
          </a:xfrm>
          <a:prstGeom prst="rect">
            <a:avLst/>
          </a:prstGeom>
          <a:noFill/>
        </p:spPr>
        <p:txBody>
          <a:bodyPr wrap="square">
            <a:spAutoFit/>
          </a:bodyPr>
          <a:lstStyle/>
          <a:p>
            <a:pPr algn="ctr"/>
            <a:r>
              <a:rPr lang="ca-ES" sz="3200" b="1" dirty="0">
                <a:solidFill>
                  <a:schemeClr val="bg1"/>
                </a:solidFill>
                <a:latin typeface="Montserrat Light"/>
              </a:rPr>
              <a:t>Moltes gràcies</a:t>
            </a:r>
          </a:p>
        </p:txBody>
      </p:sp>
    </p:spTree>
    <p:extLst>
      <p:ext uri="{BB962C8B-B14F-4D97-AF65-F5344CB8AC3E}">
        <p14:creationId xmlns:p14="http://schemas.microsoft.com/office/powerpoint/2010/main" val="754414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viselat_neg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 y="0"/>
            <a:ext cx="978194" cy="978194"/>
          </a:xfrm>
          <a:prstGeom prst="rect">
            <a:avLst/>
          </a:prstGeom>
        </p:spPr>
      </p:pic>
      <p:sp>
        <p:nvSpPr>
          <p:cNvPr id="2" name="1 Rectángulo"/>
          <p:cNvSpPr/>
          <p:nvPr/>
        </p:nvSpPr>
        <p:spPr>
          <a:xfrm>
            <a:off x="4453217" y="2589105"/>
            <a:ext cx="237566" cy="369332"/>
          </a:xfrm>
          <a:prstGeom prst="rect">
            <a:avLst/>
          </a:prstGeom>
        </p:spPr>
        <p:txBody>
          <a:bodyPr wrap="none">
            <a:spAutoFit/>
          </a:bodyPr>
          <a:lstStyle/>
          <a:p>
            <a:r>
              <a:rPr lang="ca-ES"/>
              <a:t> </a:t>
            </a:r>
          </a:p>
        </p:txBody>
      </p:sp>
      <p:pic>
        <p:nvPicPr>
          <p:cNvPr id="12" name="Imagen 11">
            <a:extLst>
              <a:ext uri="{FF2B5EF4-FFF2-40B4-BE49-F238E27FC236}">
                <a16:creationId xmlns:a16="http://schemas.microsoft.com/office/drawing/2014/main" id="{B59103A1-421B-43BD-9E97-349AE224D988}"/>
              </a:ext>
            </a:extLst>
          </p:cNvPr>
          <p:cNvPicPr>
            <a:picLocks noChangeAspect="1"/>
          </p:cNvPicPr>
          <p:nvPr/>
        </p:nvPicPr>
        <p:blipFill>
          <a:blip r:embed="rId3"/>
          <a:srcRect/>
          <a:stretch/>
        </p:blipFill>
        <p:spPr>
          <a:xfrm>
            <a:off x="1" y="-1"/>
            <a:ext cx="9144000" cy="5143501"/>
          </a:xfrm>
          <a:prstGeom prst="rect">
            <a:avLst/>
          </a:prstGeom>
        </p:spPr>
      </p:pic>
      <p:pic>
        <p:nvPicPr>
          <p:cNvPr id="18" name="Picture 13" descr="viselat_negre.png">
            <a:extLst>
              <a:ext uri="{FF2B5EF4-FFF2-40B4-BE49-F238E27FC236}">
                <a16:creationId xmlns:a16="http://schemas.microsoft.com/office/drawing/2014/main" id="{6EB26F08-BB43-4543-A7DE-F762B2F622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806" y="4165306"/>
            <a:ext cx="978194" cy="978194"/>
          </a:xfrm>
          <a:prstGeom prst="rect">
            <a:avLst/>
          </a:prstGeom>
        </p:spPr>
      </p:pic>
      <p:sp>
        <p:nvSpPr>
          <p:cNvPr id="19" name="TextBox 11">
            <a:extLst>
              <a:ext uri="{FF2B5EF4-FFF2-40B4-BE49-F238E27FC236}">
                <a16:creationId xmlns:a16="http://schemas.microsoft.com/office/drawing/2014/main" id="{D18BBDF6-C91C-4870-A6CA-FA80C7E7A5EA}"/>
              </a:ext>
            </a:extLst>
          </p:cNvPr>
          <p:cNvSpPr txBox="1"/>
          <p:nvPr/>
        </p:nvSpPr>
        <p:spPr>
          <a:xfrm>
            <a:off x="1737976" y="2187840"/>
            <a:ext cx="6375403" cy="558294"/>
          </a:xfrm>
          <a:prstGeom prst="rect">
            <a:avLst/>
          </a:prstGeom>
          <a:noFill/>
        </p:spPr>
        <p:txBody>
          <a:bodyPr wrap="square" rtlCol="0">
            <a:spAutoFit/>
          </a:bodyPr>
          <a:lstStyle/>
          <a:p>
            <a:pPr algn="r">
              <a:lnSpc>
                <a:spcPts val="4000"/>
              </a:lnSpc>
            </a:pPr>
            <a:r>
              <a:rPr lang="es-ES" sz="2000" b="1">
                <a:solidFill>
                  <a:schemeClr val="bg1"/>
                </a:solidFill>
                <a:latin typeface="Montserrat" panose="00000500000000000000" pitchFamily="2" charset="0"/>
                <a:cs typeface="Montserrat Light"/>
              </a:rPr>
              <a:t>E</a:t>
            </a:r>
            <a:r>
              <a:rPr lang="ca-ES" sz="2000" b="1">
                <a:solidFill>
                  <a:schemeClr val="bg1"/>
                </a:solidFill>
                <a:latin typeface="Montserrat" panose="00000500000000000000" pitchFamily="2" charset="0"/>
                <a:cs typeface="Montserrat Light"/>
              </a:rPr>
              <a:t>LECTRICITAT</a:t>
            </a:r>
          </a:p>
        </p:txBody>
      </p:sp>
      <p:pic>
        <p:nvPicPr>
          <p:cNvPr id="20" name="Picture 12" descr="ratlleta_ET_taronja.png">
            <a:extLst>
              <a:ext uri="{FF2B5EF4-FFF2-40B4-BE49-F238E27FC236}">
                <a16:creationId xmlns:a16="http://schemas.microsoft.com/office/drawing/2014/main" id="{635289E5-AEB8-4659-B42D-5394F54335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7075" y="3426306"/>
            <a:ext cx="923925" cy="185244"/>
          </a:xfrm>
          <a:prstGeom prst="rect">
            <a:avLst/>
          </a:prstGeom>
        </p:spPr>
      </p:pic>
    </p:spTree>
    <p:extLst>
      <p:ext uri="{BB962C8B-B14F-4D97-AF65-F5344CB8AC3E}">
        <p14:creationId xmlns:p14="http://schemas.microsoft.com/office/powerpoint/2010/main" val="1688626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53533" y="8467"/>
            <a:ext cx="6095999" cy="1040670"/>
          </a:xfrm>
          <a:prstGeom prst="rect">
            <a:avLst/>
          </a:prstGeom>
          <a:noFill/>
        </p:spPr>
        <p:txBody>
          <a:bodyPr wrap="square" rtlCol="0">
            <a:spAutoFit/>
          </a:bodyPr>
          <a:lstStyle/>
          <a:p>
            <a:pPr algn="r">
              <a:lnSpc>
                <a:spcPts val="4000"/>
              </a:lnSpc>
            </a:pPr>
            <a:r>
              <a:rPr lang="ca-ES" sz="1600">
                <a:solidFill>
                  <a:srgbClr val="54585A"/>
                </a:solidFill>
                <a:latin typeface="Montserrat SemiBold"/>
                <a:cs typeface="Montserrat SemiBold"/>
              </a:rPr>
              <a:t>1.1 </a:t>
            </a:r>
            <a:r>
              <a:rPr lang="ca-ES" sz="1600">
                <a:solidFill>
                  <a:srgbClr val="54585A"/>
                </a:solidFill>
                <a:latin typeface="Montserrat SemiBold"/>
              </a:rPr>
              <a:t>Variació dels càrrecs</a:t>
            </a:r>
          </a:p>
          <a:p>
            <a:pPr algn="r">
              <a:lnSpc>
                <a:spcPts val="4000"/>
              </a:lnSpc>
            </a:pPr>
            <a:endParaRPr lang="ca-ES" sz="1600">
              <a:solidFill>
                <a:srgbClr val="54585A"/>
              </a:solidFill>
              <a:latin typeface="Montserrat SemiBold"/>
              <a:cs typeface="Montserrat SemiBold"/>
            </a:endParaRPr>
          </a:p>
        </p:txBody>
      </p:sp>
      <p:sp>
        <p:nvSpPr>
          <p:cNvPr id="9" name="Google Shape;191;p22">
            <a:extLst>
              <a:ext uri="{FF2B5EF4-FFF2-40B4-BE49-F238E27FC236}">
                <a16:creationId xmlns:a16="http://schemas.microsoft.com/office/drawing/2014/main" id="{D191E335-FEC9-4FEF-B831-EE2986FF39AD}"/>
              </a:ext>
            </a:extLst>
          </p:cNvPr>
          <p:cNvSpPr txBox="1"/>
          <p:nvPr/>
        </p:nvSpPr>
        <p:spPr>
          <a:xfrm>
            <a:off x="607438" y="653460"/>
            <a:ext cx="7929123" cy="791354"/>
          </a:xfrm>
          <a:prstGeom prst="rect">
            <a:avLst/>
          </a:prstGeom>
          <a:noFill/>
          <a:ln>
            <a:noFill/>
          </a:ln>
        </p:spPr>
        <p:txBody>
          <a:bodyPr spcFirstLastPara="1" wrap="square" lIns="91425" tIns="45700" rIns="91425" bIns="45700" anchor="t" anchorCtr="0">
            <a:noAutofit/>
          </a:bodyPr>
          <a:lstStyle/>
          <a:p>
            <a:pPr marR="0" lvl="0" algn="just" rtl="0">
              <a:spcBef>
                <a:spcPts val="0"/>
              </a:spcBef>
              <a:spcAft>
                <a:spcPts val="0"/>
              </a:spcAft>
              <a:buClr>
                <a:srgbClr val="54585A"/>
              </a:buClr>
              <a:buSzPts val="1400"/>
            </a:pPr>
            <a:r>
              <a:rPr lang="ca-ES" sz="1400" dirty="0">
                <a:solidFill>
                  <a:srgbClr val="54585A"/>
                </a:solidFill>
                <a:latin typeface="Montserrat Light"/>
                <a:sym typeface="Montserrat Light"/>
              </a:rPr>
              <a:t>ANTECEDENTS:</a:t>
            </a:r>
          </a:p>
          <a:p>
            <a:pPr marR="0" lvl="0" algn="just" rtl="0">
              <a:spcBef>
                <a:spcPts val="0"/>
              </a:spcBef>
              <a:spcAft>
                <a:spcPts val="0"/>
              </a:spcAft>
              <a:buClr>
                <a:srgbClr val="54585A"/>
              </a:buClr>
              <a:buSzPts val="1400"/>
            </a:pPr>
            <a:endParaRPr lang="ca-ES" sz="1400" dirty="0">
              <a:solidFill>
                <a:srgbClr val="54585A"/>
              </a:solidFill>
              <a:latin typeface="Montserrat Light"/>
              <a:sym typeface="Montserrat Light"/>
            </a:endParaRPr>
          </a:p>
          <a:p>
            <a:pPr marL="342900" marR="0" lvl="0" indent="-342900" algn="just" rtl="0">
              <a:spcBef>
                <a:spcPts val="0"/>
              </a:spcBef>
              <a:spcAft>
                <a:spcPts val="0"/>
              </a:spcAft>
              <a:buClr>
                <a:srgbClr val="54585A"/>
              </a:buClr>
              <a:buSzPts val="1400"/>
              <a:buFont typeface="Arial" panose="020B0604020202020204" pitchFamily="34" charset="0"/>
              <a:buChar char="•"/>
            </a:pPr>
            <a:r>
              <a:rPr lang="ca-ES" sz="1300" dirty="0">
                <a:solidFill>
                  <a:srgbClr val="54585A"/>
                </a:solidFill>
                <a:latin typeface="Montserrat Light"/>
                <a:sym typeface="Montserrat Light"/>
              </a:rPr>
              <a:t>El 22 i 30 de desembre de 2021 es publiquen al BOE la resolució de la CNMC i la Ordre TED/1484/2021, en que s’especifiquen els nous càrrecs i peatges de distribució i transport que s’han d’aplicar a partir de </a:t>
            </a:r>
            <a:r>
              <a:rPr lang="ca-ES" sz="1300" b="1" dirty="0">
                <a:solidFill>
                  <a:srgbClr val="F93D16"/>
                </a:solidFill>
                <a:latin typeface="Montserrat Light"/>
                <a:sym typeface="Montserrat Light"/>
              </a:rPr>
              <a:t>1 de gener de 2022.</a:t>
            </a:r>
            <a:endParaRPr lang="ca-ES" sz="1300" dirty="0">
              <a:solidFill>
                <a:srgbClr val="54585A"/>
              </a:solidFill>
              <a:latin typeface="Montserrat Light"/>
              <a:sym typeface="Montserrat Light"/>
            </a:endParaRPr>
          </a:p>
          <a:p>
            <a:pPr marL="342900" marR="0" lvl="0" indent="-342900" algn="just" rtl="0">
              <a:spcBef>
                <a:spcPts val="0"/>
              </a:spcBef>
              <a:spcAft>
                <a:spcPts val="0"/>
              </a:spcAft>
              <a:buClr>
                <a:srgbClr val="54585A"/>
              </a:buClr>
              <a:buSzPts val="1400"/>
              <a:buFont typeface="Arial" panose="020B0604020202020204" pitchFamily="34" charset="0"/>
              <a:buChar char="•"/>
            </a:pPr>
            <a:endParaRPr lang="ca-ES" sz="1300" dirty="0">
              <a:solidFill>
                <a:srgbClr val="54585A"/>
              </a:solidFill>
              <a:latin typeface="Montserrat Light"/>
              <a:sym typeface="Montserrat Light"/>
            </a:endParaRPr>
          </a:p>
          <a:p>
            <a:pPr marL="342900" marR="0" lvl="0" indent="-342900" algn="just" rtl="0">
              <a:spcBef>
                <a:spcPts val="0"/>
              </a:spcBef>
              <a:spcAft>
                <a:spcPts val="0"/>
              </a:spcAft>
              <a:buClr>
                <a:srgbClr val="54585A"/>
              </a:buClr>
              <a:buSzPts val="1400"/>
              <a:buFont typeface="Arial" panose="020B0604020202020204" pitchFamily="34" charset="0"/>
              <a:buChar char="•"/>
            </a:pPr>
            <a:r>
              <a:rPr lang="ca-ES" sz="1300" dirty="0">
                <a:solidFill>
                  <a:srgbClr val="54585A"/>
                </a:solidFill>
                <a:latin typeface="Montserrat Light"/>
                <a:sym typeface="Montserrat Light"/>
              </a:rPr>
              <a:t>Els nous imports suavitzen mínimament la part de peatge de distribució i transport, però augmenten la part dels càrrecs respecte a la modificació de setembre (RD-Llei 17/2021 de 16 de setembre).</a:t>
            </a:r>
          </a:p>
          <a:p>
            <a:pPr marL="342900" marR="0" lvl="0" indent="-342900" algn="just" rtl="0">
              <a:spcBef>
                <a:spcPts val="0"/>
              </a:spcBef>
              <a:spcAft>
                <a:spcPts val="0"/>
              </a:spcAft>
              <a:buClr>
                <a:srgbClr val="54585A"/>
              </a:buClr>
              <a:buSzPts val="1400"/>
              <a:buFont typeface="Arial" panose="020B0604020202020204" pitchFamily="34" charset="0"/>
              <a:buChar char="•"/>
            </a:pPr>
            <a:endParaRPr lang="ca-ES" sz="1300" dirty="0">
              <a:solidFill>
                <a:srgbClr val="54585A"/>
              </a:solidFill>
              <a:latin typeface="Montserrat Light"/>
              <a:sym typeface="Montserrat Light"/>
            </a:endParaRPr>
          </a:p>
          <a:p>
            <a:pPr marL="342900" marR="0" lvl="0" indent="-342900" algn="just" rtl="0">
              <a:spcBef>
                <a:spcPts val="0"/>
              </a:spcBef>
              <a:spcAft>
                <a:spcPts val="0"/>
              </a:spcAft>
              <a:buClr>
                <a:srgbClr val="54585A"/>
              </a:buClr>
              <a:buSzPts val="1400"/>
              <a:buFont typeface="Arial" panose="020B0604020202020204" pitchFamily="34" charset="0"/>
              <a:buChar char="•"/>
            </a:pPr>
            <a:r>
              <a:rPr lang="ca-ES" sz="1300" dirty="0">
                <a:solidFill>
                  <a:srgbClr val="54585A"/>
                </a:solidFill>
                <a:latin typeface="Montserrat Light"/>
                <a:sym typeface="Montserrat Light"/>
              </a:rPr>
              <a:t>En global, la variació d’impostos afecta de la següent manera, respecte al imports inicials que es van publicar al juny de 2021 amb l’aplicació de les noves tarifes:</a:t>
            </a:r>
          </a:p>
        </p:txBody>
      </p:sp>
      <p:pic>
        <p:nvPicPr>
          <p:cNvPr id="8" name="Imagen 7">
            <a:extLst>
              <a:ext uri="{FF2B5EF4-FFF2-40B4-BE49-F238E27FC236}">
                <a16:creationId xmlns:a16="http://schemas.microsoft.com/office/drawing/2014/main" id="{3CC56C67-C919-4CF6-82E9-328AA44CCDDA}"/>
              </a:ext>
            </a:extLst>
          </p:cNvPr>
          <p:cNvPicPr>
            <a:picLocks noChangeAspect="1"/>
          </p:cNvPicPr>
          <p:nvPr/>
        </p:nvPicPr>
        <p:blipFill>
          <a:blip r:embed="rId2"/>
          <a:stretch>
            <a:fillRect/>
          </a:stretch>
        </p:blipFill>
        <p:spPr>
          <a:xfrm>
            <a:off x="1252196" y="3283527"/>
            <a:ext cx="6639608" cy="1500857"/>
          </a:xfrm>
          <a:prstGeom prst="rect">
            <a:avLst/>
          </a:prstGeom>
        </p:spPr>
      </p:pic>
      <p:pic>
        <p:nvPicPr>
          <p:cNvPr id="6" name="Imagen 5">
            <a:extLst>
              <a:ext uri="{FF2B5EF4-FFF2-40B4-BE49-F238E27FC236}">
                <a16:creationId xmlns:a16="http://schemas.microsoft.com/office/drawing/2014/main" id="{2DADBC31-ECB1-F50E-9C40-47CE0EEF93FC}"/>
              </a:ext>
            </a:extLst>
          </p:cNvPr>
          <p:cNvPicPr>
            <a:picLocks noChangeAspect="1"/>
          </p:cNvPicPr>
          <p:nvPr/>
        </p:nvPicPr>
        <p:blipFill>
          <a:blip r:embed="rId3"/>
          <a:stretch>
            <a:fillRect/>
          </a:stretch>
        </p:blipFill>
        <p:spPr>
          <a:xfrm>
            <a:off x="8240868" y="129348"/>
            <a:ext cx="452755" cy="490276"/>
          </a:xfrm>
          <a:prstGeom prst="rect">
            <a:avLst/>
          </a:prstGeom>
        </p:spPr>
      </p:pic>
    </p:spTree>
    <p:extLst>
      <p:ext uri="{BB962C8B-B14F-4D97-AF65-F5344CB8AC3E}">
        <p14:creationId xmlns:p14="http://schemas.microsoft.com/office/powerpoint/2010/main" val="1525540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53533" y="8467"/>
            <a:ext cx="6095999" cy="1040670"/>
          </a:xfrm>
          <a:prstGeom prst="rect">
            <a:avLst/>
          </a:prstGeom>
          <a:noFill/>
        </p:spPr>
        <p:txBody>
          <a:bodyPr wrap="square" rtlCol="0">
            <a:spAutoFit/>
          </a:bodyPr>
          <a:lstStyle/>
          <a:p>
            <a:pPr algn="r">
              <a:lnSpc>
                <a:spcPts val="4000"/>
              </a:lnSpc>
            </a:pPr>
            <a:r>
              <a:rPr lang="ca-ES" sz="1600">
                <a:solidFill>
                  <a:srgbClr val="54585A"/>
                </a:solidFill>
                <a:latin typeface="Montserrat SemiBold"/>
                <a:cs typeface="Montserrat SemiBold"/>
              </a:rPr>
              <a:t>1.1 </a:t>
            </a:r>
            <a:r>
              <a:rPr lang="ca-ES" sz="1600">
                <a:solidFill>
                  <a:srgbClr val="54585A"/>
                </a:solidFill>
                <a:latin typeface="Montserrat SemiBold"/>
              </a:rPr>
              <a:t>Variació dels càrrecs</a:t>
            </a:r>
          </a:p>
          <a:p>
            <a:pPr algn="r">
              <a:lnSpc>
                <a:spcPts val="4000"/>
              </a:lnSpc>
            </a:pPr>
            <a:endParaRPr lang="ca-ES" sz="1600">
              <a:solidFill>
                <a:srgbClr val="54585A"/>
              </a:solidFill>
              <a:latin typeface="Montserrat SemiBold"/>
              <a:cs typeface="Montserrat SemiBold"/>
            </a:endParaRPr>
          </a:p>
        </p:txBody>
      </p:sp>
      <p:sp>
        <p:nvSpPr>
          <p:cNvPr id="9" name="Google Shape;191;p22">
            <a:extLst>
              <a:ext uri="{FF2B5EF4-FFF2-40B4-BE49-F238E27FC236}">
                <a16:creationId xmlns:a16="http://schemas.microsoft.com/office/drawing/2014/main" id="{D191E335-FEC9-4FEF-B831-EE2986FF39AD}"/>
              </a:ext>
            </a:extLst>
          </p:cNvPr>
          <p:cNvSpPr txBox="1"/>
          <p:nvPr/>
        </p:nvSpPr>
        <p:spPr>
          <a:xfrm>
            <a:off x="607437" y="653460"/>
            <a:ext cx="7929123" cy="2207504"/>
          </a:xfrm>
          <a:prstGeom prst="rect">
            <a:avLst/>
          </a:prstGeom>
          <a:noFill/>
          <a:ln>
            <a:noFill/>
          </a:ln>
        </p:spPr>
        <p:txBody>
          <a:bodyPr spcFirstLastPara="1" wrap="square" lIns="91425" tIns="45700" rIns="91425" bIns="45700" anchor="t" anchorCtr="0">
            <a:noAutofit/>
          </a:bodyPr>
          <a:lstStyle/>
          <a:p>
            <a:pPr marR="0" lvl="0" algn="just" rtl="0">
              <a:spcBef>
                <a:spcPts val="0"/>
              </a:spcBef>
              <a:spcAft>
                <a:spcPts val="0"/>
              </a:spcAft>
              <a:buClr>
                <a:srgbClr val="54585A"/>
              </a:buClr>
              <a:buSzPts val="1400"/>
            </a:pPr>
            <a:r>
              <a:rPr lang="ca-ES" sz="1400" dirty="0">
                <a:solidFill>
                  <a:srgbClr val="54585A"/>
                </a:solidFill>
                <a:latin typeface="Montserrat Light"/>
                <a:sym typeface="Montserrat Light"/>
              </a:rPr>
              <a:t>SITUACIÓ ACTUAL:</a:t>
            </a:r>
          </a:p>
          <a:p>
            <a:pPr marR="0" lvl="0" algn="just" rtl="0">
              <a:spcBef>
                <a:spcPts val="0"/>
              </a:spcBef>
              <a:spcAft>
                <a:spcPts val="0"/>
              </a:spcAft>
              <a:buClr>
                <a:srgbClr val="54585A"/>
              </a:buClr>
              <a:buSzPts val="1400"/>
            </a:pPr>
            <a:endParaRPr lang="ca-ES" sz="1400" dirty="0">
              <a:solidFill>
                <a:srgbClr val="54585A"/>
              </a:solidFill>
              <a:latin typeface="Montserrat Light"/>
              <a:sym typeface="Montserrat Light"/>
            </a:endParaRPr>
          </a:p>
          <a:p>
            <a:pPr marL="342900" marR="0" lvl="0" indent="-342900" algn="just" rtl="0">
              <a:spcBef>
                <a:spcPts val="0"/>
              </a:spcBef>
              <a:spcAft>
                <a:spcPts val="0"/>
              </a:spcAft>
              <a:buClr>
                <a:srgbClr val="54585A"/>
              </a:buClr>
              <a:buSzPts val="1400"/>
              <a:buFont typeface="Arial" panose="020B0604020202020204" pitchFamily="34" charset="0"/>
              <a:buChar char="•"/>
            </a:pPr>
            <a:r>
              <a:rPr lang="ca-ES" sz="1400" dirty="0">
                <a:solidFill>
                  <a:srgbClr val="54585A"/>
                </a:solidFill>
                <a:latin typeface="Montserrat Light"/>
                <a:sym typeface="Montserrat Light"/>
              </a:rPr>
              <a:t>Com a conseqüència de l’actualització dels paràmetres retributius de les instal·lacions de producció d’energia a partir de renovables, cogeneració i gestió de residus (</a:t>
            </a:r>
            <a:r>
              <a:rPr lang="ca-ES" sz="1400" dirty="0" err="1">
                <a:solidFill>
                  <a:srgbClr val="54585A"/>
                </a:solidFill>
                <a:latin typeface="Montserrat Light"/>
                <a:sym typeface="Montserrat Light"/>
              </a:rPr>
              <a:t>ReCoRe</a:t>
            </a:r>
            <a:r>
              <a:rPr lang="ca-ES" sz="1400" dirty="0">
                <a:solidFill>
                  <a:srgbClr val="54585A"/>
                </a:solidFill>
                <a:latin typeface="Montserrat Light"/>
                <a:sym typeface="Montserrat Light"/>
              </a:rPr>
              <a:t>) per l’any 2022, </a:t>
            </a:r>
            <a:r>
              <a:rPr lang="ca-ES" sz="1400" b="1" dirty="0">
                <a:solidFill>
                  <a:srgbClr val="F93D16"/>
                </a:solidFill>
                <a:latin typeface="Montserrat Light"/>
                <a:sym typeface="Montserrat Light"/>
              </a:rPr>
              <a:t>es redueixen els càrrecs del sistema elèctric</a:t>
            </a:r>
            <a:r>
              <a:rPr lang="ca-ES" sz="1400" b="1" dirty="0">
                <a:solidFill>
                  <a:srgbClr val="54585A"/>
                </a:solidFill>
                <a:latin typeface="Montserrat Light"/>
                <a:sym typeface="Montserrat Light"/>
              </a:rPr>
              <a:t> </a:t>
            </a:r>
            <a:r>
              <a:rPr lang="ca-ES" sz="1400" dirty="0">
                <a:solidFill>
                  <a:srgbClr val="54585A"/>
                </a:solidFill>
                <a:latin typeface="Montserrat Light"/>
                <a:sym typeface="Montserrat Light"/>
              </a:rPr>
              <a:t>per valor de 1.800M€.</a:t>
            </a:r>
          </a:p>
          <a:p>
            <a:pPr marL="342900" marR="0" lvl="0" indent="-342900" algn="just" rtl="0">
              <a:spcBef>
                <a:spcPts val="0"/>
              </a:spcBef>
              <a:spcAft>
                <a:spcPts val="0"/>
              </a:spcAft>
              <a:buClr>
                <a:srgbClr val="54585A"/>
              </a:buClr>
              <a:buSzPts val="1400"/>
              <a:buFont typeface="Arial" panose="020B0604020202020204" pitchFamily="34" charset="0"/>
              <a:buChar char="•"/>
            </a:pPr>
            <a:endParaRPr lang="ca-ES" sz="1400" dirty="0">
              <a:solidFill>
                <a:srgbClr val="54585A"/>
              </a:solidFill>
              <a:latin typeface="Montserrat Light"/>
              <a:sym typeface="Montserrat Light"/>
            </a:endParaRPr>
          </a:p>
          <a:p>
            <a:pPr marL="342900" marR="0" lvl="0" indent="-342900" algn="just" rtl="0">
              <a:spcBef>
                <a:spcPts val="0"/>
              </a:spcBef>
              <a:spcAft>
                <a:spcPts val="0"/>
              </a:spcAft>
              <a:buClr>
                <a:srgbClr val="54585A"/>
              </a:buClr>
              <a:buSzPts val="1400"/>
              <a:buFont typeface="Arial" panose="020B0604020202020204" pitchFamily="34" charset="0"/>
              <a:buChar char="•"/>
            </a:pPr>
            <a:r>
              <a:rPr lang="ca-ES" sz="1400" dirty="0">
                <a:solidFill>
                  <a:srgbClr val="54585A"/>
                </a:solidFill>
                <a:latin typeface="Montserrat Light"/>
                <a:sym typeface="Montserrat Light"/>
              </a:rPr>
              <a:t>Els nous imports per aquest concepte seran, de mitjana, un </a:t>
            </a:r>
            <a:r>
              <a:rPr lang="ca-ES" sz="1400" b="1" dirty="0">
                <a:solidFill>
                  <a:srgbClr val="F93D16"/>
                </a:solidFill>
                <a:latin typeface="Montserrat Light"/>
                <a:sym typeface="Montserrat Light"/>
              </a:rPr>
              <a:t>36% més barats</a:t>
            </a:r>
            <a:r>
              <a:rPr lang="ca-ES" sz="1400" dirty="0">
                <a:solidFill>
                  <a:srgbClr val="54585A"/>
                </a:solidFill>
                <a:latin typeface="Montserrat Light"/>
                <a:sym typeface="Montserrat Light"/>
              </a:rPr>
              <a:t> que els que s’aplicaven a gener de 2022. </a:t>
            </a:r>
          </a:p>
          <a:p>
            <a:pPr marL="342900" marR="0" lvl="0" indent="-342900" algn="just" rtl="0">
              <a:spcBef>
                <a:spcPts val="0"/>
              </a:spcBef>
              <a:spcAft>
                <a:spcPts val="0"/>
              </a:spcAft>
              <a:buClr>
                <a:srgbClr val="54585A"/>
              </a:buClr>
              <a:buSzPts val="1400"/>
              <a:buFont typeface="Arial" panose="020B0604020202020204" pitchFamily="34" charset="0"/>
              <a:buChar char="•"/>
            </a:pPr>
            <a:endParaRPr lang="ca-ES" sz="1400" dirty="0">
              <a:solidFill>
                <a:srgbClr val="54585A"/>
              </a:solidFill>
              <a:latin typeface="Montserrat Light"/>
              <a:sym typeface="Montserrat Light"/>
            </a:endParaRPr>
          </a:p>
          <a:p>
            <a:pPr marL="342900" marR="0" lvl="0" indent="-342900" algn="just" rtl="0">
              <a:spcBef>
                <a:spcPts val="0"/>
              </a:spcBef>
              <a:spcAft>
                <a:spcPts val="0"/>
              </a:spcAft>
              <a:buClr>
                <a:srgbClr val="54585A"/>
              </a:buClr>
              <a:buSzPts val="1400"/>
              <a:buFont typeface="Arial" panose="020B0604020202020204" pitchFamily="34" charset="0"/>
              <a:buChar char="•"/>
            </a:pPr>
            <a:r>
              <a:rPr lang="ca-ES" sz="1400" dirty="0">
                <a:solidFill>
                  <a:srgbClr val="54585A"/>
                </a:solidFill>
                <a:latin typeface="Montserrat Light"/>
                <a:sym typeface="Montserrat Light"/>
              </a:rPr>
              <a:t>En total, les variacions pels components regulats respecte al gener, queden de la següent manera</a:t>
            </a:r>
          </a:p>
          <a:p>
            <a:pPr marL="342900" marR="0" lvl="0" indent="-342900" algn="just" rtl="0">
              <a:spcBef>
                <a:spcPts val="0"/>
              </a:spcBef>
              <a:spcAft>
                <a:spcPts val="0"/>
              </a:spcAft>
              <a:buClr>
                <a:srgbClr val="54585A"/>
              </a:buClr>
              <a:buSzPts val="1400"/>
              <a:buFont typeface="Arial" panose="020B0604020202020204" pitchFamily="34" charset="0"/>
              <a:buChar char="•"/>
            </a:pPr>
            <a:endParaRPr lang="ca-ES" sz="1400" dirty="0">
              <a:solidFill>
                <a:srgbClr val="54585A"/>
              </a:solidFill>
              <a:latin typeface="Montserrat Light"/>
              <a:sym typeface="Montserrat Light"/>
            </a:endParaRPr>
          </a:p>
        </p:txBody>
      </p:sp>
      <p:pic>
        <p:nvPicPr>
          <p:cNvPr id="3" name="Imagen 2">
            <a:extLst>
              <a:ext uri="{FF2B5EF4-FFF2-40B4-BE49-F238E27FC236}">
                <a16:creationId xmlns:a16="http://schemas.microsoft.com/office/drawing/2014/main" id="{57B5458E-6DB8-A84E-F925-395B21715BE0}"/>
              </a:ext>
            </a:extLst>
          </p:cNvPr>
          <p:cNvPicPr>
            <a:picLocks noChangeAspect="1"/>
          </p:cNvPicPr>
          <p:nvPr/>
        </p:nvPicPr>
        <p:blipFill>
          <a:blip r:embed="rId2"/>
          <a:stretch>
            <a:fillRect/>
          </a:stretch>
        </p:blipFill>
        <p:spPr>
          <a:xfrm>
            <a:off x="1306902" y="3385076"/>
            <a:ext cx="6530195" cy="1330225"/>
          </a:xfrm>
          <a:prstGeom prst="rect">
            <a:avLst/>
          </a:prstGeom>
        </p:spPr>
      </p:pic>
      <p:pic>
        <p:nvPicPr>
          <p:cNvPr id="10" name="Imagen 9">
            <a:extLst>
              <a:ext uri="{FF2B5EF4-FFF2-40B4-BE49-F238E27FC236}">
                <a16:creationId xmlns:a16="http://schemas.microsoft.com/office/drawing/2014/main" id="{D97223A9-4A31-D730-A97A-F175B0629006}"/>
              </a:ext>
            </a:extLst>
          </p:cNvPr>
          <p:cNvPicPr>
            <a:picLocks noChangeAspect="1"/>
          </p:cNvPicPr>
          <p:nvPr/>
        </p:nvPicPr>
        <p:blipFill>
          <a:blip r:embed="rId3"/>
          <a:stretch>
            <a:fillRect/>
          </a:stretch>
        </p:blipFill>
        <p:spPr>
          <a:xfrm>
            <a:off x="8240868" y="129348"/>
            <a:ext cx="452755" cy="490276"/>
          </a:xfrm>
          <a:prstGeom prst="rect">
            <a:avLst/>
          </a:prstGeom>
        </p:spPr>
      </p:pic>
    </p:spTree>
    <p:extLst>
      <p:ext uri="{BB962C8B-B14F-4D97-AF65-F5344CB8AC3E}">
        <p14:creationId xmlns:p14="http://schemas.microsoft.com/office/powerpoint/2010/main" val="1914029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6D997D8-486C-6692-17C3-1460B278A9B0}"/>
              </a:ext>
            </a:extLst>
          </p:cNvPr>
          <p:cNvPicPr>
            <a:picLocks noChangeAspect="1"/>
          </p:cNvPicPr>
          <p:nvPr/>
        </p:nvPicPr>
        <p:blipFill>
          <a:blip r:embed="rId2"/>
          <a:stretch>
            <a:fillRect/>
          </a:stretch>
        </p:blipFill>
        <p:spPr>
          <a:xfrm>
            <a:off x="8240868" y="61597"/>
            <a:ext cx="452755" cy="490276"/>
          </a:xfrm>
          <a:prstGeom prst="rect">
            <a:avLst/>
          </a:prstGeom>
        </p:spPr>
      </p:pic>
      <p:sp>
        <p:nvSpPr>
          <p:cNvPr id="16" name="TextBox 15"/>
          <p:cNvSpPr txBox="1"/>
          <p:nvPr/>
        </p:nvSpPr>
        <p:spPr>
          <a:xfrm>
            <a:off x="753533" y="8467"/>
            <a:ext cx="6095999" cy="1040670"/>
          </a:xfrm>
          <a:prstGeom prst="rect">
            <a:avLst/>
          </a:prstGeom>
          <a:noFill/>
        </p:spPr>
        <p:txBody>
          <a:bodyPr wrap="square" rtlCol="0">
            <a:spAutoFit/>
          </a:bodyPr>
          <a:lstStyle/>
          <a:p>
            <a:pPr algn="r">
              <a:lnSpc>
                <a:spcPts val="4000"/>
              </a:lnSpc>
            </a:pPr>
            <a:r>
              <a:rPr lang="ca-ES" sz="1600">
                <a:solidFill>
                  <a:srgbClr val="54585A"/>
                </a:solidFill>
                <a:latin typeface="Montserrat SemiBold"/>
                <a:cs typeface="Montserrat SemiBold"/>
              </a:rPr>
              <a:t>1.1 </a:t>
            </a:r>
            <a:r>
              <a:rPr lang="ca-ES" sz="1600">
                <a:solidFill>
                  <a:srgbClr val="54585A"/>
                </a:solidFill>
                <a:latin typeface="Montserrat SemiBold"/>
              </a:rPr>
              <a:t>Variació dels càrrecs</a:t>
            </a:r>
          </a:p>
          <a:p>
            <a:pPr algn="r">
              <a:lnSpc>
                <a:spcPts val="4000"/>
              </a:lnSpc>
            </a:pPr>
            <a:endParaRPr lang="ca-ES" sz="1600">
              <a:solidFill>
                <a:srgbClr val="54585A"/>
              </a:solidFill>
              <a:latin typeface="Montserrat SemiBold"/>
              <a:cs typeface="Montserrat SemiBold"/>
            </a:endParaRPr>
          </a:p>
        </p:txBody>
      </p:sp>
      <p:pic>
        <p:nvPicPr>
          <p:cNvPr id="3" name="Imagen 2">
            <a:extLst>
              <a:ext uri="{FF2B5EF4-FFF2-40B4-BE49-F238E27FC236}">
                <a16:creationId xmlns:a16="http://schemas.microsoft.com/office/drawing/2014/main" id="{DDBFA7F3-EAC2-421B-961A-42ECE4BF2006}"/>
              </a:ext>
            </a:extLst>
          </p:cNvPr>
          <p:cNvPicPr>
            <a:picLocks noChangeAspect="1"/>
          </p:cNvPicPr>
          <p:nvPr/>
        </p:nvPicPr>
        <p:blipFill>
          <a:blip r:embed="rId3"/>
          <a:stretch>
            <a:fillRect/>
          </a:stretch>
        </p:blipFill>
        <p:spPr>
          <a:xfrm>
            <a:off x="356424" y="605002"/>
            <a:ext cx="8431152" cy="4368780"/>
          </a:xfrm>
          <a:prstGeom prst="rect">
            <a:avLst/>
          </a:prstGeom>
        </p:spPr>
      </p:pic>
    </p:spTree>
    <p:extLst>
      <p:ext uri="{BB962C8B-B14F-4D97-AF65-F5344CB8AC3E}">
        <p14:creationId xmlns:p14="http://schemas.microsoft.com/office/powerpoint/2010/main" val="3842959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53533" y="8467"/>
            <a:ext cx="6095999" cy="1040670"/>
          </a:xfrm>
          <a:prstGeom prst="rect">
            <a:avLst/>
          </a:prstGeom>
          <a:noFill/>
        </p:spPr>
        <p:txBody>
          <a:bodyPr wrap="square" rtlCol="0">
            <a:spAutoFit/>
          </a:bodyPr>
          <a:lstStyle/>
          <a:p>
            <a:pPr algn="r">
              <a:lnSpc>
                <a:spcPts val="4000"/>
              </a:lnSpc>
            </a:pPr>
            <a:r>
              <a:rPr lang="ca-ES" sz="1600" dirty="0">
                <a:solidFill>
                  <a:srgbClr val="54585A"/>
                </a:solidFill>
                <a:latin typeface="Montserrat SemiBold"/>
                <a:cs typeface="Montserrat SemiBold"/>
              </a:rPr>
              <a:t>1.1 </a:t>
            </a:r>
            <a:r>
              <a:rPr lang="ca-ES" sz="1600" dirty="0">
                <a:solidFill>
                  <a:srgbClr val="54585A"/>
                </a:solidFill>
                <a:latin typeface="Montserrat SemiBold"/>
              </a:rPr>
              <a:t>Impost elèctric i IVA</a:t>
            </a:r>
          </a:p>
          <a:p>
            <a:pPr algn="r">
              <a:lnSpc>
                <a:spcPts val="4000"/>
              </a:lnSpc>
            </a:pPr>
            <a:endParaRPr lang="ca-ES" sz="1600" dirty="0">
              <a:solidFill>
                <a:srgbClr val="54585A"/>
              </a:solidFill>
              <a:latin typeface="Montserrat SemiBold"/>
              <a:cs typeface="Montserrat SemiBold"/>
            </a:endParaRPr>
          </a:p>
        </p:txBody>
      </p:sp>
      <p:sp>
        <p:nvSpPr>
          <p:cNvPr id="9" name="Google Shape;191;p22">
            <a:extLst>
              <a:ext uri="{FF2B5EF4-FFF2-40B4-BE49-F238E27FC236}">
                <a16:creationId xmlns:a16="http://schemas.microsoft.com/office/drawing/2014/main" id="{D191E335-FEC9-4FEF-B831-EE2986FF39AD}"/>
              </a:ext>
            </a:extLst>
          </p:cNvPr>
          <p:cNvSpPr txBox="1"/>
          <p:nvPr/>
        </p:nvSpPr>
        <p:spPr>
          <a:xfrm>
            <a:off x="607438" y="653460"/>
            <a:ext cx="7929123" cy="3191176"/>
          </a:xfrm>
          <a:prstGeom prst="rect">
            <a:avLst/>
          </a:prstGeom>
          <a:noFill/>
          <a:ln>
            <a:noFill/>
          </a:ln>
        </p:spPr>
        <p:txBody>
          <a:bodyPr spcFirstLastPara="1" wrap="square" lIns="91425" tIns="45700" rIns="91425" bIns="45700" anchor="t" anchorCtr="0">
            <a:noAutofit/>
          </a:bodyPr>
          <a:lstStyle/>
          <a:p>
            <a:pPr marR="0" lvl="0" algn="just" rtl="0">
              <a:spcBef>
                <a:spcPts val="0"/>
              </a:spcBef>
              <a:spcAft>
                <a:spcPts val="0"/>
              </a:spcAft>
              <a:buClr>
                <a:srgbClr val="54585A"/>
              </a:buClr>
              <a:buSzPts val="1400"/>
            </a:pPr>
            <a:endParaRPr lang="ca-ES" sz="1400" dirty="0">
              <a:solidFill>
                <a:srgbClr val="54585A"/>
              </a:solidFill>
              <a:latin typeface="Montserrat Light"/>
              <a:sym typeface="Montserrat Light"/>
            </a:endParaRPr>
          </a:p>
          <a:p>
            <a:pPr marL="342900" marR="0" lvl="0" indent="-342900" algn="just" rtl="0">
              <a:spcBef>
                <a:spcPts val="0"/>
              </a:spcBef>
              <a:spcAft>
                <a:spcPts val="0"/>
              </a:spcAft>
              <a:buClr>
                <a:srgbClr val="54585A"/>
              </a:buClr>
              <a:buSzPts val="1400"/>
              <a:buFont typeface="Arial" panose="020B0604020202020204" pitchFamily="34" charset="0"/>
              <a:buChar char="•"/>
            </a:pPr>
            <a:endParaRPr lang="ca-ES" sz="1400" dirty="0">
              <a:solidFill>
                <a:srgbClr val="54585A"/>
              </a:solidFill>
              <a:latin typeface="Montserrat Light"/>
              <a:sym typeface="Montserrat Light"/>
            </a:endParaRPr>
          </a:p>
          <a:p>
            <a:pPr marL="342900" marR="0" lvl="0" indent="-342900" algn="just" rtl="0">
              <a:spcBef>
                <a:spcPts val="0"/>
              </a:spcBef>
              <a:spcAft>
                <a:spcPts val="0"/>
              </a:spcAft>
              <a:buClr>
                <a:srgbClr val="54585A"/>
              </a:buClr>
              <a:buSzPts val="1400"/>
              <a:buFont typeface="Arial" panose="020B0604020202020204" pitchFamily="34" charset="0"/>
              <a:buChar char="•"/>
            </a:pPr>
            <a:r>
              <a:rPr lang="ca-ES" sz="1400" dirty="0">
                <a:solidFill>
                  <a:srgbClr val="54585A"/>
                </a:solidFill>
                <a:latin typeface="Montserrat Light"/>
                <a:sym typeface="Montserrat Light"/>
              </a:rPr>
              <a:t>Es manté fins al </a:t>
            </a:r>
            <a:r>
              <a:rPr lang="ca-ES" sz="1400" b="1" dirty="0">
                <a:solidFill>
                  <a:srgbClr val="F93D16"/>
                </a:solidFill>
                <a:latin typeface="Montserrat Light"/>
                <a:sym typeface="Montserrat Light"/>
              </a:rPr>
              <a:t>30 de juny de 2022</a:t>
            </a:r>
            <a:r>
              <a:rPr lang="ca-ES" sz="1400" dirty="0">
                <a:solidFill>
                  <a:srgbClr val="54585A"/>
                </a:solidFill>
                <a:latin typeface="Montserrat Light"/>
                <a:sym typeface="Montserrat Light"/>
              </a:rPr>
              <a:t>, la </a:t>
            </a:r>
            <a:r>
              <a:rPr lang="ca-ES" sz="1400" b="1" dirty="0">
                <a:solidFill>
                  <a:srgbClr val="F93D16"/>
                </a:solidFill>
                <a:latin typeface="Montserrat Light"/>
                <a:sym typeface="Montserrat Light"/>
              </a:rPr>
              <a:t>reducció de l’Impost especial sobre l’electricitat</a:t>
            </a:r>
            <a:r>
              <a:rPr lang="ca-ES" sz="1400" dirty="0">
                <a:solidFill>
                  <a:srgbClr val="54585A"/>
                </a:solidFill>
                <a:latin typeface="Montserrat Light"/>
                <a:sym typeface="Montserrat Light"/>
              </a:rPr>
              <a:t>, passant del </a:t>
            </a:r>
            <a:r>
              <a:rPr lang="ca-ES" sz="1400" dirty="0">
                <a:solidFill>
                  <a:srgbClr val="54585A"/>
                </a:solidFill>
                <a:latin typeface="Montserrat Light"/>
              </a:rPr>
              <a:t>5,11269% a l’aplicació del </a:t>
            </a:r>
            <a:r>
              <a:rPr lang="ca-ES" sz="1400" b="1" dirty="0">
                <a:solidFill>
                  <a:srgbClr val="F93D16"/>
                </a:solidFill>
                <a:latin typeface="Montserrat Light"/>
              </a:rPr>
              <a:t>0,5%. </a:t>
            </a:r>
            <a:r>
              <a:rPr lang="ca-ES" sz="1400" dirty="0">
                <a:solidFill>
                  <a:srgbClr val="54585A"/>
                </a:solidFill>
                <a:latin typeface="Montserrat Light"/>
              </a:rPr>
              <a:t>Les quotes resultants no podran ser inferiors a (Disp.Final36): </a:t>
            </a:r>
          </a:p>
          <a:p>
            <a:pPr marR="0" lvl="0" algn="just" rtl="0">
              <a:spcBef>
                <a:spcPts val="0"/>
              </a:spcBef>
              <a:spcAft>
                <a:spcPts val="0"/>
              </a:spcAft>
              <a:buClr>
                <a:srgbClr val="54585A"/>
              </a:buClr>
              <a:buSzPts val="1400"/>
            </a:pPr>
            <a:endParaRPr lang="ca-ES" sz="1400" dirty="0">
              <a:solidFill>
                <a:srgbClr val="54585A"/>
              </a:solidFill>
              <a:latin typeface="Montserrat Light"/>
            </a:endParaRPr>
          </a:p>
          <a:p>
            <a:pPr marL="742950" lvl="1" indent="-285750" algn="just">
              <a:buSzPts val="1000"/>
              <a:buFont typeface="Courier New" panose="02070309020205020404" pitchFamily="49" charset="0"/>
              <a:buChar char="o"/>
              <a:tabLst>
                <a:tab pos="914400" algn="l"/>
              </a:tabLst>
            </a:pPr>
            <a:r>
              <a:rPr lang="ca-ES" sz="1400" dirty="0">
                <a:solidFill>
                  <a:srgbClr val="54585A"/>
                </a:solidFill>
                <a:latin typeface="Montserrat Light"/>
              </a:rPr>
              <a:t>0,5 €/MWh quan l’electricitat s’utilitzi en usos industrials (subministrament en alta tensió o en instal·lacions industrials, o recs agrícoles en baixa tensió) embarcacions amarrades a port que no siguin privades d’esbarjo o el transport per ferrocarril.</a:t>
            </a:r>
          </a:p>
          <a:p>
            <a:pPr marL="742950" lvl="1" indent="-285750" algn="just">
              <a:buSzPts val="1000"/>
              <a:buFont typeface="Courier New" panose="02070309020205020404" pitchFamily="49" charset="0"/>
              <a:buChar char="o"/>
              <a:tabLst>
                <a:tab pos="914400" algn="l"/>
              </a:tabLst>
            </a:pPr>
            <a:r>
              <a:rPr lang="ca-ES" sz="1400" dirty="0">
                <a:solidFill>
                  <a:srgbClr val="54585A"/>
                </a:solidFill>
                <a:latin typeface="Montserrat Light"/>
              </a:rPr>
              <a:t>1 €/MWh quan l’electricitat es destini a altres usos</a:t>
            </a:r>
          </a:p>
          <a:p>
            <a:pPr marL="342900" marR="0" lvl="0" indent="-342900" algn="just" rtl="0">
              <a:spcBef>
                <a:spcPts val="0"/>
              </a:spcBef>
              <a:spcAft>
                <a:spcPts val="0"/>
              </a:spcAft>
              <a:buClr>
                <a:srgbClr val="54585A"/>
              </a:buClr>
              <a:buSzPts val="1400"/>
              <a:buFont typeface="Arial" panose="020B0604020202020204" pitchFamily="34" charset="0"/>
              <a:buChar char="•"/>
            </a:pPr>
            <a:endParaRPr lang="ca-ES" sz="1400" b="1" dirty="0">
              <a:solidFill>
                <a:srgbClr val="F93D16"/>
              </a:solidFill>
              <a:latin typeface="Montserrat Light"/>
              <a:sym typeface="Montserrat Light"/>
            </a:endParaRPr>
          </a:p>
          <a:p>
            <a:pPr marL="342900" marR="0" lvl="0" indent="-342900" algn="just" rtl="0">
              <a:spcBef>
                <a:spcPts val="0"/>
              </a:spcBef>
              <a:spcAft>
                <a:spcPts val="0"/>
              </a:spcAft>
              <a:buClr>
                <a:srgbClr val="54585A"/>
              </a:buClr>
              <a:buSzPts val="1400"/>
              <a:buFont typeface="Arial" panose="020B0604020202020204" pitchFamily="34" charset="0"/>
              <a:buChar char="•"/>
            </a:pPr>
            <a:r>
              <a:rPr lang="ca-ES" sz="1400" b="1" dirty="0">
                <a:solidFill>
                  <a:srgbClr val="F93D16"/>
                </a:solidFill>
                <a:latin typeface="Montserrat Light"/>
                <a:sym typeface="Montserrat Light"/>
              </a:rPr>
              <a:t> </a:t>
            </a:r>
            <a:r>
              <a:rPr lang="ca-ES" sz="1400" dirty="0">
                <a:solidFill>
                  <a:srgbClr val="54585A"/>
                </a:solidFill>
                <a:latin typeface="Montserrat Light"/>
                <a:sym typeface="Montserrat Light"/>
              </a:rPr>
              <a:t>S’allarga també fins a </a:t>
            </a:r>
            <a:r>
              <a:rPr lang="ca-ES" sz="1400" b="1" dirty="0">
                <a:solidFill>
                  <a:srgbClr val="F93D16"/>
                </a:solidFill>
                <a:latin typeface="Montserrat Light"/>
                <a:sym typeface="Montserrat Light"/>
              </a:rPr>
              <a:t>30 de juny de 2022</a:t>
            </a:r>
            <a:r>
              <a:rPr lang="ca-ES" sz="1400" dirty="0">
                <a:solidFill>
                  <a:srgbClr val="54585A"/>
                </a:solidFill>
                <a:latin typeface="Montserrat Light"/>
                <a:sym typeface="Montserrat Light"/>
              </a:rPr>
              <a:t> la </a:t>
            </a:r>
            <a:r>
              <a:rPr lang="ca-ES" sz="1400" b="1" dirty="0">
                <a:solidFill>
                  <a:srgbClr val="F93D16"/>
                </a:solidFill>
                <a:latin typeface="Montserrat Light"/>
                <a:sym typeface="Montserrat Light"/>
              </a:rPr>
              <a:t>reducció de l’IVA </a:t>
            </a:r>
            <a:r>
              <a:rPr lang="ca-ES" sz="1400" dirty="0">
                <a:solidFill>
                  <a:srgbClr val="54585A"/>
                </a:solidFill>
                <a:latin typeface="Montserrat Light"/>
                <a:sym typeface="Montserrat Light"/>
              </a:rPr>
              <a:t>per subministraments domèstics (potència contractada inferior o igual a 10 kW), passant del 21% al </a:t>
            </a:r>
            <a:r>
              <a:rPr lang="ca-ES" sz="1400" b="1" dirty="0">
                <a:solidFill>
                  <a:srgbClr val="F93D16"/>
                </a:solidFill>
                <a:latin typeface="Montserrat Light"/>
                <a:sym typeface="Montserrat Light"/>
              </a:rPr>
              <a:t>10%.</a:t>
            </a:r>
          </a:p>
          <a:p>
            <a:pPr marL="342900" marR="0" lvl="0" indent="-342900" algn="just" rtl="0">
              <a:spcBef>
                <a:spcPts val="0"/>
              </a:spcBef>
              <a:spcAft>
                <a:spcPts val="0"/>
              </a:spcAft>
              <a:buClr>
                <a:srgbClr val="54585A"/>
              </a:buClr>
              <a:buSzPts val="1400"/>
              <a:buFont typeface="Arial" panose="020B0604020202020204" pitchFamily="34" charset="0"/>
              <a:buChar char="•"/>
            </a:pPr>
            <a:endParaRPr lang="ca-ES" sz="1400" b="1" dirty="0">
              <a:solidFill>
                <a:srgbClr val="F93D16"/>
              </a:solidFill>
              <a:latin typeface="Montserrat Light"/>
              <a:sym typeface="Montserrat Light"/>
            </a:endParaRPr>
          </a:p>
          <a:p>
            <a:pPr marL="342900" marR="0" lvl="0" indent="-342900" algn="just" rtl="0">
              <a:spcBef>
                <a:spcPts val="0"/>
              </a:spcBef>
              <a:spcAft>
                <a:spcPts val="0"/>
              </a:spcAft>
              <a:buClr>
                <a:srgbClr val="54585A"/>
              </a:buClr>
              <a:buSzPts val="1400"/>
              <a:buFont typeface="Arial" panose="020B0604020202020204" pitchFamily="34" charset="0"/>
              <a:buChar char="•"/>
            </a:pPr>
            <a:r>
              <a:rPr lang="ca-ES" sz="1400" dirty="0">
                <a:solidFill>
                  <a:srgbClr val="54585A"/>
                </a:solidFill>
                <a:latin typeface="Montserrat Light"/>
                <a:sym typeface="Montserrat Light"/>
              </a:rPr>
              <a:t>Es prorroguen també els descomptes aplicables al bo social d’electricitat.</a:t>
            </a:r>
            <a:endParaRPr lang="ca-ES" sz="1350" dirty="0">
              <a:solidFill>
                <a:srgbClr val="54585A"/>
              </a:solidFill>
              <a:latin typeface="Montserrat Light"/>
              <a:sym typeface="Montserrat Light"/>
            </a:endParaRPr>
          </a:p>
        </p:txBody>
      </p:sp>
      <p:pic>
        <p:nvPicPr>
          <p:cNvPr id="4" name="Imagen 3">
            <a:extLst>
              <a:ext uri="{FF2B5EF4-FFF2-40B4-BE49-F238E27FC236}">
                <a16:creationId xmlns:a16="http://schemas.microsoft.com/office/drawing/2014/main" id="{25E47E8A-ED77-C62A-3698-C609271B4619}"/>
              </a:ext>
            </a:extLst>
          </p:cNvPr>
          <p:cNvPicPr>
            <a:picLocks noChangeAspect="1"/>
          </p:cNvPicPr>
          <p:nvPr/>
        </p:nvPicPr>
        <p:blipFill>
          <a:blip r:embed="rId2"/>
          <a:stretch>
            <a:fillRect/>
          </a:stretch>
        </p:blipFill>
        <p:spPr>
          <a:xfrm>
            <a:off x="8240868" y="129348"/>
            <a:ext cx="452755" cy="490276"/>
          </a:xfrm>
          <a:prstGeom prst="rect">
            <a:avLst/>
          </a:prstGeom>
        </p:spPr>
      </p:pic>
    </p:spTree>
    <p:extLst>
      <p:ext uri="{BB962C8B-B14F-4D97-AF65-F5344CB8AC3E}">
        <p14:creationId xmlns:p14="http://schemas.microsoft.com/office/powerpoint/2010/main" val="28637255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005EDA904FEBE4A90E34E7FE286C3D0" ma:contentTypeVersion="13" ma:contentTypeDescription="Crear nuevo documento." ma:contentTypeScope="" ma:versionID="e3ebcbd2603010741dfe3d0a52b7f47e">
  <xsd:schema xmlns:xsd="http://www.w3.org/2001/XMLSchema" xmlns:xs="http://www.w3.org/2001/XMLSchema" xmlns:p="http://schemas.microsoft.com/office/2006/metadata/properties" xmlns:ns2="b8145ddb-dc13-4000-aab5-ba2dc90e4708" xmlns:ns3="847dac13-0963-4f92-902a-c2d309a4615c" targetNamespace="http://schemas.microsoft.com/office/2006/metadata/properties" ma:root="true" ma:fieldsID="9ca1d487893ef1da4e02e799f2f21df7" ns2:_="" ns3:_="">
    <xsd:import namespace="b8145ddb-dc13-4000-aab5-ba2dc90e4708"/>
    <xsd:import namespace="847dac13-0963-4f92-902a-c2d309a4615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145ddb-dc13-4000-aab5-ba2dc90e47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47dac13-0963-4f92-902a-c2d309a4615c"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8FD5FC4-9264-40FC-8628-CF4CD9D1A9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145ddb-dc13-4000-aab5-ba2dc90e4708"/>
    <ds:schemaRef ds:uri="847dac13-0963-4f92-902a-c2d309a461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CCE734B-2909-4E62-8328-B97DA4CBA676}">
  <ds:schemaRefs>
    <ds:schemaRef ds:uri="http://schemas.microsoft.com/sharepoint/v3/contenttype/forms"/>
  </ds:schemaRefs>
</ds:datastoreItem>
</file>

<file path=customXml/itemProps3.xml><?xml version="1.0" encoding="utf-8"?>
<ds:datastoreItem xmlns:ds="http://schemas.openxmlformats.org/officeDocument/2006/customXml" ds:itemID="{54B87FDC-4728-44ED-91A5-6EBDE8C47F5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2987</Words>
  <Application>Microsoft Office PowerPoint</Application>
  <PresentationFormat>Presentación en pantalla (16:9)</PresentationFormat>
  <Paragraphs>370</Paragraphs>
  <Slides>43</Slides>
  <Notes>8</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43</vt:i4>
      </vt:variant>
    </vt:vector>
  </HeadingPairs>
  <TitlesOfParts>
    <vt:vector size="52" baseType="lpstr">
      <vt:lpstr>Arial</vt:lpstr>
      <vt:lpstr>Calibri</vt:lpstr>
      <vt:lpstr>Courier New</vt:lpstr>
      <vt:lpstr>Montserrat</vt:lpstr>
      <vt:lpstr>Montserrat Light</vt:lpstr>
      <vt:lpstr>Montserrat Regular</vt:lpstr>
      <vt:lpstr>Montserrat SemiBold</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
  <cp:lastModifiedBy/>
  <cp:revision>6</cp:revision>
  <dcterms:created xsi:type="dcterms:W3CDTF">2022-01-24T15:43:50Z</dcterms:created>
  <dcterms:modified xsi:type="dcterms:W3CDTF">2022-05-10T14:33:37Z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0x0101005005EDA904FEBE4A90E34E7FE286C3D0</vt:lpwstr>
  </property>
  <property fmtid="{D5CDD505-2E9C-101B-9397-08002B2CF9AE}" pid="3" name="Order">
    <vt:r8>7286700</vt:r8>
  </property>
</Properties>
</file>